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319" r:id="rId2"/>
    <p:sldId id="320" r:id="rId3"/>
    <p:sldId id="317" r:id="rId4"/>
    <p:sldId id="332" r:id="rId5"/>
    <p:sldId id="321" r:id="rId6"/>
    <p:sldId id="339" r:id="rId7"/>
    <p:sldId id="337" r:id="rId8"/>
    <p:sldId id="335" r:id="rId9"/>
    <p:sldId id="334" r:id="rId10"/>
    <p:sldId id="338" r:id="rId11"/>
    <p:sldId id="336" r:id="rId12"/>
    <p:sldId id="329" r:id="rId13"/>
    <p:sldId id="340" r:id="rId14"/>
    <p:sldId id="281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00000"/>
    <a:srgbClr val="3C6D78"/>
    <a:srgbClr val="D3E5E9"/>
    <a:srgbClr val="E6F0F2"/>
    <a:srgbClr val="325A64"/>
    <a:srgbClr val="68A6B4"/>
    <a:srgbClr val="1C3338"/>
    <a:srgbClr val="B7D4DB"/>
    <a:srgbClr val="BDE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084" autoAdjust="0"/>
  </p:normalViewPr>
  <p:slideViewPr>
    <p:cSldViewPr snapToGrid="0">
      <p:cViewPr>
        <p:scale>
          <a:sx n="70" d="100"/>
          <a:sy n="70" d="100"/>
        </p:scale>
        <p:origin x="-61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CF5272C-B289-4979-85C8-F560D7CE4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1FB0F8-F62E-4E98-B7F8-358465289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5550BB-2965-4BF7-96A0-DFE1612B7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04C6A1-5914-4F57-A331-E9D962DB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45F1C8-2DEC-4F54-8705-0244E689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332E4A-FB13-4C76-9F00-764A5F46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B180599A-E8A6-46A3-A141-B0A419C131A8}"/>
              </a:ext>
            </a:extLst>
          </p:cNvPr>
          <p:cNvCxnSpPr>
            <a:cxnSpLocks/>
          </p:cNvCxnSpPr>
          <p:nvPr/>
        </p:nvCxnSpPr>
        <p:spPr>
          <a:xfrm>
            <a:off x="1916545" y="1298069"/>
            <a:ext cx="83589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46DC3F74-E4D1-4708-9DE0-CEC4E1A1F383}"/>
              </a:ext>
            </a:extLst>
          </p:cNvPr>
          <p:cNvCxnSpPr>
            <a:cxnSpLocks/>
          </p:cNvCxnSpPr>
          <p:nvPr/>
        </p:nvCxnSpPr>
        <p:spPr>
          <a:xfrm>
            <a:off x="1916545" y="1266539"/>
            <a:ext cx="0" cy="3905504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8530E84F-E5BE-4E3A-8DD2-80C0D529020F}"/>
              </a:ext>
            </a:extLst>
          </p:cNvPr>
          <p:cNvCxnSpPr>
            <a:cxnSpLocks/>
          </p:cNvCxnSpPr>
          <p:nvPr/>
        </p:nvCxnSpPr>
        <p:spPr>
          <a:xfrm flipH="1" flipV="1">
            <a:off x="1885015" y="5197081"/>
            <a:ext cx="8390439" cy="16773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F9340DF-4596-49EC-80A2-B20417807AFE}"/>
              </a:ext>
            </a:extLst>
          </p:cNvPr>
          <p:cNvCxnSpPr>
            <a:cxnSpLocks/>
          </p:cNvCxnSpPr>
          <p:nvPr/>
        </p:nvCxnSpPr>
        <p:spPr>
          <a:xfrm flipV="1">
            <a:off x="10275454" y="4796589"/>
            <a:ext cx="0" cy="440409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378D025C-4D82-4DB3-B099-B5A966E9492F}"/>
              </a:ext>
            </a:extLst>
          </p:cNvPr>
          <p:cNvCxnSpPr>
            <a:cxnSpLocks/>
          </p:cNvCxnSpPr>
          <p:nvPr/>
        </p:nvCxnSpPr>
        <p:spPr>
          <a:xfrm flipV="1">
            <a:off x="10266536" y="1266540"/>
            <a:ext cx="0" cy="1497681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8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0D2D94-8727-4196-B50C-E53362F9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F70C8FC-11C6-4FE6-A165-89195CAB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DEA0CA-A4FC-490C-8D62-F929162F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0CB27D-8EB4-4D7B-99AF-76B9908D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5EFD8E-9232-42D1-A5BC-B04B7A86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1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A0A8BFF-346F-4A67-834E-1645CC164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EBBA0A-DEEE-4B77-8290-D3704E140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2A2F6B-F73F-45FD-BDBA-C5473AC2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1E4F12-E2C1-4A1F-B494-4B55ED49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651654-EE1A-4A5A-BEC5-FBEAA529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4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A618C-5E98-4BCB-9C1C-3007C99F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1AFB5D-5AE2-4F39-9E90-B10132B6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2727EA-D3E5-4D27-8AFE-E4E6E042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4926C3-FD23-46B8-A5EF-58448619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1EB1DF-8788-40BA-9007-943D636B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7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AD5C63-7B53-4F48-9E14-E1760D0D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91E244-9525-4FFC-8DD0-7085457ED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F739C4-EB62-4AE1-A805-B0E178F3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810D8D-BFA9-405F-905B-4EA4E14B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E6CB6B-2AB3-47BB-91D5-E495CFA9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5419B2-15F9-4137-B075-159B4872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938BBA-9FA2-4341-B563-A92A4DED6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3ABCFE-A396-45BD-A3FB-405DF30B4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8EB7F1F-B419-4D7C-AC73-8F3460D5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177E414-0798-4374-9FAF-C4DB5FB7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AF8F5B-AB51-46B0-A627-818F4C1B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78706A-EFDC-41D7-8794-4A25FEDA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47A142-7133-41CD-B934-3C4DDF30C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DBC351-8A90-4847-B8F0-5ADCB7BB5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C0CF0F1-D454-484A-AE15-12ADCC79A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C4F2016-142B-4170-87ED-279ABC866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0FCD0D9-5C70-4D16-A79A-C98A3039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B48DF70-9FCD-4832-A770-4785B898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E67A858-9B74-4F03-B047-2E676039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6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5D2332-BE73-4A08-93CA-06B41C18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4E6317-9EEA-42BB-8B84-5F7B4C05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B502ACB-42CA-4B83-988C-FA150F09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3BC1B23-EF2D-4019-B7E7-C9633FD9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6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76E700A-F2A7-43FF-BFD1-440E10FD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015A9C8-E872-475C-AE1F-DC01951B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FFAA93B-92A9-4148-8116-BCE550A3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5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18CDB2-0B2E-43AD-92BD-831B7E8B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28FD33-5E51-47A6-B712-9A5125FA5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54A15F-1A89-4863-B44E-66872C9FE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9C0A24-2CF0-4DEA-966F-96845034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827C7D-3711-4818-8642-9939E6B1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7D8D8A-72B7-4CD0-9D12-55544742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7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89EF52-52DE-4C50-AD3B-19998C91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C51E6ED-0339-4E08-BBB0-025F55A55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1BB6ECA-4801-4E90-A506-E7F9F7E2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FAD26B-8D46-460A-B5A9-D39C1E2F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E0A23A-ADC7-4F1F-98D5-219EF0AC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86D6EC-F1A6-415F-8158-23900095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2139BF8-8C29-4F7F-BEC1-C810CF4A89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A70A70-3D64-4A59-92E7-F20019CD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9492E-2226-4A0D-BF7A-77FC179F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30A5C9-7774-4704-9697-24399B62F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EA1E2-C9F1-45E3-9494-B84D66B8F90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BD2CC4-B434-4B82-A58C-B2BBB7B25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64BEB1-F67A-46DC-A1D7-F096843F3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9988-144A-4B17-983E-4A185BF5D1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DADCD05-491E-4EB0-AD62-A41ABEFC60EA}"/>
              </a:ext>
            </a:extLst>
          </p:cNvPr>
          <p:cNvSpPr/>
          <p:nvPr/>
        </p:nvSpPr>
        <p:spPr>
          <a:xfrm>
            <a:off x="250371" y="217714"/>
            <a:ext cx="11713029" cy="6444343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group/70000001436661" TargetMode="External"/><Relationship Id="rId2" Type="http://schemas.openxmlformats.org/officeDocument/2006/relationships/hyperlink" Target="https://vk.com/uszn_lenin23?from=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ningradskiy-kcson.ru/" TargetMode="External"/><Relationship Id="rId4" Type="http://schemas.openxmlformats.org/officeDocument/2006/relationships/hyperlink" Target="https://vk.com/kcson_leningradskaya2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264405" y="4013860"/>
            <a:ext cx="11710930" cy="2487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Практика «Навигатор безопасности »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(практика в сфере социального обслуживания)</a:t>
            </a: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2024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20466" y="6123103"/>
            <a:ext cx="6243388" cy="37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6964" y="297079"/>
            <a:ext cx="876899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entury Gothic" pitchFamily="34" charset="0"/>
              </a:rPr>
              <a:t>ГБУ СО КК «Ленинградский КЦСОН»</a:t>
            </a:r>
            <a:endParaRPr lang="ru-RU" sz="3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6337" y="1474959"/>
            <a:ext cx="8768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FF"/>
                </a:solidFill>
                <a:latin typeface="Century Gothic" pitchFamily="34" charset="0"/>
              </a:rPr>
              <a:t>Премия #МЫВМЕСТЕ </a:t>
            </a:r>
            <a:r>
              <a:rPr lang="ru-RU" sz="3200" b="1" dirty="0" smtClean="0">
                <a:solidFill>
                  <a:srgbClr val="FF00FF"/>
                </a:solidFill>
                <a:latin typeface="Century Gothic" pitchFamily="34" charset="0"/>
              </a:rPr>
              <a:t>2024</a:t>
            </a:r>
          </a:p>
          <a:p>
            <a:pPr algn="ctr"/>
            <a:r>
              <a:rPr lang="ru-RU" sz="3200" b="1" dirty="0" smtClean="0">
                <a:solidFill>
                  <a:srgbClr val="FF00FF"/>
                </a:solidFill>
                <a:latin typeface="Century Gothic" pitchFamily="34" charset="0"/>
              </a:rPr>
              <a:t> Юридические </a:t>
            </a:r>
            <a:r>
              <a:rPr lang="ru-RU" sz="3200" b="1" dirty="0">
                <a:solidFill>
                  <a:srgbClr val="FF00FF"/>
                </a:solidFill>
                <a:latin typeface="Century Gothic" pitchFamily="34" charset="0"/>
              </a:rPr>
              <a:t>лица и команды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6337" y="2745584"/>
            <a:ext cx="8768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entury Gothic" pitchFamily="34" charset="0"/>
              </a:rPr>
              <a:t>Номинация «Помощь людям»</a:t>
            </a:r>
            <a:endParaRPr lang="ru-RU" sz="3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Пользователь\Desktop\материалы\информационная 24\логотип обложка год семьи ВК\Логотип Ленинградский КЦСОН установлен на авата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5069" r="7038" b="3950"/>
          <a:stretch/>
        </p:blipFill>
        <p:spPr bwMode="auto">
          <a:xfrm>
            <a:off x="318528" y="297079"/>
            <a:ext cx="2887809" cy="3059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233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867928" y="1037499"/>
            <a:ext cx="10358134" cy="589420"/>
          </a:xfrm>
          <a:prstGeom prst="roundRect">
            <a:avLst>
              <a:gd name="adj" fmla="val 10417"/>
            </a:avLst>
          </a:prstGeom>
          <a:solidFill>
            <a:srgbClr val="68A6B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Предоставляются для изучения  материалы 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4646" y="1738905"/>
            <a:ext cx="9524697" cy="2160449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Aft>
                <a:spcPts val="1200"/>
              </a:spcAft>
            </a:pP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Текстовый информационный </a:t>
            </a: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материал (памятки с отрывным талоном)</a:t>
            </a:r>
          </a:p>
          <a:p>
            <a:pPr algn="ctr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Информационные карточки в </a:t>
            </a:r>
            <a:r>
              <a:rPr lang="ru-RU" kern="0" spc="30" dirty="0" err="1" smtClean="0">
                <a:solidFill>
                  <a:srgbClr val="1C3338"/>
                </a:solidFill>
                <a:latin typeface="Century Gothic" panose="020B0502020202020204" pitchFamily="34" charset="0"/>
              </a:rPr>
              <a:t>мессенджерах</a:t>
            </a:r>
            <a:endParaRPr lang="ru-RU" kern="0" spc="30" dirty="0" smtClean="0">
              <a:solidFill>
                <a:srgbClr val="1C3338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Тематические </a:t>
            </a: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видеоматериалы в </a:t>
            </a:r>
            <a:r>
              <a:rPr lang="ru-RU" kern="0" spc="30" dirty="0" err="1" smtClean="0">
                <a:solidFill>
                  <a:srgbClr val="1C3338"/>
                </a:solidFill>
                <a:latin typeface="Century Gothic" panose="020B0502020202020204" pitchFamily="34" charset="0"/>
              </a:rPr>
              <a:t>мессенджерах</a:t>
            </a:r>
            <a:endParaRPr lang="ru-RU" kern="0" spc="30" dirty="0" smtClean="0">
              <a:solidFill>
                <a:srgbClr val="1C3338"/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Тесты на закрепление по пройденной </a:t>
            </a: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теме</a:t>
            </a:r>
          </a:p>
          <a:p>
            <a:pPr algn="ctr">
              <a:spcAft>
                <a:spcPts val="1200"/>
              </a:spcAft>
            </a:pP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Контрольные материалы</a:t>
            </a:r>
            <a:endParaRPr lang="ru-RU" kern="0" spc="30" dirty="0" smtClean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9938" y="317991"/>
            <a:ext cx="9994114" cy="567175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обучения:</a:t>
            </a:r>
          </a:p>
        </p:txBody>
      </p:sp>
      <p:pic>
        <p:nvPicPr>
          <p:cNvPr id="2050" name="Picture 2" descr="C:\Users\Пользователь\Desktop\Screenshot_2024-05-16-11-45-15-090_org.telegram.messeng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0"/>
          <a:stretch/>
        </p:blipFill>
        <p:spPr bwMode="auto">
          <a:xfrm>
            <a:off x="2814512" y="4022020"/>
            <a:ext cx="1430786" cy="248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Пользователь\Desktop\Screenshot_2024-05-16-11-58-33-177_org.telegram.messeng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6"/>
          <a:stretch/>
        </p:blipFill>
        <p:spPr bwMode="auto">
          <a:xfrm>
            <a:off x="867928" y="3990108"/>
            <a:ext cx="1538884" cy="251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Пользователь\Desktop\2024-05-24_14-58-5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r="32744" b="980"/>
          <a:stretch/>
        </p:blipFill>
        <p:spPr bwMode="auto">
          <a:xfrm>
            <a:off x="8012829" y="3939476"/>
            <a:ext cx="1322240" cy="2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2024-05-28_17-17-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1" y="4022020"/>
            <a:ext cx="1252052" cy="25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буклет-как-распознать-мошенников-и-защитить-свои-сбережен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51" y="3990107"/>
            <a:ext cx="1235033" cy="25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буклет безопасное использование  мессенджеров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6145"/>
          <a:stretch/>
        </p:blipFill>
        <p:spPr bwMode="auto">
          <a:xfrm>
            <a:off x="9758149" y="3990107"/>
            <a:ext cx="1467913" cy="25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7758" y="1591938"/>
            <a:ext cx="5422705" cy="2224117"/>
          </a:xfrm>
          <a:prstGeom prst="roundRect">
            <a:avLst>
              <a:gd name="adj" fmla="val 7562"/>
            </a:avLst>
          </a:prstGeom>
          <a:solidFill>
            <a:srgbClr val="3C6D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Tx/>
              <a:buChar char="-"/>
            </a:pPr>
            <a:endParaRPr lang="ru-RU" sz="8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каждую тему рассматривают в течение одной недели с  момента подготовки материалов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6149" y="1639439"/>
            <a:ext cx="5125451" cy="2224116"/>
          </a:xfrm>
          <a:prstGeom prst="roundRect">
            <a:avLst>
              <a:gd name="adj" fmla="val 6479"/>
            </a:avLst>
          </a:prstGeom>
          <a:solidFill>
            <a:srgbClr val="3C6D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latin typeface="Century Gothic" pitchFamily="34" charset="0"/>
              </a:rPr>
              <a:t>д</a:t>
            </a:r>
            <a:r>
              <a:rPr lang="ru-RU" b="1" dirty="0" smtClean="0">
                <a:latin typeface="Century Gothic" pitchFamily="34" charset="0"/>
              </a:rPr>
              <a:t>ля </a:t>
            </a:r>
            <a:r>
              <a:rPr lang="ru-RU" b="1" dirty="0">
                <a:latin typeface="Century Gothic" pitchFamily="34" charset="0"/>
              </a:rPr>
              <a:t>каждой темы </a:t>
            </a:r>
            <a:r>
              <a:rPr lang="ru-RU" b="1" dirty="0" smtClean="0">
                <a:latin typeface="Century Gothic" pitchFamily="34" charset="0"/>
              </a:rPr>
              <a:t>применяются  </a:t>
            </a:r>
            <a:r>
              <a:rPr lang="ru-RU" b="1" dirty="0">
                <a:latin typeface="Century Gothic" pitchFamily="34" charset="0"/>
              </a:rPr>
              <a:t>контрольно-оценочные материалы, помогающие выявить степень освоения изложенного материала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3130" y="3020628"/>
            <a:ext cx="5330176" cy="1195111"/>
          </a:xfrm>
          <a:prstGeom prst="roundRect">
            <a:avLst>
              <a:gd name="adj" fmla="val 9690"/>
            </a:avLst>
          </a:prstGeom>
          <a:solidFill>
            <a:srgbClr val="68A6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Памятки остаются у представителей целевой аудитории, материалы в </a:t>
            </a:r>
            <a:r>
              <a:rPr lang="ru-RU" dirty="0" err="1" smtClean="0">
                <a:latin typeface="Century Gothic" panose="020B0502020202020204" pitchFamily="34" charset="0"/>
              </a:rPr>
              <a:t>мессенджерах</a:t>
            </a:r>
            <a:r>
              <a:rPr lang="ru-RU" dirty="0" smtClean="0">
                <a:latin typeface="Century Gothic" panose="020B0502020202020204" pitchFamily="34" charset="0"/>
              </a:rPr>
              <a:t> не удаляются, хранятся в переписке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53945" y="3008752"/>
            <a:ext cx="4673280" cy="1195111"/>
          </a:xfrm>
          <a:prstGeom prst="roundRect">
            <a:avLst>
              <a:gd name="adj" fmla="val 7365"/>
            </a:avLst>
          </a:prstGeom>
          <a:solidFill>
            <a:srgbClr val="68A6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Проводится  актуализация знаний, направленная на закрепление материала  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757" y="4312694"/>
            <a:ext cx="10578816" cy="2038036"/>
          </a:xfrm>
          <a:prstGeom prst="roundRect">
            <a:avLst>
              <a:gd name="adj" fmla="val 8116"/>
            </a:avLst>
          </a:prstGeom>
          <a:solidFill>
            <a:srgbClr val="B7D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endParaRPr lang="ru-RU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052" y="249384"/>
            <a:ext cx="5702323" cy="974312"/>
          </a:xfrm>
          <a:prstGeom prst="roundRect">
            <a:avLst/>
          </a:prstGeom>
          <a:solidFill>
            <a:srgbClr val="325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Сроки освоения 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958907" y="122672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732092" y="1297975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08327" y="249383"/>
            <a:ext cx="5702323" cy="1011658"/>
          </a:xfrm>
          <a:prstGeom prst="roundRect">
            <a:avLst/>
          </a:prstGeom>
          <a:solidFill>
            <a:srgbClr val="325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Контроль освоения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4" y="4312694"/>
            <a:ext cx="2030682" cy="20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материалы\информационная 24\сайт адм госпаблик соннэт\инфо безопасность январь\фото 4 информация уроки безопасности для старшего поколения. фото авто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91" y="4360459"/>
            <a:ext cx="2917212" cy="194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материалы\информационная 24\сайт адм госпаблик соннэт\инфо безопасность  март\фото 2 навигатор безопасности в помощь пожилым. фото авто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44" y="4360459"/>
            <a:ext cx="2844836" cy="189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642" y="234207"/>
            <a:ext cx="11032176" cy="7498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Контроль реализации мероприятий в рамках практики</a:t>
            </a:r>
            <a:endParaRPr lang="ru-RU" sz="28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8866" y="989543"/>
            <a:ext cx="10866912" cy="491638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99512" y="1022342"/>
            <a:ext cx="6790706" cy="1755588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Социальные работники  знакомят получателей социальных услуг  с определенной темой, используя  материал буклета, дополнительные тематические материалы в </a:t>
            </a:r>
            <a:r>
              <a:rPr lang="ru-RU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мессенджерах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99512" y="3241605"/>
            <a:ext cx="6790706" cy="1153264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Получатель социальных услуг подписывает отрывной талон, подтверждает факт ознакомления с темой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99512" y="4856400"/>
            <a:ext cx="6790706" cy="1461272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Социальный работник передает подписанный отрывной талон специалисту по социальной работе, ответственному за работу отделения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8247226" y="2844344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8247227" y="4461345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Пользователь\Desktop\материалы\фото+видео 22\фото карта отрасли 2 полугодие 2022\40-6 Обучение получателей социальных услуг финансовой грамотности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b="11097"/>
          <a:stretch/>
        </p:blipFill>
        <p:spPr bwMode="auto">
          <a:xfrm>
            <a:off x="343732" y="1022341"/>
            <a:ext cx="2029218" cy="2348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материалы\фото+видео 22\фото карта отрасли 2 полугодие 2022\40-3 Обучение получателей социальных услуг финансовой грамотности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50" y="1022342"/>
            <a:ext cx="2574455" cy="19308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0" name="Picture 4" descr="C:\Users\Пользователь\Desktop\материалы\фото раздача буклетов получателям СУ пожарная безопасность\IMG_7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1" y="3517636"/>
            <a:ext cx="4302351" cy="286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97" y="365126"/>
            <a:ext cx="10534403" cy="4854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Выводы и оценка возможности тиражирования практики</a:t>
            </a:r>
            <a:endParaRPr lang="ru-RU" sz="2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8322" y="902161"/>
            <a:ext cx="3046443" cy="1005994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Повышение </a:t>
            </a:r>
            <a:r>
              <a:rPr lang="ru-RU" sz="1400" dirty="0">
                <a:latin typeface="Century Gothic" panose="020B0502020202020204" pitchFamily="34" charset="0"/>
              </a:rPr>
              <a:t>квалификации </a:t>
            </a:r>
            <a:r>
              <a:rPr lang="ru-RU" sz="1400" dirty="0" smtClean="0">
                <a:latin typeface="Century Gothic" panose="020B0502020202020204" pitchFamily="34" charset="0"/>
              </a:rPr>
              <a:t>социальных работников учреждения  в 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сфере безопасности</a:t>
            </a:r>
            <a:endParaRPr lang="ru-RU" sz="1400" b="1" kern="0" spc="3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30039" y="902160"/>
            <a:ext cx="8092786" cy="1005995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Заинтересованность сотрудников  и их вовлечение в общественную деятельность по повышению бдительности целевой аудитории 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30043" y="1997292"/>
            <a:ext cx="8092782" cy="918098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Конкретизация содержания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занятий, бесед,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наиболее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востребованных вопросов для освещения, направленных на практическое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освоение материалов практики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30043" y="2966131"/>
            <a:ext cx="8092782" cy="360000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Накопление материалов методических кейсов 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9228" y="1997292"/>
            <a:ext cx="3035539" cy="1328839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Century Gothic" panose="020B0502020202020204" pitchFamily="34" charset="0"/>
              </a:rPr>
              <a:t>Изучение </a:t>
            </a:r>
            <a:r>
              <a:rPr lang="ru-RU" sz="1400" dirty="0" smtClean="0">
                <a:latin typeface="Century Gothic" panose="020B0502020202020204" pitchFamily="34" charset="0"/>
              </a:rPr>
              <a:t>спроса целевой аудитории </a:t>
            </a:r>
            <a:r>
              <a:rPr lang="ru-RU" sz="1400" dirty="0">
                <a:latin typeface="Century Gothic" panose="020B0502020202020204" pitchFamily="34" charset="0"/>
              </a:rPr>
              <a:t>на </a:t>
            </a:r>
            <a:r>
              <a:rPr lang="ru-RU" sz="1400" dirty="0" smtClean="0">
                <a:latin typeface="Century Gothic" panose="020B0502020202020204" pitchFamily="34" charset="0"/>
              </a:rPr>
              <a:t>предмет просвещения  по тематике практики</a:t>
            </a:r>
            <a:endParaRPr lang="ru-RU" sz="1400" b="1" kern="0" spc="3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197" y="3791628"/>
            <a:ext cx="3035538" cy="901070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Century Gothic" panose="020B0502020202020204" pitchFamily="34" charset="0"/>
              </a:rPr>
              <a:t>Внедрение </a:t>
            </a:r>
            <a:r>
              <a:rPr lang="ru-RU" sz="1400" dirty="0" smtClean="0">
                <a:latin typeface="Century Gothic" panose="020B0502020202020204" pitchFamily="34" charset="0"/>
              </a:rPr>
              <a:t>практики «Навигатор безопасности » </a:t>
            </a:r>
            <a:endParaRPr lang="ru-RU" sz="1400" b="1" kern="0" spc="3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64615" y="3326132"/>
            <a:ext cx="8058210" cy="1497192"/>
          </a:xfrm>
          <a:prstGeom prst="roundRect">
            <a:avLst>
              <a:gd name="adj" fmla="val 4397"/>
            </a:avLst>
          </a:prstGeom>
          <a:solidFill>
            <a:srgbClr val="E6F0F2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Повышает личную безопасность целевой аудитории;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способствует  осознанию приоритетности безопасности во всех сферах жизни;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совершенствует практические навыки и умения действовать в случае возникновения экстремальных ситуаций 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оказывает помощь целевой аудитории в адаптации к особенностям жизнедеятельности в пожилом возрасте </a:t>
            </a: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7800" indent="-177800">
              <a:spcAft>
                <a:spcPts val="300"/>
              </a:spcAft>
              <a:buFont typeface="Century Gothic" panose="020B0502020202020204" pitchFamily="34" charset="0"/>
              <a:buChar char="−"/>
            </a:pP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34766" y="122320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534766" y="2216893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55403" y="291269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546643" y="4083961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8322" y="5688689"/>
            <a:ext cx="3046446" cy="511791"/>
          </a:xfrm>
          <a:prstGeom prst="roundRect">
            <a:avLst>
              <a:gd name="adj" fmla="val 6477"/>
            </a:avLst>
          </a:prstGeom>
          <a:solidFill>
            <a:srgbClr val="325A64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Мы тиражируем свой опыт</a:t>
            </a:r>
            <a:endParaRPr lang="ru-RU" sz="1400" b="1" kern="0" spc="3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82817" y="4896704"/>
            <a:ext cx="8040008" cy="1848480"/>
          </a:xfrm>
          <a:prstGeom prst="roundRect">
            <a:avLst>
              <a:gd name="adj" fmla="val 6477"/>
            </a:avLst>
          </a:prstGeom>
          <a:solidFill>
            <a:srgbClr val="D3E5E9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Оказываем содействие и сопровождение для желающих внедрить практику; 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совершенствуем социальные технологии по формированию навыков безопасного поведения целевой аудитории в современном обществе;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представители целевой аудитории практики делятся полученными знаниями по вопросам безопасности жизнедеятельности  со сверстниками, жителями района, не входящими в условия реализации практики;  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публикуем материалы о реализации  практики в СМИ, на сайте учреждения для распространения практического опыта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587542" y="5738158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5181" y="498764"/>
            <a:ext cx="11727712" cy="59020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Наши реквизиты:</a:t>
            </a: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бюджетное учреждение 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социального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обслуживания 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Краснодарского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края 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Ленинградский 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комплексный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социального обслуживания населения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ГБУ СОКК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«Ленинградский КЦСОН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»</a:t>
            </a:r>
          </a:p>
          <a:p>
            <a:pPr marL="45720" indent="0" algn="ctr">
              <a:buNone/>
            </a:pP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353740, Краснодарский край, Ленинградский район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ст. Ленинградская, ул. Коммунальная, 42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https://www.leningradskiy-kcson.ru</a:t>
            </a:r>
            <a:r>
              <a:rPr lang="en-US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en-US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https://vk.com/kcson_leningradskaya23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n.andriichenko@mtsr.krasnodar.ru</a:t>
            </a:r>
            <a:endParaRPr lang="ru-RU" sz="1800" b="1" dirty="0" smtClean="0">
              <a:solidFill>
                <a:srgbClr val="325A6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8 86145 7 17 23</a:t>
            </a:r>
          </a:p>
          <a:p>
            <a:pPr marL="45720" indent="0" algn="ctr">
              <a:buNone/>
            </a:pP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Контактное лицо: Резник Станислав Александрович,</a:t>
            </a:r>
          </a:p>
          <a:p>
            <a:pPr marL="45720" indent="0" algn="ctr">
              <a:buNone/>
            </a:pPr>
            <a:r>
              <a:rPr lang="ru-RU" sz="1800" b="1" dirty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rgbClr val="325A6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пециалист по социальной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41694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5557" y="510859"/>
            <a:ext cx="6852490" cy="613560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В учреждении накоплен значительный опыт реализации разнообразных мер, направленных на создание условий для улучшения качества жизни пожилых людей и граждан с ограниченными возможностями здоровья.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Пожилые люди – группа населения, безопасность которой в быту больше всего подвержена рискам. Возрастает число случаев совершения мошеннических действий в отношении пожилых граждан. 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Лучший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способ повысить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уровень владения навыками безопасности – формирование информационной среды в области личной безопасности.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Для данной группы населения разработана практика «Навигатор безопасности». </a:t>
            </a:r>
          </a:p>
          <a:p>
            <a:endParaRPr lang="ru-RU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Пользователь\Desktop\мы вместе\титульный лист паспорт практики Навигатор безопасност (pdf.io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8" y="573953"/>
            <a:ext cx="4579412" cy="56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6487" y="504342"/>
            <a:ext cx="5449202" cy="13244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Целевая аудитория: 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6771" y="334606"/>
            <a:ext cx="5218416" cy="1743576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srgbClr val="1C3338"/>
                </a:solidFill>
                <a:latin typeface="Century Gothic" panose="020B0502020202020204" pitchFamily="34" charset="0"/>
              </a:rPr>
              <a:t>граждане пожилого возраста и граждане с ограниченными возможностями здоровья, состоящие в учреждении на социальном обслуживании на </a:t>
            </a:r>
            <a:r>
              <a:rPr lang="ru-RU" sz="14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дому; </a:t>
            </a:r>
          </a:p>
          <a:p>
            <a:pPr lvl="0" algn="just"/>
            <a:r>
              <a:rPr lang="ru-RU" sz="14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граждане </a:t>
            </a:r>
            <a:r>
              <a:rPr lang="ru-RU" sz="1400" dirty="0">
                <a:solidFill>
                  <a:srgbClr val="1C3338"/>
                </a:solidFill>
                <a:latin typeface="Century Gothic" panose="020B0502020202020204" pitchFamily="34" charset="0"/>
              </a:rPr>
              <a:t>пожилого возраста и граждане с ограниченными возможностями здоровья, проходящие обучение на базе учреждения основам компьютерной грамотности</a:t>
            </a:r>
          </a:p>
        </p:txBody>
      </p:sp>
      <p:sp>
        <p:nvSpPr>
          <p:cNvPr id="2" name="Шеврон 1"/>
          <p:cNvSpPr/>
          <p:nvPr/>
        </p:nvSpPr>
        <p:spPr>
          <a:xfrm>
            <a:off x="6044143" y="940421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6485" y="2137557"/>
            <a:ext cx="11378701" cy="1083315"/>
          </a:xfrm>
          <a:prstGeom prst="roundRect">
            <a:avLst/>
          </a:prstGeom>
          <a:solidFill>
            <a:srgbClr val="325A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География практики: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09558" y="4155580"/>
            <a:ext cx="5095628" cy="1324457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Муниципальное образование </a:t>
            </a:r>
          </a:p>
          <a:p>
            <a:pPr lvl="0" algn="ctr"/>
            <a:r>
              <a:rPr lang="ru-RU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Ленинградский район </a:t>
            </a:r>
          </a:p>
          <a:p>
            <a:pPr lvl="0" algn="ctr"/>
            <a:r>
              <a:rPr lang="ru-RU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Краснодарского края </a:t>
            </a:r>
            <a:endParaRPr lang="ru-RU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Шеврон 11"/>
          <p:cNvSpPr/>
          <p:nvPr/>
        </p:nvSpPr>
        <p:spPr>
          <a:xfrm>
            <a:off x="4508869" y="4595669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491209"/>
            <a:ext cx="1213944" cy="12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1" t="23357" r="20811" b="21720"/>
          <a:stretch/>
        </p:blipFill>
        <p:spPr bwMode="auto">
          <a:xfrm>
            <a:off x="426487" y="2132935"/>
            <a:ext cx="1969873" cy="11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62" y="3248467"/>
            <a:ext cx="3186481" cy="3138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r="25292" b="43977"/>
          <a:stretch/>
        </p:blipFill>
        <p:spPr bwMode="auto">
          <a:xfrm>
            <a:off x="5164605" y="4063460"/>
            <a:ext cx="1422166" cy="17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14" b="59857" l="40286" r="57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80" t="19037" r="40150" b="40413"/>
          <a:stretch/>
        </p:blipFill>
        <p:spPr>
          <a:xfrm>
            <a:off x="8065670" y="5797157"/>
            <a:ext cx="159696" cy="3086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14" b="59857" l="40286" r="57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80" t="19037" r="40150" b="40413"/>
          <a:stretch/>
        </p:blipFill>
        <p:spPr>
          <a:xfrm>
            <a:off x="9058897" y="4993115"/>
            <a:ext cx="159696" cy="3086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82760" y="5147441"/>
            <a:ext cx="69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2050" name="Picture 2" descr="C:\Users\user\Downloads\2024-05-10_20-25-55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5" y="1340070"/>
            <a:ext cx="5186855" cy="5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15309" y="1425039"/>
            <a:ext cx="6495393" cy="5180713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	В составе муниципального </a:t>
            </a: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образования Ленинградский </a:t>
            </a: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район – 12 сельских поселений.</a:t>
            </a:r>
          </a:p>
          <a:p>
            <a:pPr algn="just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	Вовлечены в реализацию практики 100 % граждан, получателей социальных услуг отделений социального обслуживания на дому во всех сельских поселениях.</a:t>
            </a:r>
          </a:p>
          <a:p>
            <a:pPr algn="just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	Занятия по обучению компьютерной грамотности и навыкам безопасной работы при использовании информационных технологий проводятся на базе учреждения  в станице Ленинградской</a:t>
            </a:r>
            <a:r>
              <a:rPr lang="ru-RU" kern="0" spc="30" dirty="0">
                <a:solidFill>
                  <a:srgbClr val="1C3338"/>
                </a:solidFill>
                <a:latin typeface="Century Gothic" panose="020B0502020202020204" pitchFamily="34" charset="0"/>
              </a:rPr>
              <a:t>.</a:t>
            </a:r>
            <a:endParaRPr lang="ru-RU" kern="0" spc="30" dirty="0" smtClean="0">
              <a:solidFill>
                <a:srgbClr val="1C3338"/>
              </a:solidFill>
              <a:latin typeface="Century Gothic" panose="020B0502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kern="0" spc="3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	Обучение проходят слушатели из всех сельских поселений.  </a:t>
            </a:r>
          </a:p>
          <a:p>
            <a:pPr>
              <a:spcAft>
                <a:spcPts val="1200"/>
              </a:spcAft>
            </a:pPr>
            <a:endParaRPr lang="ru-RU" kern="0" spc="3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66306" y="379228"/>
            <a:ext cx="8110847" cy="662228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Территориальный охват </a:t>
            </a:r>
            <a:endParaRPr lang="ru-RU" sz="24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еврон 10"/>
          <p:cNvSpPr/>
          <p:nvPr/>
        </p:nvSpPr>
        <p:spPr>
          <a:xfrm>
            <a:off x="2754314" y="2920959"/>
            <a:ext cx="364253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>
            <a:off x="-1372788" y="2144170"/>
            <a:ext cx="5868271" cy="2292452"/>
          </a:xfrm>
          <a:prstGeom prst="roundRect">
            <a:avLst/>
          </a:prstGeom>
          <a:solidFill>
            <a:srgbClr val="325A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 ПРИНЦИПЫ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</a:t>
            </a:r>
            <a:endParaRPr lang="ru-RU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4415" y="643696"/>
            <a:ext cx="8491527" cy="828844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ДОСТУПНОСТЬ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Шеврон 19"/>
          <p:cNvSpPr/>
          <p:nvPr/>
        </p:nvSpPr>
        <p:spPr>
          <a:xfrm rot="5400000">
            <a:off x="-1848354" y="2365640"/>
            <a:ext cx="361752" cy="487983"/>
          </a:xfrm>
          <a:prstGeom prst="chevron">
            <a:avLst/>
          </a:prstGeom>
          <a:solidFill>
            <a:srgbClr val="68A6B4"/>
          </a:solidFill>
          <a:ln>
            <a:solidFill>
              <a:srgbClr val="68A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4416" y="1838761"/>
            <a:ext cx="8491527" cy="770869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    НАГЛЯДНОСТЬ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81919" y="2790508"/>
            <a:ext cx="8491527" cy="736463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       ЦЕЛЕНАПРАВЛЕННОСТЬ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4415" y="3821216"/>
            <a:ext cx="8491527" cy="833911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     СИСТЕМНОСТЬ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81919" y="5047016"/>
            <a:ext cx="8491528" cy="932212"/>
          </a:xfrm>
          <a:prstGeom prst="roundRect">
            <a:avLst/>
          </a:prstGeom>
          <a:solidFill>
            <a:schemeClr val="bg1"/>
          </a:solidFill>
          <a:ln>
            <a:solidFill>
              <a:srgbClr val="1C3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    </a:t>
            </a:r>
            <a:r>
              <a:rPr lang="ru-RU" sz="1600" dirty="0">
                <a:solidFill>
                  <a:srgbClr val="1C3338"/>
                </a:solidFill>
                <a:latin typeface="Century Gothic" panose="020B0502020202020204" pitchFamily="34" charset="0"/>
              </a:rPr>
              <a:t>И</a:t>
            </a:r>
            <a:r>
              <a:rPr lang="ru-RU" sz="1600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НФОРМИРОВАННОСТЬ</a:t>
            </a:r>
            <a:endParaRPr lang="ru-RU" sz="1600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3" y="653245"/>
            <a:ext cx="795646" cy="79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r="21251" b="1801"/>
          <a:stretch/>
        </p:blipFill>
        <p:spPr bwMode="auto">
          <a:xfrm>
            <a:off x="3503227" y="1898136"/>
            <a:ext cx="687805" cy="6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80" y="2825959"/>
            <a:ext cx="689112" cy="6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16" y="3836348"/>
            <a:ext cx="1306287" cy="79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41" y="5091000"/>
            <a:ext cx="999258" cy="88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4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53" y="301593"/>
            <a:ext cx="11464882" cy="68271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Этапы  проведения занятий при реализации практики </a:t>
            </a:r>
            <a:endParaRPr lang="ru-RU" sz="2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5015" y="1812971"/>
            <a:ext cx="2541321" cy="625867"/>
          </a:xfrm>
          <a:prstGeom prst="roundRect">
            <a:avLst/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Подготовительный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90055" y="1821109"/>
            <a:ext cx="2547015" cy="595913"/>
          </a:xfrm>
          <a:prstGeom prst="roundRect">
            <a:avLst>
              <a:gd name="adj" fmla="val 13714"/>
            </a:avLst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Практический</a:t>
            </a:r>
            <a:endParaRPr lang="ru-RU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06457" y="1791212"/>
            <a:ext cx="2774387" cy="578309"/>
          </a:xfrm>
          <a:prstGeom prst="roundRect">
            <a:avLst>
              <a:gd name="adj" fmla="val 12357"/>
            </a:avLst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Аналитический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7515" y="2847100"/>
            <a:ext cx="2897582" cy="881752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Подготовка методического материала в соответствии с годовым планом информационной работы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7515" y="5698318"/>
            <a:ext cx="2897582" cy="900819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Ознакомление сотрудников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с материалами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7515" y="4175502"/>
            <a:ext cx="2897582" cy="1216605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Подготовка методического материала </a:t>
            </a:r>
            <a:r>
              <a:rPr lang="ru-RU" sz="1400" dirty="0" smtClean="0">
                <a:solidFill>
                  <a:schemeClr val="tx1"/>
                </a:solidFill>
              </a:rPr>
              <a:t>вне плана по мере размещения новой информации в СМИ в соответствии с тематикой практики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03769" y="5698318"/>
            <a:ext cx="3030184" cy="900819"/>
          </a:xfrm>
          <a:prstGeom prst="roundRect">
            <a:avLst>
              <a:gd name="adj" fmla="val 15305"/>
            </a:avLst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Выдача памяток, закрепление изученного материала, изучение видеоматериала, информационных карточек в </a:t>
            </a:r>
            <a:r>
              <a:rPr lang="ru-RU" sz="1400" dirty="0" err="1" smtClean="0">
                <a:solidFill>
                  <a:schemeClr val="tx1"/>
                </a:solidFill>
              </a:rPr>
              <a:t>месенджерах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8244" y="2847100"/>
            <a:ext cx="3075710" cy="762999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Проведение обучающих занятий для целевой аудитории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 rot="5400000">
            <a:off x="5682686" y="2384730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 rot="5400000">
            <a:off x="1680804" y="3729517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 rot="5400000">
            <a:off x="10046815" y="3656292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Шеврон 23"/>
          <p:cNvSpPr/>
          <p:nvPr/>
        </p:nvSpPr>
        <p:spPr>
          <a:xfrm rot="5400000">
            <a:off x="1687070" y="2423908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Пользователь\Desktop\1676628544_grizly-club-p-tsifri-v-kruzhochke-klipart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34" y="827409"/>
            <a:ext cx="812352" cy="8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1676628544_grizly-club-p-tsifri-v-kruzhochke-klipart-24 — копия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39" y="836223"/>
            <a:ext cx="797197" cy="8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1676628544_grizly-club-p-tsifri-v-kruzhochke-klipart-24 —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62" y="827409"/>
            <a:ext cx="842845" cy="8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Шеврон 21"/>
          <p:cNvSpPr/>
          <p:nvPr/>
        </p:nvSpPr>
        <p:spPr>
          <a:xfrm rot="5400000">
            <a:off x="1702579" y="5330667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68143" y="4198875"/>
            <a:ext cx="3065810" cy="1113941"/>
          </a:xfrm>
          <a:prstGeom prst="roundRect">
            <a:avLst/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Демонстрация  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практических примеров, 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обсуждение актуальных тем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Шеврон 22"/>
          <p:cNvSpPr/>
          <p:nvPr/>
        </p:nvSpPr>
        <p:spPr>
          <a:xfrm rot="5400000">
            <a:off x="5682970" y="5287001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еврон 22"/>
          <p:cNvSpPr/>
          <p:nvPr/>
        </p:nvSpPr>
        <p:spPr>
          <a:xfrm rot="5400000">
            <a:off x="5669121" y="3656292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83669" y="2727593"/>
            <a:ext cx="3030184" cy="900819"/>
          </a:xfrm>
          <a:prstGeom prst="roundRect">
            <a:avLst>
              <a:gd name="adj" fmla="val 15305"/>
            </a:avLst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Проведение мониторинга и контроля полученных знаний и умений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46069" y="4257493"/>
            <a:ext cx="3030184" cy="900819"/>
          </a:xfrm>
          <a:prstGeom prst="roundRect">
            <a:avLst>
              <a:gd name="adj" fmla="val 15305"/>
            </a:avLst>
          </a:prstGeom>
          <a:solidFill>
            <a:srgbClr val="D3E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Оценка удовлетворенности целевой аудитории проводимыми мероприятиями и полученной информацией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19100" y="200408"/>
            <a:ext cx="4060157" cy="66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Используемые ресурсы:</a:t>
            </a:r>
            <a:endParaRPr lang="ru-RU" sz="2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665" y="1036341"/>
            <a:ext cx="2091497" cy="1820517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КАДРОВЫЕ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5760" y="672444"/>
            <a:ext cx="2303872" cy="992311"/>
          </a:xfrm>
          <a:prstGeom prst="roundRect">
            <a:avLst>
              <a:gd name="adj" fmla="val 10417"/>
            </a:avLst>
          </a:prstGeom>
          <a:solidFill>
            <a:srgbClr val="68A6B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Пожилые граждане и граждане с ограниченными возможностями здоровья </a:t>
            </a:r>
            <a:endParaRPr lang="ru-RU" sz="1300" b="1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64129" y="672445"/>
            <a:ext cx="6305700" cy="686034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buFontTx/>
              <a:buChar char="-"/>
            </a:pP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п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олучатели социальных услуг 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отделени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й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социального обслуживания на   </a:t>
            </a:r>
          </a:p>
          <a:p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  дому (13 отделений)</a:t>
            </a:r>
          </a:p>
          <a:p>
            <a:pPr marL="84138" indent="-84138">
              <a:buFontTx/>
              <a:buChar char="-"/>
            </a:pP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 граждане, проходящие обучение основам компьютерной грамотности</a:t>
            </a: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45759" y="1729335"/>
            <a:ext cx="2303873" cy="587035"/>
          </a:xfrm>
          <a:prstGeom prst="roundRect">
            <a:avLst>
              <a:gd name="adj" fmla="val 10417"/>
            </a:avLst>
          </a:prstGeom>
          <a:solidFill>
            <a:srgbClr val="68A6B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1300" b="1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Сотрудники учреждения</a:t>
            </a:r>
            <a:endParaRPr lang="ru-RU" sz="1300" b="1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66389" y="1403505"/>
            <a:ext cx="6303440" cy="725327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специалисты по социальной работе, ответственные за работу  отделений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оциальные работники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пециалисты по социальной работе</a:t>
            </a: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45769" y="2415277"/>
            <a:ext cx="2303864" cy="618161"/>
          </a:xfrm>
          <a:prstGeom prst="roundRect">
            <a:avLst>
              <a:gd name="adj" fmla="val 10417"/>
            </a:avLst>
          </a:prstGeom>
          <a:solidFill>
            <a:srgbClr val="68A6B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1C3338"/>
                </a:solidFill>
                <a:latin typeface="Century Gothic" panose="020B0502020202020204" pitchFamily="34" charset="0"/>
              </a:rPr>
              <a:t>Социальные партнеры</a:t>
            </a:r>
            <a:endParaRPr lang="ru-RU" sz="1300" b="1" dirty="0">
              <a:solidFill>
                <a:srgbClr val="1C3338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66386" y="2128832"/>
            <a:ext cx="6303443" cy="1495113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endParaRPr lang="ru-RU" sz="1200" kern="0" spc="30" dirty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Государственное учреждение «39 отряд Федеральной противопожарной службы по Краснодарскому краю»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 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ГИБДД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отдела 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МВД РФ по Ленинградскому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району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 МВД России по Ленинградскому району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ГБУЗ «Ленинградская ЦРБ» МЗ КК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Межрайонная инспекция № 2 Федеральной налоговой службы по Краснодарскому краю</a:t>
            </a:r>
          </a:p>
          <a:p>
            <a:pPr marL="84138" indent="-8413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Отделения и филиалы банков Ленинградского района</a:t>
            </a:r>
            <a:b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</a:b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84138" indent="-84138">
              <a:buFontTx/>
              <a:buChar char="-"/>
            </a:pP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3789" y="3578023"/>
            <a:ext cx="2078062" cy="432000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latin typeface="Century Gothic" panose="020B0502020202020204" pitchFamily="34" charset="0"/>
              </a:rPr>
              <a:t>ИНФОРМАЦИОННЫЕ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1649" y="3623947"/>
            <a:ext cx="8918180" cy="885247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indent="-952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endParaRPr lang="ru-RU" sz="1200" kern="0" spc="30" dirty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средства массовой информации</a:t>
            </a:r>
          </a:p>
          <a:p>
            <a:pPr marL="95250" indent="-9525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официальные сообщества (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госпаблик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) ГКУ КК «УСЗН в Ленинградском районе» «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Вконтакте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» 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  <a:hlinkClick r:id="rId2"/>
              </a:rPr>
              <a:t>vk.com/uszn_lenin23?from=search</a:t>
            </a: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«Одноклассники»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  <a:hlinkClick r:id="rId3"/>
              </a:rPr>
              <a:t>ok.ru/group/70000001436661</a:t>
            </a: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r>
              <a:rPr lang="ru-RU" sz="1200" kern="0" spc="30" dirty="0" err="1">
                <a:solidFill>
                  <a:srgbClr val="325A64"/>
                </a:solidFill>
                <a:latin typeface="Century Gothic" panose="020B0502020202020204" pitchFamily="34" charset="0"/>
              </a:rPr>
              <a:t>г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оспаблик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 учреждения «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Вконтакте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» 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  <a:hlinkClick r:id="rId4"/>
              </a:rPr>
              <a:t>vk.com/kcson_leningradskaya23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 </a:t>
            </a:r>
          </a:p>
          <a:p>
            <a:pPr marL="95250" indent="-95250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о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фициальный сайт учреждения </a:t>
            </a:r>
            <a:r>
              <a:rPr lang="en-US" sz="1200" kern="0" spc="30" dirty="0">
                <a:solidFill>
                  <a:srgbClr val="325A64"/>
                </a:solidFill>
                <a:latin typeface="Century Gothic" panose="020B0502020202020204" pitchFamily="34" charset="0"/>
                <a:hlinkClick r:id="rId5"/>
              </a:rPr>
              <a:t>https://www.leningradskiy-kcson.ru</a:t>
            </a:r>
            <a:r>
              <a:rPr lang="en-US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  <a:hlinkClick r:id="rId5"/>
              </a:rPr>
              <a:t>/</a:t>
            </a: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-</a:t>
            </a:r>
            <a:endParaRPr lang="en-US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95250" indent="-95250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айт Санкт-Петербургской митрополии Русской П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51648" y="4632824"/>
            <a:ext cx="8918181" cy="607078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endParaRPr lang="ru-RU" sz="1200" b="1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endParaRPr lang="ru-RU" sz="1200" b="1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2270" y="4509194"/>
            <a:ext cx="2078062" cy="634914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latin typeface="Century Gothic" panose="020B0502020202020204" pitchFamily="34" charset="0"/>
              </a:rPr>
              <a:t>МАТЕРИАЛЬНО-ТЕХНИЧЕСКИЕ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02270" y="5472849"/>
            <a:ext cx="2067651" cy="432000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latin typeface="Century Gothic" panose="020B0502020202020204" pitchFamily="34" charset="0"/>
              </a:rPr>
              <a:t>МЕТОДИЧЕСКИЕ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1649" y="5425381"/>
            <a:ext cx="8912289" cy="596542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п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аспорт практики  «Навигатор безопасности»</a:t>
            </a:r>
          </a:p>
          <a:p>
            <a:pPr marL="90488" indent="-90488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памятки  </a:t>
            </a:r>
          </a:p>
          <a:p>
            <a:pPr marL="90488" indent="-90488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к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оллекция мультимедийного контента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51649" y="6110975"/>
            <a:ext cx="8912288" cy="432000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- денежные средства, полученные от приносящей доход деятельности, бюджет Краснодарского края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6828" y="6110975"/>
            <a:ext cx="2073093" cy="432000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latin typeface="Century Gothic" panose="020B0502020202020204" pitchFamily="34" charset="0"/>
              </a:rPr>
              <a:t>ФИНАНСОВЫЕ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5168853" y="2492954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5172248" y="1728142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5168853" y="86395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2499412" y="362394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-2852734" y="503420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496345" y="5506897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502067" y="4644699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2496345" y="6145023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2532871" y="184090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921332" y="4665349"/>
            <a:ext cx="8771356" cy="550804"/>
          </a:xfrm>
          <a:prstGeom prst="roundRect">
            <a:avLst>
              <a:gd name="adj" fmla="val 280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- демонстрационный и раздаточный материал </a:t>
            </a:r>
          </a:p>
          <a:p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- личные мобильные устройства участников практики  </a:t>
            </a:r>
            <a:endParaRPr lang="ru-RU" sz="1200" kern="0" spc="3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2550484" y="2512484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2532872" y="1036341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43426" y="235868"/>
            <a:ext cx="9527005" cy="669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Кураторы и ответственные за реализацию практики:</a:t>
            </a:r>
            <a:endParaRPr lang="ru-RU" sz="2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426" y="1598658"/>
            <a:ext cx="4257174" cy="432000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Организационно-методическое отделение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7199" y="1380371"/>
            <a:ext cx="2017452" cy="650287"/>
          </a:xfrm>
          <a:prstGeom prst="roundRect">
            <a:avLst>
              <a:gd name="adj" fmla="val 6477"/>
            </a:avLst>
          </a:prstGeom>
          <a:solidFill>
            <a:srgbClr val="B7D4DB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 по </a:t>
            </a:r>
          </a:p>
          <a:p>
            <a:pPr algn="ctr"/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социальной работе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2739" y="2661077"/>
            <a:ext cx="4275963" cy="589802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Отделение развития инновационных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 социального обслуживания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4893827" y="2749388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4838702" y="1598658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-2852734" y="5034200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64582" y="719326"/>
            <a:ext cx="4254885" cy="1855080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08000" indent="-10800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идеология</a:t>
            </a:r>
          </a:p>
          <a:p>
            <a:pPr marL="108000" indent="-108000">
              <a:buFontTx/>
              <a:buChar char="-"/>
            </a:pPr>
            <a:r>
              <a:rPr lang="ru-RU" sz="1200" dirty="0">
                <a:solidFill>
                  <a:srgbClr val="325A64"/>
                </a:solidFill>
                <a:latin typeface="Century Gothic" panose="020B0502020202020204" pitchFamily="34" charset="0"/>
              </a:rPr>
              <a:t>п</a:t>
            </a: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одготовка лекционного материала (памятки, мультимедийный контент)</a:t>
            </a:r>
          </a:p>
          <a:p>
            <a:pPr marL="108000" indent="-108000">
              <a:buFontTx/>
              <a:buChar char="-"/>
            </a:pPr>
            <a:r>
              <a:rPr lang="ru-RU" sz="1200" dirty="0">
                <a:solidFill>
                  <a:srgbClr val="325A64"/>
                </a:solidFill>
                <a:latin typeface="Century Gothic" panose="020B0502020202020204" pitchFamily="34" charset="0"/>
              </a:rPr>
              <a:t>м</a:t>
            </a: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етодическое руководство</a:t>
            </a:r>
          </a:p>
          <a:p>
            <a:pPr marL="108000" indent="-108000">
              <a:buFontTx/>
              <a:buChar char="-"/>
            </a:pP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проведение занятий с гражданами, проходящими обучение навыкам компьютерной грамотности </a:t>
            </a:r>
          </a:p>
          <a:p>
            <a:pPr marL="108000" indent="-108000" algn="just">
              <a:buFontTx/>
              <a:buChar char="-"/>
            </a:pP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распространение материалов специалистам по социальной  работе отделений социального обслуживания на дому, ответственных за работу  отделений</a:t>
            </a: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68272" y="2574406"/>
            <a:ext cx="1976379" cy="738814"/>
          </a:xfrm>
          <a:prstGeom prst="roundRect">
            <a:avLst>
              <a:gd name="adj" fmla="val 6477"/>
            </a:avLst>
          </a:prstGeom>
          <a:solidFill>
            <a:srgbClr val="B7D4DB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 по социальной работе</a:t>
            </a:r>
            <a:endParaRPr lang="ru-RU" sz="1400" b="1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64583" y="2633782"/>
            <a:ext cx="4254884" cy="798187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организация обучения в  «Школе социального работника»</a:t>
            </a:r>
          </a:p>
          <a:p>
            <a:pPr marL="108000" indent="-108000">
              <a:buFontTx/>
              <a:buChar char="-"/>
            </a:pPr>
            <a:r>
              <a:rPr lang="ru-RU" sz="1200" dirty="0">
                <a:solidFill>
                  <a:srgbClr val="325A64"/>
                </a:solidFill>
                <a:latin typeface="Century Gothic" panose="020B0502020202020204" pitchFamily="34" charset="0"/>
              </a:rPr>
              <a:t>с</a:t>
            </a:r>
            <a:r>
              <a:rPr lang="ru-RU" sz="120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роки проведения, количество участников</a:t>
            </a:r>
            <a:endParaRPr lang="ru-RU" sz="1200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8281" y="752437"/>
            <a:ext cx="3524853" cy="521078"/>
          </a:xfrm>
          <a:prstGeom prst="roundRect">
            <a:avLst>
              <a:gd name="adj" fmla="val 10417"/>
            </a:avLst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Директор,</a:t>
            </a:r>
            <a:b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Заместители директора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24393" y="3529878"/>
            <a:ext cx="3455301" cy="1868225"/>
          </a:xfrm>
          <a:prstGeom prst="roundRect">
            <a:avLst>
              <a:gd name="adj" fmla="val 6477"/>
            </a:avLst>
          </a:prstGeom>
          <a:solidFill>
            <a:srgbClr val="B7D4DB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Специалисты </a:t>
            </a:r>
            <a:r>
              <a:rPr lang="ru-RU" sz="1400" b="1" dirty="0">
                <a:solidFill>
                  <a:srgbClr val="325A64"/>
                </a:solidFill>
                <a:latin typeface="Century Gothic" panose="020B0502020202020204" pitchFamily="34" charset="0"/>
              </a:rPr>
              <a:t>по социальной работе, ответственные за работу </a:t>
            </a:r>
            <a:r>
              <a:rPr lang="ru-RU" sz="1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отделений, </a:t>
            </a:r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специалист по  гражданской обороне и защите </a:t>
            </a:r>
          </a:p>
          <a:p>
            <a:pPr algn="ctr"/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в чрезвычайных </a:t>
            </a:r>
            <a:r>
              <a:rPr lang="ru-RU" sz="1400" b="1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ситуациях, </a:t>
            </a:r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слесарь </a:t>
            </a:r>
            <a:r>
              <a:rPr lang="ru-RU" sz="1400" b="1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– электрик </a:t>
            </a:r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по </a:t>
            </a:r>
            <a:r>
              <a:rPr lang="ru-RU" sz="1400" b="1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ремонту </a:t>
            </a:r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электрооборудования</a:t>
            </a:r>
            <a:endParaRPr lang="ru-RU" sz="14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985300" y="3529877"/>
            <a:ext cx="3834167" cy="2051525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проведение общих тематических занятий  в «Школе социального работника» </a:t>
            </a:r>
          </a:p>
          <a:p>
            <a:pPr marL="171450" indent="-171450">
              <a:buFontTx/>
              <a:buChar char="-"/>
            </a:pP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проведение технических учеб с социальными работниками конкретного отделения</a:t>
            </a:r>
          </a:p>
          <a:p>
            <a:pPr marL="171450" indent="-171450">
              <a:buFontTx/>
              <a:buChar char="-"/>
            </a:pPr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р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аспространение информационных материалов социальным работникам в печатном виде и в электронном виде /группы отделений в </a:t>
            </a:r>
            <a:r>
              <a:rPr lang="ru-RU" sz="1200" kern="0" spc="30" dirty="0" err="1" smtClean="0">
                <a:solidFill>
                  <a:srgbClr val="325A64"/>
                </a:solidFill>
                <a:latin typeface="Century Gothic" panose="020B0502020202020204" pitchFamily="34" charset="0"/>
              </a:rPr>
              <a:t>мессенджерах</a:t>
            </a:r>
            <a:r>
              <a:rPr lang="ru-RU" sz="1200" kern="0" spc="30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/</a:t>
            </a:r>
          </a:p>
          <a:p>
            <a:pPr marL="171450" indent="-171450">
              <a:buFontTx/>
              <a:buChar char="-"/>
            </a:pPr>
            <a:endParaRPr lang="ru-RU" sz="1200" kern="0" spc="30" dirty="0" smtClean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985300" y="5723906"/>
            <a:ext cx="3834167" cy="829273"/>
          </a:xfrm>
          <a:prstGeom prst="roundRect">
            <a:avLst>
              <a:gd name="adj" fmla="val 6477"/>
            </a:avLst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kern="0" spc="30" dirty="0">
                <a:solidFill>
                  <a:srgbClr val="325A64"/>
                </a:solidFill>
                <a:latin typeface="Century Gothic" panose="020B0502020202020204" pitchFamily="34" charset="0"/>
              </a:rPr>
              <a:t>- проведение индивидуальных занятий с получателями социальных услуг 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55954" y="752437"/>
            <a:ext cx="2802570" cy="365022"/>
          </a:xfrm>
          <a:prstGeom prst="roundRect">
            <a:avLst>
              <a:gd name="adj" fmla="val 647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Общее руководство</a:t>
            </a:r>
            <a:endParaRPr lang="ru-RU" sz="1200" b="1" dirty="0">
              <a:solidFill>
                <a:srgbClr val="325A64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3771900" y="4141037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092955" y="71932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0648" y="3529879"/>
            <a:ext cx="2832219" cy="3006298"/>
          </a:xfrm>
          <a:prstGeom prst="roundRect">
            <a:avLst>
              <a:gd name="adj" fmla="val 10417"/>
            </a:avLst>
          </a:prstGeom>
          <a:solidFill>
            <a:srgbClr val="325A64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Специалисты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учреждения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24392" y="5564400"/>
            <a:ext cx="3455301" cy="971777"/>
          </a:xfrm>
          <a:prstGeom prst="roundRect">
            <a:avLst>
              <a:gd name="adj" fmla="val 8710"/>
            </a:avLst>
          </a:prstGeom>
          <a:solidFill>
            <a:srgbClr val="B7D4DB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25A64"/>
                </a:solidFill>
                <a:latin typeface="Century Gothic" panose="020B0502020202020204" pitchFamily="34" charset="0"/>
              </a:rPr>
              <a:t>Социальные </a:t>
            </a:r>
            <a:r>
              <a:rPr lang="ru-RU" sz="1400" b="1" dirty="0">
                <a:solidFill>
                  <a:srgbClr val="325A64"/>
                </a:solidFill>
                <a:latin typeface="Century Gothic" panose="020B0502020202020204" pitchFamily="34" charset="0"/>
              </a:rPr>
              <a:t>работники 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7269308" y="1523562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7244651" y="2774026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618950" y="4141037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7618949" y="5826481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771900" y="5826481"/>
            <a:ext cx="295275" cy="3639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200" y="383072"/>
            <a:ext cx="4719439" cy="577516"/>
          </a:xfrm>
          <a:prstGeom prst="roundRect">
            <a:avLst/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 обучения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262" y="1599118"/>
            <a:ext cx="3325091" cy="1738735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Индивидуально, на дому у получателей социальных услуг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8310" y="4238496"/>
            <a:ext cx="3190994" cy="1759990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Групповая, для граждан, проходящих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обучение на курсах по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основам компьютерной грамотности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02140" y="925964"/>
            <a:ext cx="2060295" cy="894489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информирование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02140" y="1903307"/>
            <a:ext cx="2060295" cy="916623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инструктаж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02141" y="2909462"/>
            <a:ext cx="2060294" cy="765923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консультация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02141" y="4827241"/>
            <a:ext cx="2060294" cy="904025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аспространение печатных информационных материалов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02141" y="3856261"/>
            <a:ext cx="2060294" cy="836433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б</a:t>
            </a:r>
            <a:r>
              <a:rPr lang="ru-RU" sz="1600" dirty="0" smtClean="0">
                <a:solidFill>
                  <a:schemeClr val="tx1"/>
                </a:solidFill>
              </a:rPr>
              <a:t>еседа-диалог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85944" y="316658"/>
            <a:ext cx="4719439" cy="577516"/>
          </a:xfrm>
          <a:prstGeom prst="roundRect">
            <a:avLst/>
          </a:prstGeom>
          <a:solidFill>
            <a:srgbClr val="3C6D78"/>
          </a:solidFill>
          <a:ln>
            <a:solidFill>
              <a:srgbClr val="325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Методы работы</a:t>
            </a:r>
            <a:endParaRPr lang="ru-RU" dirty="0"/>
          </a:p>
        </p:txBody>
      </p:sp>
      <p:sp>
        <p:nvSpPr>
          <p:cNvPr id="26" name="Шеврон 23"/>
          <p:cNvSpPr/>
          <p:nvPr/>
        </p:nvSpPr>
        <p:spPr>
          <a:xfrm rot="5400000">
            <a:off x="1956681" y="1001501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Шеврон 23"/>
          <p:cNvSpPr/>
          <p:nvPr/>
        </p:nvSpPr>
        <p:spPr>
          <a:xfrm rot="5400000">
            <a:off x="1956681" y="3613945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01445" y="922988"/>
            <a:ext cx="19352" cy="5335308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9702140" y="5818378"/>
            <a:ext cx="2060295" cy="748677"/>
          </a:xfrm>
          <a:prstGeom prst="roundRect">
            <a:avLst/>
          </a:prstGeom>
          <a:solidFill>
            <a:schemeClr val="bg1"/>
          </a:solidFill>
          <a:ln>
            <a:solidFill>
              <a:srgbClr val="3C6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 smtClean="0">
                <a:solidFill>
                  <a:schemeClr val="tx1"/>
                </a:solidFill>
              </a:rPr>
              <a:t>оказ презентаций, видеороликов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льзователь\Desktop\инфо безопасность апрель\фото 1 статья безопасность прежде всего. фото авто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98" y="4063064"/>
            <a:ext cx="3056824" cy="2037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инфо безопасность апрель\фото 4 статья безопасность прежде всего. фото авто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23" y="1451671"/>
            <a:ext cx="3023799" cy="2015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Шеврон 23"/>
          <p:cNvSpPr/>
          <p:nvPr/>
        </p:nvSpPr>
        <p:spPr>
          <a:xfrm>
            <a:off x="8101720" y="1363253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3"/>
          <p:cNvSpPr/>
          <p:nvPr/>
        </p:nvSpPr>
        <p:spPr>
          <a:xfrm>
            <a:off x="8194745" y="4971278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еврон 23"/>
          <p:cNvSpPr/>
          <p:nvPr/>
        </p:nvSpPr>
        <p:spPr>
          <a:xfrm>
            <a:off x="8145270" y="2119303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Шеврон 23"/>
          <p:cNvSpPr/>
          <p:nvPr/>
        </p:nvSpPr>
        <p:spPr>
          <a:xfrm>
            <a:off x="8167045" y="3067328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Шеврон 23"/>
          <p:cNvSpPr/>
          <p:nvPr/>
        </p:nvSpPr>
        <p:spPr>
          <a:xfrm>
            <a:off x="8176945" y="4062853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Шеврон 23"/>
          <p:cNvSpPr/>
          <p:nvPr/>
        </p:nvSpPr>
        <p:spPr>
          <a:xfrm>
            <a:off x="8210595" y="5818378"/>
            <a:ext cx="361752" cy="48463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2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powerpointbase.com-w928</Template>
  <TotalTime>6892</TotalTime>
  <Words>945</Words>
  <Application>Microsoft Office PowerPoint</Application>
  <PresentationFormat>Произвольный</PresentationFormat>
  <Paragraphs>191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powerpointbase.com-w928</vt:lpstr>
      <vt:lpstr>ГБУ СО КК «Ленинградский КЦСОН»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 проведения занятий при реализации практики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реализации мероприятий в рамках практики</vt:lpstr>
      <vt:lpstr>Выводы и оценка возможности тиражирования практики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712</cp:revision>
  <cp:lastPrinted>2023-06-19T14:16:48Z</cp:lastPrinted>
  <dcterms:created xsi:type="dcterms:W3CDTF">2020-12-08T12:22:31Z</dcterms:created>
  <dcterms:modified xsi:type="dcterms:W3CDTF">2024-05-29T06:39:56Z</dcterms:modified>
</cp:coreProperties>
</file>