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_rels/presentation.xml.rels" ContentType="application/vnd.openxmlformats-package.relationships+xml"/>
  <Override PartName="/ppt/media/image59.jpeg" ContentType="image/jpeg"/>
  <Override PartName="/ppt/media/image42.jpeg" ContentType="image/jpeg"/>
  <Override PartName="/ppt/media/image6.png" ContentType="image/png"/>
  <Override PartName="/ppt/media/image58.jpeg" ContentType="image/jpeg"/>
  <Override PartName="/ppt/media/image57.jpeg" ContentType="image/jpeg"/>
  <Override PartName="/ppt/media/image56.jpeg" ContentType="image/jpeg"/>
  <Override PartName="/ppt/media/image54.jpeg" ContentType="image/jpeg"/>
  <Override PartName="/ppt/media/image53.jpeg" ContentType="image/jpeg"/>
  <Override PartName="/ppt/media/image23.png" ContentType="image/png"/>
  <Override PartName="/ppt/media/image52.jpeg" ContentType="image/jpeg"/>
  <Override PartName="/ppt/media/image49.jpeg" ContentType="image/jpeg"/>
  <Override PartName="/ppt/media/image48.jpeg" ContentType="image/jpeg"/>
  <Override PartName="/ppt/media/image47.jpeg" ContentType="image/jpeg"/>
  <Override PartName="/ppt/media/image46.jpeg" ContentType="image/jpeg"/>
  <Override PartName="/ppt/media/image45.jpeg" ContentType="image/jpeg"/>
  <Override PartName="/ppt/media/image44.jpeg" ContentType="image/jpeg"/>
  <Override PartName="/ppt/media/image43.jpeg" ContentType="image/jpeg"/>
  <Override PartName="/ppt/media/image34.jpeg" ContentType="image/jpeg"/>
  <Override PartName="/ppt/media/image33.jpeg" ContentType="image/jpeg"/>
  <Override PartName="/ppt/media/image32.jpeg" ContentType="image/jpeg"/>
  <Override PartName="/ppt/media/image31.jpeg" ContentType="image/jpeg"/>
  <Override PartName="/ppt/media/image30.jpeg" ContentType="image/jpeg"/>
  <Override PartName="/ppt/media/image40.jpeg" ContentType="image/jpeg"/>
  <Override PartName="/ppt/media/image13.jpeg" ContentType="image/jpeg"/>
  <Override PartName="/ppt/media/image55.jpeg" ContentType="image/jpeg"/>
  <Override PartName="/ppt/media/image39.jpeg" ContentType="image/jpeg"/>
  <Override PartName="/ppt/media/image82.png" ContentType="image/png"/>
  <Override PartName="/ppt/media/image8.jpeg" ContentType="image/jpeg"/>
  <Override PartName="/ppt/media/image12.jpeg" ContentType="image/jpeg"/>
  <Override PartName="/ppt/media/image88.jpeg" ContentType="image/jpeg"/>
  <Override PartName="/ppt/media/image9.jpeg" ContentType="image/jpeg"/>
  <Override PartName="/ppt/media/image11.png" ContentType="image/png"/>
  <Override PartName="/ppt/media/image19.jpeg" ContentType="image/jpeg"/>
  <Override PartName="/ppt/media/image38.jpeg" ContentType="image/jpeg"/>
  <Override PartName="/ppt/media/image90.jpeg" ContentType="image/jpeg"/>
  <Override PartName="/ppt/media/image4.jpeg" ContentType="image/jpeg"/>
  <Override PartName="/ppt/media/image61.jpeg" ContentType="image/jpeg"/>
  <Override PartName="/ppt/media/image78.jpeg" ContentType="image/jpeg"/>
  <Override PartName="/ppt/media/image18.jpeg" ContentType="image/jpeg"/>
  <Override PartName="/ppt/media/image5.jpeg" ContentType="image/jpeg"/>
  <Override PartName="/ppt/media/image77.jpeg" ContentType="image/jpeg"/>
  <Override PartName="/ppt/media/image60.jpeg" ContentType="image/jpeg"/>
  <Override PartName="/ppt/media/image3.jpeg" ContentType="image/jpeg"/>
  <Override PartName="/ppt/media/image37.jpeg" ContentType="image/jpeg"/>
  <Override PartName="/ppt/media/image62.jpeg" ContentType="image/jpeg"/>
  <Override PartName="/ppt/media/image79.jpeg" ContentType="image/jpeg"/>
  <Override PartName="/ppt/media/image64.jpeg" ContentType="image/jpeg"/>
  <Override PartName="/ppt/media/image91.jpeg" ContentType="image/jpeg"/>
  <Override PartName="/ppt/media/image7.jpeg" ContentType="image/jpeg"/>
  <Override PartName="/ppt/media/image63.jpeg" ContentType="image/jpeg"/>
  <Override PartName="/ppt/media/image29.png" ContentType="image/png"/>
  <Override PartName="/ppt/media/image65.jpeg" ContentType="image/jpeg"/>
  <Override PartName="/ppt/media/image92.jpeg" ContentType="image/jpeg"/>
  <Override PartName="/ppt/media/image66.jpeg" ContentType="image/jpeg"/>
  <Override PartName="/ppt/media/image67.jpeg" ContentType="image/jpeg"/>
  <Override PartName="/ppt/media/image20.jpeg" ContentType="image/jpeg"/>
  <Override PartName="/ppt/media/image93.jpeg" ContentType="image/jpeg"/>
  <Override PartName="/ppt/media/image76.jpeg" ContentType="image/jpeg"/>
  <Override PartName="/ppt/media/image75.jpeg" ContentType="image/jpeg"/>
  <Override PartName="/ppt/media/image21.jpeg" ContentType="image/jpeg"/>
  <Override PartName="/ppt/media/image80.jpeg" ContentType="image/jpeg"/>
  <Override PartName="/ppt/media/image74.jpeg" ContentType="image/jpeg"/>
  <Override PartName="/ppt/media/image69.jpeg" ContentType="image/jpeg"/>
  <Override PartName="/ppt/media/image73.jpeg" ContentType="image/jpeg"/>
  <Override PartName="/ppt/media/image68.jpeg" ContentType="image/jpeg"/>
  <Override PartName="/ppt/media/image72.jpeg" ContentType="image/jpeg"/>
  <Override PartName="/ppt/media/image71.jpeg" ContentType="image/jpeg"/>
  <Override PartName="/ppt/media/image70.jpeg" ContentType="image/jpeg"/>
  <Override PartName="/ppt/media/image17.jpeg" ContentType="image/jpeg"/>
  <Override PartName="/ppt/media/image16.jpeg" ContentType="image/jpeg"/>
  <Override PartName="/ppt/media/image15.jpeg" ContentType="image/jpeg"/>
  <Override PartName="/ppt/media/image14.jpeg" ContentType="image/jpeg"/>
  <Override PartName="/ppt/media/image41.jpeg" ContentType="image/jpeg"/>
  <Override PartName="/ppt/media/image81.jpeg" ContentType="image/jpeg"/>
  <Override PartName="/ppt/media/image22.jpeg" ContentType="image/jpeg"/>
  <Override PartName="/ppt/media/image89.jpeg" ContentType="image/jpeg"/>
  <Override PartName="/ppt/media/image1.jpeg" ContentType="image/jpeg"/>
  <Override PartName="/ppt/media/image35.jpeg" ContentType="image/jpeg"/>
  <Override PartName="/ppt/media/image86.jpeg" ContentType="image/jpeg"/>
  <Override PartName="/ppt/media/image27.jpeg" ContentType="image/jpeg"/>
  <Override PartName="/ppt/media/image50.jpeg" ContentType="image/jpeg"/>
  <Override PartName="/ppt/media/image2.jpeg" ContentType="image/jpeg"/>
  <Override PartName="/ppt/media/image10.png" ContentType="image/png"/>
  <Override PartName="/ppt/media/image36.jpeg" ContentType="image/jpeg"/>
  <Override PartName="/ppt/media/image83.jpeg" ContentType="image/jpeg"/>
  <Override PartName="/ppt/media/image24.jpeg" ContentType="image/jpeg"/>
  <Override PartName="/ppt/media/image84.jpeg" ContentType="image/jpeg"/>
  <Override PartName="/ppt/media/image25.jpeg" ContentType="image/jpeg"/>
  <Override PartName="/ppt/media/image85.jpeg" ContentType="image/jpeg"/>
  <Override PartName="/ppt/media/image26.jpeg" ContentType="image/jpeg"/>
  <Override PartName="/ppt/media/image87.jpeg" ContentType="image/jpeg"/>
  <Override PartName="/ppt/media/image28.jpeg" ContentType="image/jpeg"/>
  <Override PartName="/ppt/media/image51.jpeg" ContentType="image/jpeg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A8E46-74A3-44C6-8F95-81B13AE20CA5}" type="doc">
      <dgm:prSet loTypeId="urn:microsoft.com/office/officeart/2005/8/layout/hList3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A8455E-BA01-4547-B40D-3F6EA05CA2B9}">
      <dgm:prSet phldrT="[Текст]"/>
      <dgm:spPr/>
      <dgm:t>
        <a:bodyPr/>
        <a:lstStyle/>
        <a:p>
          <a:r>
            <a:rPr lang="ru-RU" b="1" cap="none" spc="0" dirty="0" smtClean="0">
              <a:ln w="12700"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направление активности людей пожилого возраста в общественно полезную деятельность с целью:</a:t>
          </a:r>
          <a:endParaRPr lang="ru-RU" b="1" cap="none" spc="0" dirty="0">
            <a:ln w="12700">
              <a:prstDash val="solid"/>
            </a:ln>
            <a:solidFill>
              <a:schemeClr val="tx1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5F634219-E96A-4A0E-9B49-3903024BE3CF}" type="parTrans" cxnId="{089BF832-7284-4F93-B5A7-B8AA4728AAD1}">
      <dgm:prSet/>
      <dgm:spPr/>
      <dgm:t>
        <a:bodyPr/>
        <a:lstStyle/>
        <a:p>
          <a:endParaRPr lang="ru-RU"/>
        </a:p>
      </dgm:t>
    </dgm:pt>
    <dgm:pt modelId="{E2368DDE-BA75-4D72-B6DB-DB88072E02D3}" type="sibTrans" cxnId="{089BF832-7284-4F93-B5A7-B8AA4728AAD1}">
      <dgm:prSet/>
      <dgm:spPr/>
      <dgm:t>
        <a:bodyPr/>
        <a:lstStyle/>
        <a:p>
          <a:endParaRPr lang="ru-RU"/>
        </a:p>
      </dgm:t>
    </dgm:pt>
    <dgm:pt modelId="{C013FA2C-9F09-4BBC-9515-4845A20939EF}">
      <dgm:prSet phldrT="[Текст]"/>
      <dgm:spPr/>
      <dgm:t>
        <a:bodyPr/>
        <a:lstStyle/>
        <a:p>
          <a:r>
            <a:rPr lang="ru-RU" b="0" cap="none" spc="0" dirty="0" smtClean="0">
              <a:ln w="10160"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rPr>
            <a:t>Достижения успешной социальной  реабилитации пожилых людей</a:t>
          </a:r>
          <a:endParaRPr lang="ru-RU" b="0" cap="none" spc="0" dirty="0">
            <a:ln w="10160">
              <a:prstDash val="solid"/>
            </a:ln>
            <a:solidFill>
              <a:schemeClr val="tx1"/>
            </a:solidFill>
            <a:effectLst>
              <a:outerShdw blurRad="38100" dist="32000" dir="5400000" algn="tl">
                <a:srgbClr val="000000">
                  <a:alpha val="30000"/>
                </a:srgbClr>
              </a:outerShdw>
            </a:effectLst>
          </a:endParaRPr>
        </a:p>
      </dgm:t>
    </dgm:pt>
    <dgm:pt modelId="{170124C6-0C5E-4B6A-A125-CC44206EF631}" type="parTrans" cxnId="{6C669BE5-C36A-49B9-92A5-55DB5F2B3FB1}">
      <dgm:prSet/>
      <dgm:spPr/>
      <dgm:t>
        <a:bodyPr/>
        <a:lstStyle/>
        <a:p>
          <a:endParaRPr lang="ru-RU"/>
        </a:p>
      </dgm:t>
    </dgm:pt>
    <dgm:pt modelId="{D575E3DF-F1BA-4F0D-B1BE-7EAF15E3DFFD}" type="sibTrans" cxnId="{6C669BE5-C36A-49B9-92A5-55DB5F2B3FB1}">
      <dgm:prSet/>
      <dgm:spPr/>
      <dgm:t>
        <a:bodyPr/>
        <a:lstStyle/>
        <a:p>
          <a:endParaRPr lang="ru-RU"/>
        </a:p>
      </dgm:t>
    </dgm:pt>
    <dgm:pt modelId="{43CF639E-618B-4B99-9889-C4DCB1ADBB91}">
      <dgm:prSet phldrT="[Текст]"/>
      <dgm:spPr/>
      <dgm:t>
        <a:bodyPr/>
        <a:lstStyle/>
        <a:p>
          <a:r>
            <a:rPr lang="ru-RU" smtClean="0">
              <a:ln/>
              <a:solidFill>
                <a:schemeClr val="tx1"/>
              </a:solidFill>
            </a:rPr>
            <a:t>Раскрытия потенциала пожилых людей и инвалидов</a:t>
          </a:r>
          <a:endParaRPr lang="ru-RU" dirty="0">
            <a:ln/>
            <a:solidFill>
              <a:schemeClr val="tx1"/>
            </a:solidFill>
          </a:endParaRPr>
        </a:p>
      </dgm:t>
    </dgm:pt>
    <dgm:pt modelId="{97225CAB-69B5-45D1-9C23-1A4D602893AB}" type="parTrans" cxnId="{FA00FF9B-68A8-4002-A9B3-8CDF41293993}">
      <dgm:prSet/>
      <dgm:spPr/>
      <dgm:t>
        <a:bodyPr/>
        <a:lstStyle/>
        <a:p>
          <a:endParaRPr lang="ru-RU"/>
        </a:p>
      </dgm:t>
    </dgm:pt>
    <dgm:pt modelId="{89D34E37-1B3A-42E9-84A0-6DD51E07D033}" type="sibTrans" cxnId="{FA00FF9B-68A8-4002-A9B3-8CDF41293993}">
      <dgm:prSet/>
      <dgm:spPr/>
      <dgm:t>
        <a:bodyPr/>
        <a:lstStyle/>
        <a:p>
          <a:endParaRPr lang="ru-RU"/>
        </a:p>
      </dgm:t>
    </dgm:pt>
    <dgm:pt modelId="{C53AA222-E0B9-4A7F-B5B3-719FB4F7A899}">
      <dgm:prSet phldrT="[Текст]"/>
      <dgm:spPr/>
      <dgm:t>
        <a:bodyPr/>
        <a:lstStyle/>
        <a:p>
          <a:r>
            <a:rPr lang="ru-RU" smtClean="0">
              <a:ln/>
              <a:solidFill>
                <a:schemeClr val="tx1"/>
              </a:solidFill>
            </a:rPr>
            <a:t>Помощи в самореализации и повышении самооценки получателей социальных услуг</a:t>
          </a:r>
          <a:endParaRPr lang="ru-RU" dirty="0">
            <a:ln/>
            <a:solidFill>
              <a:schemeClr val="tx1"/>
            </a:solidFill>
          </a:endParaRPr>
        </a:p>
      </dgm:t>
    </dgm:pt>
    <dgm:pt modelId="{AFAEC58B-B71F-47D6-9F05-F4CE62B48826}" type="parTrans" cxnId="{D6E6F55E-0700-4F7C-9D27-B45E92EBC649}">
      <dgm:prSet/>
      <dgm:spPr/>
      <dgm:t>
        <a:bodyPr/>
        <a:lstStyle/>
        <a:p>
          <a:endParaRPr lang="ru-RU"/>
        </a:p>
      </dgm:t>
    </dgm:pt>
    <dgm:pt modelId="{F5AE7516-E35C-456A-BE52-65DBC8914417}" type="sibTrans" cxnId="{D6E6F55E-0700-4F7C-9D27-B45E92EBC649}">
      <dgm:prSet/>
      <dgm:spPr/>
      <dgm:t>
        <a:bodyPr/>
        <a:lstStyle/>
        <a:p>
          <a:endParaRPr lang="ru-RU"/>
        </a:p>
      </dgm:t>
    </dgm:pt>
    <dgm:pt modelId="{56488A46-04F2-4116-A1ED-04CFFD909FB0}">
      <dgm:prSet phldrT="[Текст]"/>
      <dgm:spPr/>
      <dgm:t>
        <a:bodyPr/>
        <a:lstStyle/>
        <a:p>
          <a:r>
            <a:rPr lang="ru-RU" smtClean="0">
              <a:ln/>
              <a:solidFill>
                <a:schemeClr val="tx1"/>
              </a:solidFill>
            </a:rPr>
            <a:t>Улучшения качества жизни и досуга</a:t>
          </a:r>
          <a:endParaRPr lang="ru-RU" dirty="0">
            <a:ln/>
            <a:solidFill>
              <a:schemeClr val="tx1"/>
            </a:solidFill>
          </a:endParaRPr>
        </a:p>
      </dgm:t>
    </dgm:pt>
    <dgm:pt modelId="{5D719628-316A-4B76-BFD7-AE53FF84BF13}" type="parTrans" cxnId="{40821DA3-6E34-45E3-B7EB-0249554AFFE5}">
      <dgm:prSet/>
      <dgm:spPr/>
      <dgm:t>
        <a:bodyPr/>
        <a:lstStyle/>
        <a:p>
          <a:endParaRPr lang="ru-RU"/>
        </a:p>
      </dgm:t>
    </dgm:pt>
    <dgm:pt modelId="{4155FF70-2F17-4641-AAE3-61FEEB70B860}" type="sibTrans" cxnId="{40821DA3-6E34-45E3-B7EB-0249554AFFE5}">
      <dgm:prSet/>
      <dgm:spPr/>
      <dgm:t>
        <a:bodyPr/>
        <a:lstStyle/>
        <a:p>
          <a:endParaRPr lang="ru-RU"/>
        </a:p>
      </dgm:t>
    </dgm:pt>
    <dgm:pt modelId="{39192685-AC2B-4D55-B78D-0E642A6BEC79}">
      <dgm:prSet phldrT="[Текст]"/>
      <dgm:spPr/>
      <dgm:t>
        <a:bodyPr/>
        <a:lstStyle/>
        <a:p>
          <a:r>
            <a:rPr lang="ru-RU" smtClean="0">
              <a:ln/>
              <a:solidFill>
                <a:schemeClr val="tx1"/>
              </a:solidFill>
            </a:rPr>
            <a:t>Преемственности поколений</a:t>
          </a:r>
          <a:endParaRPr lang="ru-RU" dirty="0">
            <a:ln/>
            <a:solidFill>
              <a:schemeClr val="tx1"/>
            </a:solidFill>
          </a:endParaRPr>
        </a:p>
      </dgm:t>
    </dgm:pt>
    <dgm:pt modelId="{F8CD3E6F-F665-46A3-8F1B-E1CCC8006250}" type="parTrans" cxnId="{1FD2FA02-35E4-429B-B5D2-45931197C2C0}">
      <dgm:prSet/>
      <dgm:spPr/>
      <dgm:t>
        <a:bodyPr/>
        <a:lstStyle/>
        <a:p>
          <a:endParaRPr lang="ru-RU"/>
        </a:p>
      </dgm:t>
    </dgm:pt>
    <dgm:pt modelId="{28CDB977-566F-4C77-9A2A-0A139A2B9E12}" type="sibTrans" cxnId="{1FD2FA02-35E4-429B-B5D2-45931197C2C0}">
      <dgm:prSet/>
      <dgm:spPr/>
      <dgm:t>
        <a:bodyPr/>
        <a:lstStyle/>
        <a:p>
          <a:endParaRPr lang="ru-RU"/>
        </a:p>
      </dgm:t>
    </dgm:pt>
    <dgm:pt modelId="{B1CDB4ED-AA10-4786-A83E-454050C23EAA}">
      <dgm:prSet phldrT="[Текст]"/>
      <dgm:spPr/>
      <dgm:t>
        <a:bodyPr/>
        <a:lstStyle/>
        <a:p>
          <a:r>
            <a:rPr lang="ru-RU" smtClean="0">
              <a:ln/>
              <a:solidFill>
                <a:schemeClr val="tx1"/>
              </a:solidFill>
            </a:rPr>
            <a:t>Пропаганды активного долголетия</a:t>
          </a:r>
          <a:endParaRPr lang="ru-RU" dirty="0">
            <a:ln/>
            <a:solidFill>
              <a:schemeClr val="tx1"/>
            </a:solidFill>
          </a:endParaRPr>
        </a:p>
      </dgm:t>
    </dgm:pt>
    <dgm:pt modelId="{6DE3BDE8-10B8-4C79-A7AA-6C94F753BB96}" type="parTrans" cxnId="{7C1D0772-9366-41D4-A132-B9E52445A6CA}">
      <dgm:prSet/>
      <dgm:spPr/>
      <dgm:t>
        <a:bodyPr/>
        <a:lstStyle/>
        <a:p>
          <a:endParaRPr lang="ru-RU"/>
        </a:p>
      </dgm:t>
    </dgm:pt>
    <dgm:pt modelId="{274ADC0D-9D29-406D-BF70-5A17EF0CB25F}" type="sibTrans" cxnId="{7C1D0772-9366-41D4-A132-B9E52445A6CA}">
      <dgm:prSet/>
      <dgm:spPr/>
      <dgm:t>
        <a:bodyPr/>
        <a:lstStyle/>
        <a:p>
          <a:endParaRPr lang="ru-RU"/>
        </a:p>
      </dgm:t>
    </dgm:pt>
    <dgm:pt modelId="{16A7A70F-970B-4C85-A2ED-1288073F7B26}" type="pres">
      <dgm:prSet presAssocID="{065A8E46-74A3-44C6-8F95-81B13AE20CA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33736A-66FD-42F9-8812-3D8D1D4253B8}" type="pres">
      <dgm:prSet presAssocID="{7EA8455E-BA01-4547-B40D-3F6EA05CA2B9}" presName="roof" presStyleLbl="dkBgShp" presStyleIdx="0" presStyleCnt="2"/>
      <dgm:spPr/>
      <dgm:t>
        <a:bodyPr/>
        <a:lstStyle/>
        <a:p>
          <a:endParaRPr lang="ru-RU"/>
        </a:p>
      </dgm:t>
    </dgm:pt>
    <dgm:pt modelId="{7D7B8AB4-F5B2-406B-8295-AAAAEDE72D39}" type="pres">
      <dgm:prSet presAssocID="{7EA8455E-BA01-4547-B40D-3F6EA05CA2B9}" presName="pillars" presStyleCnt="0"/>
      <dgm:spPr/>
      <dgm:t>
        <a:bodyPr/>
        <a:lstStyle/>
        <a:p>
          <a:endParaRPr lang="ru-RU"/>
        </a:p>
      </dgm:t>
    </dgm:pt>
    <dgm:pt modelId="{9ED0EBD5-E62F-458C-95ED-6B7D315652B0}" type="pres">
      <dgm:prSet presAssocID="{7EA8455E-BA01-4547-B40D-3F6EA05CA2B9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D279EB-8A7E-4D45-BD0A-57F74DD8C352}" type="pres">
      <dgm:prSet presAssocID="{43CF639E-618B-4B99-9889-C4DCB1ADBB91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36AD3-C2A5-4BF9-BFD4-BEDD7D70F88C}" type="pres">
      <dgm:prSet presAssocID="{C53AA222-E0B9-4A7F-B5B3-719FB4F7A899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5FC70-5288-4A82-B435-7E5B82446E79}" type="pres">
      <dgm:prSet presAssocID="{56488A46-04F2-4116-A1ED-04CFFD909FB0}" presName="pillarX" presStyleLbl="node1" presStyleIdx="3" presStyleCnt="6" custLinFactNeighborX="2224" custLinFactNeighborY="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D4E038-F909-4FC1-9866-6FC53DD221A2}" type="pres">
      <dgm:prSet presAssocID="{39192685-AC2B-4D55-B78D-0E642A6BEC79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002B6-82DC-44AB-9AE6-9B56ED9ED995}" type="pres">
      <dgm:prSet presAssocID="{B1CDB4ED-AA10-4786-A83E-454050C23EAA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5E43B4-9DE6-457B-8541-3BD5E189FD80}" type="pres">
      <dgm:prSet presAssocID="{7EA8455E-BA01-4547-B40D-3F6EA05CA2B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1FD2FA02-35E4-429B-B5D2-45931197C2C0}" srcId="{7EA8455E-BA01-4547-B40D-3F6EA05CA2B9}" destId="{39192685-AC2B-4D55-B78D-0E642A6BEC79}" srcOrd="4" destOrd="0" parTransId="{F8CD3E6F-F665-46A3-8F1B-E1CCC8006250}" sibTransId="{28CDB977-566F-4C77-9A2A-0A139A2B9E12}"/>
    <dgm:cxn modelId="{D6E6F55E-0700-4F7C-9D27-B45E92EBC649}" srcId="{7EA8455E-BA01-4547-B40D-3F6EA05CA2B9}" destId="{C53AA222-E0B9-4A7F-B5B3-719FB4F7A899}" srcOrd="2" destOrd="0" parTransId="{AFAEC58B-B71F-47D6-9F05-F4CE62B48826}" sibTransId="{F5AE7516-E35C-456A-BE52-65DBC8914417}"/>
    <dgm:cxn modelId="{E03766AF-54F0-4B48-9FE3-DB1B1F4024F2}" type="presOf" srcId="{7EA8455E-BA01-4547-B40D-3F6EA05CA2B9}" destId="{7D33736A-66FD-42F9-8812-3D8D1D4253B8}" srcOrd="0" destOrd="0" presId="urn:microsoft.com/office/officeart/2005/8/layout/hList3"/>
    <dgm:cxn modelId="{45EC41F4-2A7A-4F55-8D80-5FAB39C55C07}" type="presOf" srcId="{43CF639E-618B-4B99-9889-C4DCB1ADBB91}" destId="{26D279EB-8A7E-4D45-BD0A-57F74DD8C352}" srcOrd="0" destOrd="0" presId="urn:microsoft.com/office/officeart/2005/8/layout/hList3"/>
    <dgm:cxn modelId="{A757CEC3-6D3C-42E1-8F56-71FD2718C480}" type="presOf" srcId="{065A8E46-74A3-44C6-8F95-81B13AE20CA5}" destId="{16A7A70F-970B-4C85-A2ED-1288073F7B26}" srcOrd="0" destOrd="0" presId="urn:microsoft.com/office/officeart/2005/8/layout/hList3"/>
    <dgm:cxn modelId="{FA00FF9B-68A8-4002-A9B3-8CDF41293993}" srcId="{7EA8455E-BA01-4547-B40D-3F6EA05CA2B9}" destId="{43CF639E-618B-4B99-9889-C4DCB1ADBB91}" srcOrd="1" destOrd="0" parTransId="{97225CAB-69B5-45D1-9C23-1A4D602893AB}" sibTransId="{89D34E37-1B3A-42E9-84A0-6DD51E07D033}"/>
    <dgm:cxn modelId="{BBBAFA98-01B2-4587-B4DD-ED7BDFD93E02}" type="presOf" srcId="{39192685-AC2B-4D55-B78D-0E642A6BEC79}" destId="{CBD4E038-F909-4FC1-9866-6FC53DD221A2}" srcOrd="0" destOrd="0" presId="urn:microsoft.com/office/officeart/2005/8/layout/hList3"/>
    <dgm:cxn modelId="{089BF832-7284-4F93-B5A7-B8AA4728AAD1}" srcId="{065A8E46-74A3-44C6-8F95-81B13AE20CA5}" destId="{7EA8455E-BA01-4547-B40D-3F6EA05CA2B9}" srcOrd="0" destOrd="0" parTransId="{5F634219-E96A-4A0E-9B49-3903024BE3CF}" sibTransId="{E2368DDE-BA75-4D72-B6DB-DB88072E02D3}"/>
    <dgm:cxn modelId="{751C3732-2BC0-445E-A77F-81D07BFD1E04}" type="presOf" srcId="{C013FA2C-9F09-4BBC-9515-4845A20939EF}" destId="{9ED0EBD5-E62F-458C-95ED-6B7D315652B0}" srcOrd="0" destOrd="0" presId="urn:microsoft.com/office/officeart/2005/8/layout/hList3"/>
    <dgm:cxn modelId="{5B36DC73-CAB8-49EB-A373-5CD522FD0BC2}" type="presOf" srcId="{C53AA222-E0B9-4A7F-B5B3-719FB4F7A899}" destId="{BD936AD3-C2A5-4BF9-BFD4-BEDD7D70F88C}" srcOrd="0" destOrd="0" presId="urn:microsoft.com/office/officeart/2005/8/layout/hList3"/>
    <dgm:cxn modelId="{7C1D0772-9366-41D4-A132-B9E52445A6CA}" srcId="{7EA8455E-BA01-4547-B40D-3F6EA05CA2B9}" destId="{B1CDB4ED-AA10-4786-A83E-454050C23EAA}" srcOrd="5" destOrd="0" parTransId="{6DE3BDE8-10B8-4C79-A7AA-6C94F753BB96}" sibTransId="{274ADC0D-9D29-406D-BF70-5A17EF0CB25F}"/>
    <dgm:cxn modelId="{6C669BE5-C36A-49B9-92A5-55DB5F2B3FB1}" srcId="{7EA8455E-BA01-4547-B40D-3F6EA05CA2B9}" destId="{C013FA2C-9F09-4BBC-9515-4845A20939EF}" srcOrd="0" destOrd="0" parTransId="{170124C6-0C5E-4B6A-A125-CC44206EF631}" sibTransId="{D575E3DF-F1BA-4F0D-B1BE-7EAF15E3DFFD}"/>
    <dgm:cxn modelId="{40821DA3-6E34-45E3-B7EB-0249554AFFE5}" srcId="{7EA8455E-BA01-4547-B40D-3F6EA05CA2B9}" destId="{56488A46-04F2-4116-A1ED-04CFFD909FB0}" srcOrd="3" destOrd="0" parTransId="{5D719628-316A-4B76-BFD7-AE53FF84BF13}" sibTransId="{4155FF70-2F17-4641-AAE3-61FEEB70B860}"/>
    <dgm:cxn modelId="{882D069F-E4B4-4B09-B61A-EF5F78D58D93}" type="presOf" srcId="{B1CDB4ED-AA10-4786-A83E-454050C23EAA}" destId="{151002B6-82DC-44AB-9AE6-9B56ED9ED995}" srcOrd="0" destOrd="0" presId="urn:microsoft.com/office/officeart/2005/8/layout/hList3"/>
    <dgm:cxn modelId="{DE2606DF-9CA1-486E-A16C-0B63FEF13DCE}" type="presOf" srcId="{56488A46-04F2-4116-A1ED-04CFFD909FB0}" destId="{75F5FC70-5288-4A82-B435-7E5B82446E79}" srcOrd="0" destOrd="0" presId="urn:microsoft.com/office/officeart/2005/8/layout/hList3"/>
    <dgm:cxn modelId="{66D1759A-EF2F-4B2D-BDF9-E927076C7B93}" type="presParOf" srcId="{16A7A70F-970B-4C85-A2ED-1288073F7B26}" destId="{7D33736A-66FD-42F9-8812-3D8D1D4253B8}" srcOrd="0" destOrd="0" presId="urn:microsoft.com/office/officeart/2005/8/layout/hList3"/>
    <dgm:cxn modelId="{614942B1-B178-463A-9971-0024FD600544}" type="presParOf" srcId="{16A7A70F-970B-4C85-A2ED-1288073F7B26}" destId="{7D7B8AB4-F5B2-406B-8295-AAAAEDE72D39}" srcOrd="1" destOrd="0" presId="urn:microsoft.com/office/officeart/2005/8/layout/hList3"/>
    <dgm:cxn modelId="{E228817E-7389-4FE5-A6EE-D3971DCAEB0B}" type="presParOf" srcId="{7D7B8AB4-F5B2-406B-8295-AAAAEDE72D39}" destId="{9ED0EBD5-E62F-458C-95ED-6B7D315652B0}" srcOrd="0" destOrd="0" presId="urn:microsoft.com/office/officeart/2005/8/layout/hList3"/>
    <dgm:cxn modelId="{0165FF26-3E56-46C2-B62A-916740AC9EAC}" type="presParOf" srcId="{7D7B8AB4-F5B2-406B-8295-AAAAEDE72D39}" destId="{26D279EB-8A7E-4D45-BD0A-57F74DD8C352}" srcOrd="1" destOrd="0" presId="urn:microsoft.com/office/officeart/2005/8/layout/hList3"/>
    <dgm:cxn modelId="{9DDD0FEA-1075-465E-AE4E-29767BAED9F4}" type="presParOf" srcId="{7D7B8AB4-F5B2-406B-8295-AAAAEDE72D39}" destId="{BD936AD3-C2A5-4BF9-BFD4-BEDD7D70F88C}" srcOrd="2" destOrd="0" presId="urn:microsoft.com/office/officeart/2005/8/layout/hList3"/>
    <dgm:cxn modelId="{06487F04-23E4-455C-8DC0-6E20AF4ABB95}" type="presParOf" srcId="{7D7B8AB4-F5B2-406B-8295-AAAAEDE72D39}" destId="{75F5FC70-5288-4A82-B435-7E5B82446E79}" srcOrd="3" destOrd="0" presId="urn:microsoft.com/office/officeart/2005/8/layout/hList3"/>
    <dgm:cxn modelId="{2170F46B-7D2C-44CD-8273-89084F32B91E}" type="presParOf" srcId="{7D7B8AB4-F5B2-406B-8295-AAAAEDE72D39}" destId="{CBD4E038-F909-4FC1-9866-6FC53DD221A2}" srcOrd="4" destOrd="0" presId="urn:microsoft.com/office/officeart/2005/8/layout/hList3"/>
    <dgm:cxn modelId="{38594A2E-5FA2-4525-89C0-D6A7B6B1902C}" type="presParOf" srcId="{7D7B8AB4-F5B2-406B-8295-AAAAEDE72D39}" destId="{151002B6-82DC-44AB-9AE6-9B56ED9ED995}" srcOrd="5" destOrd="0" presId="urn:microsoft.com/office/officeart/2005/8/layout/hList3"/>
    <dgm:cxn modelId="{44804C42-D41E-49E7-B8A9-8B43A93FBD6C}" type="presParOf" srcId="{16A7A70F-970B-4C85-A2ED-1288073F7B26}" destId="{755E43B4-9DE6-457B-8541-3BD5E189FD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33736A-66FD-42F9-8812-3D8D1D4253B8}">
      <dsp:nvSpPr>
        <dsp:cNvPr id="0" name=""/>
        <dsp:cNvSpPr/>
      </dsp:nvSpPr>
      <dsp:spPr>
        <a:xfrm>
          <a:off x="0" y="0"/>
          <a:ext cx="9144000" cy="1564838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cap="none" spc="0" dirty="0" smtClean="0">
              <a:ln w="12700"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направление активности людей пожилого возраста в общественно полезную деятельность с целью:</a:t>
          </a:r>
          <a:endParaRPr lang="ru-RU" sz="3200" b="1" kern="1200" cap="none" spc="0" dirty="0">
            <a:ln w="12700">
              <a:prstDash val="solid"/>
            </a:ln>
            <a:solidFill>
              <a:schemeClr val="tx1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0"/>
        <a:ext cx="9144000" cy="1564838"/>
      </dsp:txXfrm>
    </dsp:sp>
    <dsp:sp modelId="{9ED0EBD5-E62F-458C-95ED-6B7D315652B0}">
      <dsp:nvSpPr>
        <dsp:cNvPr id="0" name=""/>
        <dsp:cNvSpPr/>
      </dsp:nvSpPr>
      <dsp:spPr>
        <a:xfrm>
          <a:off x="4464" y="1564838"/>
          <a:ext cx="1522511" cy="32861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10160"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rPr>
            <a:t>Достижения успешной социальной  реабилитации пожилых людей</a:t>
          </a:r>
          <a:endParaRPr lang="ru-RU" sz="1400" b="0" kern="1200" cap="none" spc="0" dirty="0">
            <a:ln w="10160">
              <a:prstDash val="solid"/>
            </a:ln>
            <a:solidFill>
              <a:schemeClr val="tx1"/>
            </a:solidFill>
            <a:effectLst>
              <a:outerShdw blurRad="38100" dist="32000" dir="540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464" y="1564838"/>
        <a:ext cx="1522511" cy="3286160"/>
      </dsp:txXfrm>
    </dsp:sp>
    <dsp:sp modelId="{26D279EB-8A7E-4D45-BD0A-57F74DD8C352}">
      <dsp:nvSpPr>
        <dsp:cNvPr id="0" name=""/>
        <dsp:cNvSpPr/>
      </dsp:nvSpPr>
      <dsp:spPr>
        <a:xfrm>
          <a:off x="1526976" y="1564838"/>
          <a:ext cx="1522511" cy="3286160"/>
        </a:xfrm>
        <a:prstGeom prst="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solidFill>
                <a:schemeClr val="tx1"/>
              </a:solidFill>
            </a:rPr>
            <a:t>Раскрытия потенциала пожилых людей и инвалидов</a:t>
          </a:r>
          <a:endParaRPr lang="ru-RU" sz="1400" kern="1200" dirty="0">
            <a:ln/>
            <a:solidFill>
              <a:schemeClr val="tx1"/>
            </a:solidFill>
          </a:endParaRPr>
        </a:p>
      </dsp:txBody>
      <dsp:txXfrm>
        <a:off x="1526976" y="1564838"/>
        <a:ext cx="1522511" cy="3286160"/>
      </dsp:txXfrm>
    </dsp:sp>
    <dsp:sp modelId="{BD936AD3-C2A5-4BF9-BFD4-BEDD7D70F88C}">
      <dsp:nvSpPr>
        <dsp:cNvPr id="0" name=""/>
        <dsp:cNvSpPr/>
      </dsp:nvSpPr>
      <dsp:spPr>
        <a:xfrm>
          <a:off x="3049488" y="1564838"/>
          <a:ext cx="1522511" cy="3286160"/>
        </a:xfrm>
        <a:prstGeom prst="rect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solidFill>
                <a:schemeClr val="tx1"/>
              </a:solidFill>
            </a:rPr>
            <a:t>Помощи в самореализации и повышении самооценки получателей социальных услуг</a:t>
          </a:r>
          <a:endParaRPr lang="ru-RU" sz="1400" kern="1200" dirty="0">
            <a:ln/>
            <a:solidFill>
              <a:schemeClr val="tx1"/>
            </a:solidFill>
          </a:endParaRPr>
        </a:p>
      </dsp:txBody>
      <dsp:txXfrm>
        <a:off x="3049488" y="1564838"/>
        <a:ext cx="1522511" cy="3286160"/>
      </dsp:txXfrm>
    </dsp:sp>
    <dsp:sp modelId="{75F5FC70-5288-4A82-B435-7E5B82446E79}">
      <dsp:nvSpPr>
        <dsp:cNvPr id="0" name=""/>
        <dsp:cNvSpPr/>
      </dsp:nvSpPr>
      <dsp:spPr>
        <a:xfrm>
          <a:off x="4605860" y="1584161"/>
          <a:ext cx="1522511" cy="3286160"/>
        </a:xfrm>
        <a:prstGeom prst="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solidFill>
                <a:schemeClr val="tx1"/>
              </a:solidFill>
            </a:rPr>
            <a:t>Улучшения качества жизни и досуга</a:t>
          </a:r>
          <a:endParaRPr lang="ru-RU" sz="1400" kern="1200" dirty="0">
            <a:ln/>
            <a:solidFill>
              <a:schemeClr val="tx1"/>
            </a:solidFill>
          </a:endParaRPr>
        </a:p>
      </dsp:txBody>
      <dsp:txXfrm>
        <a:off x="4605860" y="1584161"/>
        <a:ext cx="1522511" cy="3286160"/>
      </dsp:txXfrm>
    </dsp:sp>
    <dsp:sp modelId="{CBD4E038-F909-4FC1-9866-6FC53DD221A2}">
      <dsp:nvSpPr>
        <dsp:cNvPr id="0" name=""/>
        <dsp:cNvSpPr/>
      </dsp:nvSpPr>
      <dsp:spPr>
        <a:xfrm>
          <a:off x="6094511" y="1564838"/>
          <a:ext cx="1522511" cy="3286160"/>
        </a:xfrm>
        <a:prstGeom prst="rect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solidFill>
                <a:schemeClr val="tx1"/>
              </a:solidFill>
            </a:rPr>
            <a:t>Преемственности поколений</a:t>
          </a:r>
          <a:endParaRPr lang="ru-RU" sz="1400" kern="1200" dirty="0">
            <a:ln/>
            <a:solidFill>
              <a:schemeClr val="tx1"/>
            </a:solidFill>
          </a:endParaRPr>
        </a:p>
      </dsp:txBody>
      <dsp:txXfrm>
        <a:off x="6094511" y="1564838"/>
        <a:ext cx="1522511" cy="3286160"/>
      </dsp:txXfrm>
    </dsp:sp>
    <dsp:sp modelId="{151002B6-82DC-44AB-9AE6-9B56ED9ED995}">
      <dsp:nvSpPr>
        <dsp:cNvPr id="0" name=""/>
        <dsp:cNvSpPr/>
      </dsp:nvSpPr>
      <dsp:spPr>
        <a:xfrm>
          <a:off x="7617023" y="1564838"/>
          <a:ext cx="1522511" cy="3286160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solidFill>
                <a:schemeClr val="tx1"/>
              </a:solidFill>
            </a:rPr>
            <a:t>Пропаганды активного долголетия</a:t>
          </a:r>
          <a:endParaRPr lang="ru-RU" sz="1400" kern="1200" dirty="0">
            <a:ln/>
            <a:solidFill>
              <a:schemeClr val="tx1"/>
            </a:solidFill>
          </a:endParaRPr>
        </a:p>
      </dsp:txBody>
      <dsp:txXfrm>
        <a:off x="7617023" y="1564838"/>
        <a:ext cx="1522511" cy="3286160"/>
      </dsp:txXfrm>
    </dsp:sp>
    <dsp:sp modelId="{755E43B4-9DE6-457B-8541-3BD5E189FD80}">
      <dsp:nvSpPr>
        <dsp:cNvPr id="0" name=""/>
        <dsp:cNvSpPr/>
      </dsp:nvSpPr>
      <dsp:spPr>
        <a:xfrm>
          <a:off x="0" y="4850999"/>
          <a:ext cx="9144000" cy="365128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12624C6-F6E5-4EE6-B5E0-5415E9A84F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82D2CC-A858-4A68-96E2-61840A0CC8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5CC05E-1285-475E-A19F-359F73292BB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53BB52-46A9-46F6-B6CE-B77F48E331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7BC0C19-FDE3-43BD-B699-D838B5D4A7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1505041-B867-459B-865B-C3F9C2DEAB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E6128A1-7E06-43B7-9D65-166ED1AAB7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A92D43E-0A05-4749-B1EB-4C4CBFC861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8991F75-A52F-4E5E-95E8-2F5B2677E7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DFABA6D-5F8B-43E6-BA1A-32E63AB4DE8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C56DF40-DBC5-4F68-8E6E-CFC7A922A63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D8FF9C-96A9-4CBF-B580-B8B8DB7C557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B826E1D-6450-49E7-B584-F9382C09B3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32FE301-A1C6-4BE1-BCA3-913EC58E1BA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D2FE4B0-8C02-4F1B-B686-8B0D9B8C82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F4A86D7-89DD-4377-963F-71957C53E1C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210A073-019D-4CA0-BB50-F547C6B77F1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3146334-FD7F-44F0-BD4D-E77F840D141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7FD2665-6063-409C-9C12-6485AFF63DE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22560A7-E08F-487E-8BB8-6127207EFDE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C2E0665-32CB-4C95-A326-382A95AFBD7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62A5C73-FFB4-499B-8723-D405389840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140D186-5D21-449E-A6BD-DD109E093E6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82CB5DC-B29B-4B3C-9FDA-8DE55532057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06A35B0-8171-458B-BA58-F8B5BBFB96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D71B63E-0FE5-4BF0-BA4B-38333557DB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103D301-BBBC-4DD1-AAC5-B888AD37C65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68F7890-E0D1-47C8-A735-A8C5D871042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9724001-140F-4CD6-B15F-9A988C44CE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74DCA56-B45F-4DBB-BBB9-550CFD22C97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4B7A42D-3481-499C-B50C-3F163FD740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6A7000D-6D19-410D-8AA5-50B2EA157F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BA81205-5308-4951-8F36-5FDACA062B9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73717B0-37C3-4D37-9613-4CB77E84C2E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76466D5-610D-4577-8ADB-80CB69897ED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96DB0E4-1DF4-4ED8-9448-F7CC3561A84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0337EFD-CB3C-4D7C-91E1-04A6C12E73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63738DA-C2D6-405D-B6AA-F3BA9E457C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A3F4CD5-5C7E-4182-81FD-79B1E48376A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462E715-1C6A-4F8A-A964-D975B01BDF2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1C8C993-8567-4B64-A983-92CBEB555B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9E7E615-BE75-44A7-A778-1B5BE7977E0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2AB5405-95D6-4355-96CF-C7947DD1571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3415A5F-35D1-4F28-AFC5-E18A3C7BA3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234D064-8843-4492-8190-7771C893BF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0A9C48A-6236-445A-95AF-FECEEC72EEB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B1DAD52-FC99-4FF1-8F6C-C0CA7C7C7F9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66262AE-6753-4ADF-9F3F-4866766D098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123DD99-6649-462E-AA65-D6B5BE5F13EE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</a:t>
            </a: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зец </a:t>
            </a: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заго</a:t>
            </a: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ловк</a:t>
            </a: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FC9C818-8CA0-4AF2-A715-90EA7DAB18F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latin typeface="Times New Roman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9" name="PlaceHolder 8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3595276-C56B-4A5A-8AEC-89767B89855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b8b8b"/>
                </a:solidFill>
                <a:latin typeface="Calibri"/>
              </a:rPr>
              <a:t>&lt;дата/время&gt;</a:t>
            </a:r>
            <a:endParaRPr b="0" lang="ru-RU" sz="1200" spc="-1" strike="noStrike"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ru-RU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229A73D-BBFD-4073-AE1A-4B25259BDC9A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video" Target="file://SERVER/media/&#1042;&#1048;&#1044;&#1045;&#1054; 2015-2020/&#1042;&#1080;&#1079;&#1080;&#1090;&#1085;&#1072;&#1103; &#1082;&#1072;&#1088;&#1090;&#1086;&#1095;&#1082;&#1072; &#1056;&#1086;&#1089;&#1090;&#1086;&#1074;&#1089;&#1082;&#1086;&#1075;&#1086; 2 &#1044;&#1048;&#1055;&#1048;.mp4" TargetMode="External"/><Relationship Id="rId3" Type="http://schemas.microsoft.com/office/2007/relationships/media" Target="file://SERVER/media/&#1042;&#1048;&#1044;&#1045;&#1054; 2015-2020/&#1042;&#1080;&#1079;&#1080;&#1090;&#1085;&#1072;&#1103; &#1082;&#1072;&#1088;&#1090;&#1086;&#1095;&#1082;&#1072; &#1056;&#1086;&#1089;&#1090;&#1086;&#1074;&#1089;&#1082;&#1086;&#1075;&#1086; 2 &#1044;&#1048;&#1055;&#1048;.mp4" TargetMode="External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png"/><Relationship Id="rId7" Type="http://schemas.openxmlformats.org/officeDocument/2006/relationships/image" Target="../media/image24.jpeg"/><Relationship Id="rId8" Type="http://schemas.openxmlformats.org/officeDocument/2006/relationships/image" Target="../media/image25.jpeg"/><Relationship Id="rId9" Type="http://schemas.openxmlformats.org/officeDocument/2006/relationships/image" Target="../media/image26.jpeg"/><Relationship Id="rId10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jpeg"/><Relationship Id="rId7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image" Target="../media/image43.jpeg"/><Relationship Id="rId6" Type="http://schemas.openxmlformats.org/officeDocument/2006/relationships/image" Target="../media/image44.jpeg"/><Relationship Id="rId7" Type="http://schemas.openxmlformats.org/officeDocument/2006/relationships/image" Target="../media/image45.jpeg"/><Relationship Id="rId8" Type="http://schemas.openxmlformats.org/officeDocument/2006/relationships/image" Target="../media/image46.jpeg"/><Relationship Id="rId9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Relationship Id="rId11" Type="http://schemas.openxmlformats.org/officeDocument/2006/relationships/image" Target="../media/image57.jpeg"/><Relationship Id="rId12" Type="http://schemas.openxmlformats.org/officeDocument/2006/relationships/image" Target="../media/image58.jpeg"/><Relationship Id="rId13" Type="http://schemas.openxmlformats.org/officeDocument/2006/relationships/image" Target="../media/image59.jpeg"/><Relationship Id="rId14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5" Type="http://schemas.openxmlformats.org/officeDocument/2006/relationships/image" Target="../media/image64.jpeg"/><Relationship Id="rId6" Type="http://schemas.openxmlformats.org/officeDocument/2006/relationships/image" Target="../media/image65.jpeg"/><Relationship Id="rId7" Type="http://schemas.openxmlformats.org/officeDocument/2006/relationships/image" Target="../media/image66.jpeg"/><Relationship Id="rId8" Type="http://schemas.openxmlformats.org/officeDocument/2006/relationships/image" Target="../media/image67.jpeg"/><Relationship Id="rId9" Type="http://schemas.openxmlformats.org/officeDocument/2006/relationships/image" Target="../media/image68.jpeg"/><Relationship Id="rId10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image" Target="../media/image70.jpeg"/><Relationship Id="rId3" Type="http://schemas.openxmlformats.org/officeDocument/2006/relationships/image" Target="../media/image71.jpeg"/><Relationship Id="rId4" Type="http://schemas.openxmlformats.org/officeDocument/2006/relationships/image" Target="../media/image72.jpeg"/><Relationship Id="rId5" Type="http://schemas.openxmlformats.org/officeDocument/2006/relationships/image" Target="../media/image73.jpeg"/><Relationship Id="rId6" Type="http://schemas.openxmlformats.org/officeDocument/2006/relationships/image" Target="../media/image74.jpeg"/><Relationship Id="rId7" Type="http://schemas.openxmlformats.org/officeDocument/2006/relationships/image" Target="../media/image75.jpeg"/><Relationship Id="rId8" Type="http://schemas.openxmlformats.org/officeDocument/2006/relationships/image" Target="../media/image76.jpeg"/><Relationship Id="rId9" Type="http://schemas.openxmlformats.org/officeDocument/2006/relationships/image" Target="../media/image77.jpeg"/><Relationship Id="rId10" Type="http://schemas.openxmlformats.org/officeDocument/2006/relationships/image" Target="../media/image78.jpeg"/><Relationship Id="rId11" Type="http://schemas.openxmlformats.org/officeDocument/2006/relationships/image" Target="../media/image79.jpeg"/><Relationship Id="rId12" Type="http://schemas.openxmlformats.org/officeDocument/2006/relationships/image" Target="../media/image80.jpeg"/><Relationship Id="rId1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81.jpeg"/><Relationship Id="rId2" Type="http://schemas.openxmlformats.org/officeDocument/2006/relationships/image" Target="../media/image82.png"/><Relationship Id="rId3" Type="http://schemas.openxmlformats.org/officeDocument/2006/relationships/image" Target="../media/image83.jpeg"/><Relationship Id="rId4" Type="http://schemas.openxmlformats.org/officeDocument/2006/relationships/image" Target="../media/image84.jpeg"/><Relationship Id="rId5" Type="http://schemas.openxmlformats.org/officeDocument/2006/relationships/image" Target="../media/image85.jpeg"/><Relationship Id="rId6" Type="http://schemas.openxmlformats.org/officeDocument/2006/relationships/image" Target="../media/image86.jpeg"/><Relationship Id="rId7" Type="http://schemas.openxmlformats.org/officeDocument/2006/relationships/image" Target="../media/image87.jpeg"/><Relationship Id="rId8" Type="http://schemas.openxmlformats.org/officeDocument/2006/relationships/image" Target="../media/image88.jpeg"/><Relationship Id="rId9" Type="http://schemas.openxmlformats.org/officeDocument/2006/relationships/image" Target="../media/image89.jpeg"/><Relationship Id="rId10" Type="http://schemas.openxmlformats.org/officeDocument/2006/relationships/image" Target="../media/image90.jpeg"/><Relationship Id="rId11" Type="http://schemas.openxmlformats.org/officeDocument/2006/relationships/image" Target="../media/image91.jpeg"/><Relationship Id="rId12" Type="http://schemas.openxmlformats.org/officeDocument/2006/relationships/image" Target="../media/image92.jpeg"/><Relationship Id="rId1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3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3"/>
          <p:cNvSpPr/>
          <p:nvPr/>
        </p:nvSpPr>
        <p:spPr>
          <a:xfrm flipV="1" rot="10800000">
            <a:off x="360" y="404640"/>
            <a:ext cx="9143640" cy="179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af2fa9"/>
                </a:solidFill>
                <a:latin typeface="Calibri"/>
              </a:rPr>
              <a:t>Государственное автономное учреждение социального обслуживания населения «Ростовский дом-интернат №2 для престарелых и инвалидов»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68" name="TextBox 4"/>
          <p:cNvSpPr/>
          <p:nvPr/>
        </p:nvSpPr>
        <p:spPr>
          <a:xfrm>
            <a:off x="323640" y="4581000"/>
            <a:ext cx="417600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660066"/>
                </a:solidFill>
                <a:latin typeface="Georgia"/>
              </a:rPr>
              <a:t>Специалист по социальной работе Гриценко Ирина Николаевна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69" name="Рисунок 5" descr="WhatsApp Image 2022-02-07 at 19.49.27.jpeg"/>
          <p:cNvPicPr/>
          <p:nvPr/>
        </p:nvPicPr>
        <p:blipFill>
          <a:blip r:embed="rId1"/>
          <a:stretch/>
        </p:blipFill>
        <p:spPr>
          <a:xfrm>
            <a:off x="5564520" y="2520000"/>
            <a:ext cx="3075480" cy="4271760"/>
          </a:xfrm>
          <a:prstGeom prst="rect">
            <a:avLst/>
          </a:prstGeom>
          <a:ln cap="sq" w="38100">
            <a:solidFill>
              <a:srgbClr val="ffffff"/>
            </a:solidFill>
            <a:miter/>
          </a:ln>
          <a:effectLst>
            <a:outerShdw algn="tl" blurRad="50760" dir="2700000" dist="37674" rotWithShape="0">
              <a:srgbClr val="000000">
                <a:alpha val="43000"/>
              </a:srgbClr>
            </a:outerShdw>
          </a:effectLst>
        </p:spPr>
      </p:pic>
      <p:sp>
        <p:nvSpPr>
          <p:cNvPr id="170" name="TextBox 6"/>
          <p:cNvSpPr/>
          <p:nvPr/>
        </p:nvSpPr>
        <p:spPr>
          <a:xfrm>
            <a:off x="251640" y="2421000"/>
            <a:ext cx="460836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ru-RU" sz="3200" spc="-1" strike="noStrike">
                <a:solidFill>
                  <a:srgbClr val="af2fa9"/>
                </a:solidFill>
                <a:latin typeface="Times New Roman"/>
              </a:rPr>
              <a:t>Социальный проект «СЕРЕБРЯНАЯ ГВАРДИЯ»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71" name="Picture 3" descr="C:\Users\пк2\Desktop\СЕРЕБРЯНОЕ ВОЛОНТЁРСТВО\эмблема серебряная гвардия\ЭЛЕМЕНТЫ\other-clipart-working-hand-8.png"/>
          <p:cNvPicPr/>
          <p:nvPr/>
        </p:nvPicPr>
        <p:blipFill>
          <a:blip r:embed="rId2"/>
          <a:stretch/>
        </p:blipFill>
        <p:spPr>
          <a:xfrm>
            <a:off x="3420000" y="5304960"/>
            <a:ext cx="1872000" cy="1552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7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/>
          </p:nvPr>
        </p:nvSpPr>
        <p:spPr>
          <a:xfrm>
            <a:off x="323640" y="1424520"/>
            <a:ext cx="5688360" cy="5433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7000"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В соответствии с распоряжением Правительства Российской Федерации от 05.02.2016 № 164-Р «Об утверждении Стратегии действий в интересах граждан старшего поколения в Российской Федерации до 2025 года» в целях реализации Указа Президента Российской Федерации от 07.05.2018 № 204 «О национальных целях и стратегических задачах развития Российской Федерации на период до 2024 года» ГАУСОН РО « Ростовский №2 ДИПИ»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29.06.2018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был разработан и утвержден приказ №28  «</a:t>
            </a:r>
            <a:r>
              <a:rPr b="0" lang="x-none" sz="3200" spc="-1" strike="noStrike">
                <a:solidFill>
                  <a:srgbClr val="000000"/>
                </a:solidFill>
                <a:latin typeface="Times New Roman"/>
              </a:rPr>
              <a:t>О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создании Центра «серебряного» волонтерства» с привлечением МБУ «Центр социального обслуживания населения Пролетарского района г. Ростова-на-Дону».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3" name="Рисунок 3" descr="1 001.jpg"/>
          <p:cNvPicPr/>
          <p:nvPr/>
        </p:nvPicPr>
        <p:blipFill>
          <a:blip r:embed="rId1"/>
          <a:stretch/>
        </p:blipFill>
        <p:spPr>
          <a:xfrm>
            <a:off x="6300360" y="3645000"/>
            <a:ext cx="1759680" cy="2420640"/>
          </a:xfrm>
          <a:prstGeom prst="rect">
            <a:avLst/>
          </a:prstGeom>
          <a:ln w="0">
            <a:solidFill>
              <a:srgbClr val="9bbb59">
                <a:lumMod val="50000"/>
              </a:srgbClr>
            </a:solidFill>
          </a:ln>
          <a:effectLst>
            <a:outerShdw algn="tl" blurRad="190440" rotWithShape="0">
              <a:srgbClr val="000000">
                <a:alpha val="70000"/>
              </a:srgbClr>
            </a:outerShdw>
          </a:effectLst>
        </p:spPr>
      </p:pic>
      <p:pic>
        <p:nvPicPr>
          <p:cNvPr id="174" name="Рисунок 4" descr="2 001.jpg"/>
          <p:cNvPicPr/>
          <p:nvPr/>
        </p:nvPicPr>
        <p:blipFill>
          <a:blip r:embed="rId2"/>
          <a:stretch/>
        </p:blipFill>
        <p:spPr>
          <a:xfrm>
            <a:off x="6156000" y="764640"/>
            <a:ext cx="1759680" cy="2420640"/>
          </a:xfrm>
          <a:prstGeom prst="rect">
            <a:avLst/>
          </a:prstGeom>
          <a:ln w="0">
            <a:noFill/>
          </a:ln>
          <a:effectLst>
            <a:outerShdw algn="tl" blurRad="190440" rotWithShape="0">
              <a:srgbClr val="000000">
                <a:alpha val="70000"/>
              </a:srgbClr>
            </a:outerShdw>
          </a:effectLst>
        </p:spPr>
      </p:pic>
      <p:sp>
        <p:nvSpPr>
          <p:cNvPr id="175" name="Заголовок 1"/>
          <p:cNvSpPr/>
          <p:nvPr/>
        </p:nvSpPr>
        <p:spPr>
          <a:xfrm>
            <a:off x="467640" y="0"/>
            <a:ext cx="6696360" cy="69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  <a:scene3d>
              <a:camera prst="orthographicFront"/>
              <a:lightRig dir="tl" rig="flat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/>
              </a:contourClr>
            </a:sp3d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af2fa9"/>
                </a:solidFill>
                <a:latin typeface="Calibri"/>
              </a:rPr>
              <a:t>Социальный проект по работе с «серебряными» волонтерами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76" name="Подзаголовок 2"/>
          <p:cNvSpPr/>
          <p:nvPr/>
        </p:nvSpPr>
        <p:spPr>
          <a:xfrm>
            <a:off x="1547640" y="836640"/>
            <a:ext cx="4139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40000"/>
          </a:bodyPr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af2fa9"/>
              </a:buClr>
              <a:buFont typeface="Arial"/>
              <a:buChar char="•"/>
            </a:pPr>
            <a:r>
              <a:rPr b="1" lang="ru-RU" sz="5400" spc="-1" strike="noStrike">
                <a:solidFill>
                  <a:srgbClr val="af2fa9"/>
                </a:solidFill>
                <a:latin typeface="Times New Roman"/>
              </a:rPr>
              <a:t>«СЕРЕБРЯНАЯ ГВАРДИЯ»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3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5" dur="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51640" y="0"/>
            <a:ext cx="8434800" cy="1260000"/>
          </a:xfrm>
          <a:prstGeom prst="rect">
            <a:avLst/>
          </a:prstGeom>
          <a:solidFill>
            <a:srgbClr val="af2fa9"/>
          </a:solidFill>
          <a:ln w="38160">
            <a:solidFill>
              <a:srgbClr val="7030a0"/>
            </a:solidFill>
            <a:round/>
          </a:ln>
          <a:effectLst>
            <a:outerShdw dist="20160" dir="5400000" blurRad="39960" rotWithShape="0">
              <a:srgbClr val="000000">
                <a:alpha val="38000"/>
              </a:srgbClr>
            </a:outerShdw>
          </a:effectLst>
        </p:spPr>
        <p:txBody>
          <a:bodyPr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</a:rPr>
              <a:t>Центр «серебряного» волонтерства в  </a:t>
            </a:r>
            <a:r>
              <a:rPr b="0" lang="ru-RU" sz="3200" spc="-1" strike="noStrike">
                <a:solidFill>
                  <a:srgbClr val="ffffff"/>
                </a:solidFill>
                <a:latin typeface="Arial Narrow"/>
              </a:rPr>
              <a:t>ГАУСОН  РО «Ростовский №2 ДИПИ»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23640" y="3429000"/>
            <a:ext cx="8496720" cy="3056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just">
              <a:lnSpc>
                <a:spcPts val="18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Создан  в июле  2018 года на базе двух учреждений (Ростовского дома-интерната №2 для престарелых и инвалидов и Центра социального обслуживания населения в Пролетарском районе города Ростова-на-Дону). Затем деятельность добровольцев расширилась, в ряды волонтеров вступило много получателей социальных услуг. В результате было принято решение о выделении учреждений в самостоятельные Центры «серебряного» волонтерства.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ts val="18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Уникальность проекта состоит в том, что его добровольцами является не молодые люди, а граждане пожилого возраста, которые проживают в доме-интернате и помогают еще более нуждающимся проживающим в отделении милосердия нашего учреждения.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ts val="18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Для получателей социальных услуг учреждения работать волонтером – это одна из интересных и продуктивных форм досуга, возможность взрослым людям ощутить себя нужным и полезным для других людей.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9" name="Рисунок 5" descr="1.JPG"/>
          <p:cNvPicPr/>
          <p:nvPr/>
        </p:nvPicPr>
        <p:blipFill>
          <a:blip r:embed="rId1"/>
          <a:stretch/>
        </p:blipFill>
        <p:spPr>
          <a:xfrm>
            <a:off x="3240000" y="1366200"/>
            <a:ext cx="3023280" cy="202356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" dur="indefinite" restart="never" nodeType="tmRoot">
          <p:childTnLst>
            <p:seq>
              <p:cTn id="27" dur="indefinite" nodeType="mainSeq"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2" dur="5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9" dur="5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483640" y="260640"/>
            <a:ext cx="4464000" cy="575640"/>
          </a:xfrm>
          <a:prstGeom prst="rect">
            <a:avLst/>
          </a:prstGeom>
          <a:gradFill rotWithShape="0">
            <a:gsLst>
              <a:gs pos="0">
                <a:srgbClr val="5e437f"/>
              </a:gs>
              <a:gs pos="100000">
                <a:srgbClr val="7b57a5"/>
              </a:gs>
            </a:gsLst>
            <a:lin ang="16200000"/>
          </a:gradFill>
          <a:ln w="0">
            <a:noFill/>
          </a:ln>
          <a:effectLst>
            <a:outerShdw dist="228593" dir="2700000" blurRad="190440" rotWithShape="0">
              <a:srgbClr val="000000">
                <a:alpha val="30000"/>
              </a:srgbClr>
            </a:outerShdw>
          </a:effectLst>
        </p:spPr>
        <p:txBody>
          <a:bodyPr anchor="ctr">
            <a:normAutofit fontScale="72000"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ffffff"/>
                </a:solidFill>
                <a:latin typeface="Calibri"/>
              </a:rPr>
              <a:t>Цель проекта: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1896627624"/>
              </p:ext>
            </p:extLst>
          </p:nvPr>
        </p:nvGraphicFramePr>
        <p:xfrm>
          <a:off x="0" y="1196640"/>
          <a:ext cx="9143640" cy="5215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" dur="indefinite" restart="never" nodeType="tmRoot">
          <p:childTnLst>
            <p:seq>
              <p:cTn id="51" dur="indefinite" nodeType="mainSeq"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ntr" presetID="3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-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Выноска со стрелкой вверх 3"/>
          <p:cNvSpPr/>
          <p:nvPr/>
        </p:nvSpPr>
        <p:spPr>
          <a:xfrm>
            <a:off x="899640" y="5994000"/>
            <a:ext cx="7848360" cy="863640"/>
          </a:xfrm>
          <a:prstGeom prst="upArrowCallout">
            <a:avLst>
              <a:gd name="adj1" fmla="val 39922"/>
              <a:gd name="adj2" fmla="val 64053"/>
              <a:gd name="adj3" fmla="val 25000"/>
              <a:gd name="adj4" fmla="val 64977"/>
            </a:avLst>
          </a:prstGeom>
          <a:solidFill>
            <a:srgbClr val="af2fa9"/>
          </a:solidFill>
          <a:ln w="0">
            <a:noFill/>
          </a:ln>
          <a:effectLst>
            <a:outerShdw algn="ctr" blurRad="190440" dir="2700000" dist="22859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dir="t" rig="glow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Задачи проекта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182" name="TextBox 5"/>
          <p:cNvSpPr/>
          <p:nvPr/>
        </p:nvSpPr>
        <p:spPr>
          <a:xfrm>
            <a:off x="323640" y="260640"/>
            <a:ext cx="2880000" cy="310716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Совместная работа пожилых людей и инвалидов  с молодежными общественными организациями и учебными заведениями  для обмена опытом и восстановления преемственности поколений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3" name="TextBox 6"/>
          <p:cNvSpPr/>
          <p:nvPr/>
        </p:nvSpPr>
        <p:spPr>
          <a:xfrm>
            <a:off x="323640" y="3357000"/>
            <a:ext cx="2195280" cy="283284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solidFill>
              <a:srgbClr val="c0504d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Организация и разнообразие досуга пожилых людей и инвалидов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84" name="TextBox 7"/>
          <p:cNvSpPr/>
          <p:nvPr/>
        </p:nvSpPr>
        <p:spPr>
          <a:xfrm>
            <a:off x="5364000" y="3357000"/>
            <a:ext cx="1800000" cy="282852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solidFill>
              <a:srgbClr val="c0504d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Пропаганда возможностей и способностей пожилых людей и инвалидов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85" name="TextBox 8"/>
          <p:cNvSpPr/>
          <p:nvPr/>
        </p:nvSpPr>
        <p:spPr>
          <a:xfrm>
            <a:off x="7164360" y="3357000"/>
            <a:ext cx="1835280" cy="283284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solidFill>
              <a:srgbClr val="c0504d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Продление активного социального долголетия пожилых людей и инвалидов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86" name="TextBox 9"/>
          <p:cNvSpPr/>
          <p:nvPr/>
        </p:nvSpPr>
        <p:spPr>
          <a:xfrm>
            <a:off x="3492000" y="548640"/>
            <a:ext cx="2736000" cy="255852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Продление активного долголетия пожилых людей и инвалидов  посредством участия в социально-значимых, культурных, общественных и спортивных мероприятиях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7" name="TextBox 10"/>
          <p:cNvSpPr/>
          <p:nvPr/>
        </p:nvSpPr>
        <p:spPr>
          <a:xfrm>
            <a:off x="6444360" y="1124640"/>
            <a:ext cx="2520000" cy="2009880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Организация долговременного ухода за маломобильными получателями социальных услуг в отделениях милосердия учреждения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8" name="TextBox 11"/>
          <p:cNvSpPr/>
          <p:nvPr/>
        </p:nvSpPr>
        <p:spPr>
          <a:xfrm>
            <a:off x="2555640" y="3357000"/>
            <a:ext cx="2880000" cy="276660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solidFill>
              <a:srgbClr val="c0504d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Формирование и поддержание внутреннего состояния и ощущения семейного тепла, благополучия и удовлетворения потребностей семейных отношений между старшим поколением и детьми из домов-интернатов и реабилитационных центров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0" dur="indefinite" restart="never" nodeType="tmRoot">
          <p:childTnLst>
            <p:seq>
              <p:cTn id="61" dur="indefinite" nodeType="mainSeq">
                <p:childTnLst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nodeType="clickEffect" fill="hold" presetClass="emph" presetID="8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7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7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8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8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9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9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1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67640" y="476640"/>
            <a:ext cx="3492360" cy="1079640"/>
          </a:xfrm>
          <a:prstGeom prst="rect">
            <a:avLst/>
          </a:prstGeom>
          <a:solidFill>
            <a:srgbClr val="af2fa9"/>
          </a:solidFill>
          <a:ln w="0">
            <a:noFill/>
          </a:ln>
          <a:effectLst>
            <a:outerShdw dist="50462" dir="5228255" blurRad="225360" rotWithShape="0">
              <a:srgbClr val="000000">
                <a:alpha val="33000"/>
              </a:srgbClr>
            </a:outerShdw>
          </a:effectLst>
        </p:spPr>
        <p:txBody>
          <a:bodyPr anchor="ctr">
            <a:normAutofit/>
          </a:bodyPr>
          <a:p>
            <a:pPr algn="ctr">
              <a:lnSpc>
                <a:spcPct val="100000"/>
              </a:lnSpc>
              <a:buNone/>
            </a:pPr>
            <a:r>
              <a:rPr b="1" lang="ru-RU" sz="4400" spc="-1" strike="noStrike">
                <a:solidFill>
                  <a:srgbClr val="000000"/>
                </a:solidFill>
                <a:latin typeface="Calibri"/>
              </a:rPr>
              <a:t>ДЕВИЗ: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179640" y="2133000"/>
            <a:ext cx="3924720" cy="1469880"/>
          </a:xfrm>
          <a:prstGeom prst="rect">
            <a:avLst/>
          </a:prstGeom>
          <a:noFill/>
          <a:ln w="0">
            <a:solidFill>
              <a:srgbClr val="7030a0"/>
            </a:solidFill>
          </a:ln>
          <a:effectLst>
            <a:outerShdw dist="50462" dir="5228255" blurRad="225360" rotWithShape="0">
              <a:srgbClr val="000000">
                <a:alpha val="33000"/>
              </a:srgbClr>
            </a:outerShdw>
          </a:effectLst>
        </p:spPr>
        <p:txBody>
          <a:bodyPr anchor="t">
            <a:normAutofit fontScale="80000"/>
          </a:bodyPr>
          <a:p>
            <a:pPr indent="343080" algn="ctr">
              <a:lnSpc>
                <a:spcPct val="100000"/>
              </a:lnSpc>
              <a:buClr>
                <a:srgbClr val="10243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10243e"/>
                </a:solidFill>
                <a:latin typeface="Georgia"/>
              </a:rPr>
              <a:t>Добрая воля, доброе дело,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indent="343080" algn="ctr">
              <a:lnSpc>
                <a:spcPct val="100000"/>
              </a:lnSpc>
              <a:buClr>
                <a:srgbClr val="10243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10243e"/>
                </a:solidFill>
                <a:latin typeface="Georgia"/>
              </a:rPr>
              <a:t>Гвардейцы на помощь приходят смело!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/>
          </p:nvPr>
        </p:nvSpPr>
        <p:spPr>
          <a:xfrm>
            <a:off x="4788000" y="476640"/>
            <a:ext cx="3456000" cy="1079640"/>
          </a:xfrm>
          <a:prstGeom prst="rect">
            <a:avLst/>
          </a:prstGeom>
          <a:solidFill>
            <a:srgbClr val="af2fa9"/>
          </a:solidFill>
          <a:ln w="0">
            <a:noFill/>
          </a:ln>
          <a:effectLst>
            <a:outerShdw dist="50462" dir="5228255" blurRad="225360" rotWithShape="0">
              <a:srgbClr val="000000">
                <a:alpha val="33000"/>
              </a:srgbClr>
            </a:outerShdw>
          </a:effectLst>
        </p:spPr>
        <p:txBody>
          <a:bodyPr anchor="b">
            <a:normAutofit fontScale="87000"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800" spc="-1" strike="noStrike">
                <a:solidFill>
                  <a:srgbClr val="000000"/>
                </a:solidFill>
                <a:latin typeface="Calibri"/>
              </a:rPr>
              <a:t>РЕЧЕВКА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: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/>
          </p:nvPr>
        </p:nvSpPr>
        <p:spPr>
          <a:xfrm>
            <a:off x="4500000" y="2133000"/>
            <a:ext cx="4464000" cy="4536000"/>
          </a:xfrm>
          <a:prstGeom prst="rect">
            <a:avLst/>
          </a:prstGeom>
          <a:noFill/>
          <a:ln w="0">
            <a:solidFill>
              <a:srgbClr val="7030a0"/>
            </a:solidFill>
          </a:ln>
          <a:effectLst>
            <a:outerShdw dist="50462" dir="5228255" blurRad="225360" rotWithShape="0">
              <a:srgbClr val="000000">
                <a:alpha val="33000"/>
              </a:srgbClr>
            </a:outerShdw>
          </a:effectLst>
        </p:spPr>
        <p:txBody>
          <a:bodyPr anchor="t">
            <a:normAutofit fontScale="72000"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- Кто шагает дружно в ряд?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- Волонтёрский наш отряд!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-У кого полно задора?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-У гвардейцев-волонтёров!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Пускай серебрится в висках седина,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На всех у Гвардейцев найдётся добра!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Главное  - вместе,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Главное -  дружно!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812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8121e"/>
                </a:solidFill>
                <a:latin typeface="Arial"/>
              </a:rPr>
              <a:t>Людям на помощь придём, если нужно!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3" name="Picture 2" descr=""/>
          <p:cNvPicPr/>
          <p:nvPr/>
        </p:nvPicPr>
        <p:blipFill>
          <a:blip r:embed="rId1"/>
          <a:stretch/>
        </p:blipFill>
        <p:spPr>
          <a:xfrm>
            <a:off x="7929000" y="5681160"/>
            <a:ext cx="1214640" cy="1176480"/>
          </a:xfrm>
          <a:prstGeom prst="rect">
            <a:avLst/>
          </a:prstGeom>
          <a:ln w="0">
            <a:noFill/>
          </a:ln>
        </p:spPr>
      </p:pic>
      <p:pic>
        <p:nvPicPr>
          <p:cNvPr id="194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640" y="3717000"/>
            <a:ext cx="4217760" cy="237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1" dur="indefinite" restart="never" nodeType="tmRoot">
          <p:childTnLst>
            <p:seq>
              <p:cTn id="102" dur="indefinite" nodeType="mainSeq"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with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107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nodeType="click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1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25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nodeType="click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1" dur="5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2" dur="5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5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34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4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0" dur="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1" dur="5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52" dur="5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7" dur="5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8" dur="5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9" dur="5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0" dur="5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61" dur="500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6" dur="5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7" dur="5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8" dur="5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9" dur="5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70" dur="500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5" dur="5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6" dur="5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7" dur="5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8" dur="5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79" dur="500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4" dur="5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5" dur="5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6" dur="5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8" dur="500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3" dur="5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4" dur="5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5" dur="5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6" dur="5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7" dur="500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2" dur="500" fill="hold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3" dur="500" fill="hold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4" dur="500" fill="hold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5" dur="500" fill="hold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6" dur="500"/>
                                        <p:tgtEl>
                                          <p:spTgt spid="1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1" dur="500" fill="hold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2" dur="500" fill="hold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3" dur="500" fill="hold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4" dur="500" fill="hold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15" dur="500"/>
                                        <p:tgtEl>
                                          <p:spTgt spid="1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0" dur="500" fill="hold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1" dur="500" fill="hold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2" dur="500" fill="hold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3" dur="500" fill="hold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24" dur="500"/>
                                        <p:tgtEl>
                                          <p:spTgt spid="1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7" dur="310379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228" restart="whenNotActive" nodeType="interactiveSeq" fill="hold">
                <p:stCondLst>
                  <p:cond delay="0" evt="onClick">
                    <p:tgtEl>
                      <p:spTgt spid="194"/>
                    </p:tgtEl>
                  </p:cond>
                </p:stCondLst>
                <p:childTnLst>
                  <p:par>
                    <p:cTn id="229" fill="hold">
                      <p:stCondLst>
                        <p:cond delay="0" evt="onClick">
                          <p:tgtEl>
                            <p:spTgt spid="194"/>
                          </p:tgtEl>
                        </p:cond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2" dur="1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/>
          </p:nvPr>
        </p:nvSpPr>
        <p:spPr>
          <a:xfrm>
            <a:off x="0" y="1600200"/>
            <a:ext cx="3923640" cy="4492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0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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 рамках добровольческой деятельности «серебряные» волонтеры организуют информационно-познавательные беседы, творческие встречи, конкурсы и мастер-классы с воспитанниками дошкольных и общеобразовательных учреждений, детьми-инвалидами, находящимися в социально-реабилитационном центре для несовершеннолетних г. Ростова-на-Дону.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title"/>
          </p:nvPr>
        </p:nvSpPr>
        <p:spPr>
          <a:xfrm>
            <a:off x="539640" y="188640"/>
            <a:ext cx="8229240" cy="1142640"/>
          </a:xfrm>
          <a:prstGeom prst="rect">
            <a:avLst/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  <a:effectLst>
            <a:outerShdw dist="37674" dir="13500000" blurRad="50760" rotWithShape="0">
              <a:srgbClr val="000000">
                <a:alpha val="40000"/>
              </a:srgbClr>
            </a:outerShdw>
          </a:effectLst>
        </p:spPr>
        <p:txBody>
          <a:bodyPr anchor="ctr">
            <a:normAutofit fontScale="79000"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af2fa9"/>
                </a:solidFill>
                <a:latin typeface="Calibri"/>
              </a:rPr>
              <a:t>Наша волонтерская деятельность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7" name="Picture 2" descr="C:\Users\1\Pictures\фото волонтеров1\ВОЛОНТЕРЫ\горизонт\IMG_20190725_114034.jpg"/>
          <p:cNvPicPr/>
          <p:nvPr/>
        </p:nvPicPr>
        <p:blipFill>
          <a:blip r:embed="rId1"/>
          <a:stretch/>
        </p:blipFill>
        <p:spPr>
          <a:xfrm>
            <a:off x="6588360" y="3141000"/>
            <a:ext cx="2088000" cy="145692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198" name="Picture 3" descr="C:\Users\1\Pictures\фото волонтеров1\ВОЛОНТЕРЫ\горизонт\12.JPG"/>
          <p:cNvPicPr/>
          <p:nvPr/>
        </p:nvPicPr>
        <p:blipFill>
          <a:blip r:embed="rId2"/>
          <a:stretch/>
        </p:blipFill>
        <p:spPr>
          <a:xfrm>
            <a:off x="6588360" y="1412640"/>
            <a:ext cx="2026440" cy="135072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199" name="Picture 4" descr="C:\Users\1\Pictures\фото волонтеров1\ВОЛОНТЕРЫ\горизонт\IMG_20190725_110214.jpg"/>
          <p:cNvPicPr/>
          <p:nvPr/>
        </p:nvPicPr>
        <p:blipFill>
          <a:blip r:embed="rId3"/>
          <a:stretch/>
        </p:blipFill>
        <p:spPr>
          <a:xfrm>
            <a:off x="4095720" y="4941000"/>
            <a:ext cx="2059920" cy="1439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0" name="Рисунок 7" descr="фото ярмарка (1).JPG"/>
          <p:cNvPicPr/>
          <p:nvPr/>
        </p:nvPicPr>
        <p:blipFill>
          <a:blip r:embed="rId4"/>
          <a:stretch/>
        </p:blipFill>
        <p:spPr>
          <a:xfrm>
            <a:off x="6588360" y="4941000"/>
            <a:ext cx="2088000" cy="1439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1" name="Рисунок 8" descr="DSC06283.JPG"/>
          <p:cNvPicPr/>
          <p:nvPr/>
        </p:nvPicPr>
        <p:blipFill>
          <a:blip r:embed="rId5"/>
          <a:stretch/>
        </p:blipFill>
        <p:spPr>
          <a:xfrm>
            <a:off x="4140000" y="3141000"/>
            <a:ext cx="2016000" cy="1457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2" name="Picture 5" descr="C:\Users\1\Pictures\фото волонтеров1\ВОЛОНТЕРЫ\горизонт\Р.JPG"/>
          <p:cNvPicPr/>
          <p:nvPr/>
        </p:nvPicPr>
        <p:blipFill>
          <a:blip r:embed="rId6"/>
          <a:stretch/>
        </p:blipFill>
        <p:spPr>
          <a:xfrm>
            <a:off x="4140000" y="1412640"/>
            <a:ext cx="2088000" cy="13438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3" dur="indefinite" restart="never" nodeType="tmRoot">
          <p:childTnLst>
            <p:seq>
              <p:cTn id="234" dur="indefinite" nodeType="mainSeq">
                <p:childTnLst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9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0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1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nodeType="click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246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249" dur="1" fill="hold"/>
                                        <p:tgtEl>
                                          <p:spTgt spid="20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/>
          </p:nvPr>
        </p:nvSpPr>
        <p:spPr>
          <a:xfrm>
            <a:off x="4860000" y="2421000"/>
            <a:ext cx="4283640" cy="3500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00"/>
          </a:bodyPr>
          <a:p>
            <a:pPr marL="343080" indent="-343080" algn="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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Волонтеры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организуют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участвуют в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экологических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акциях по охране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окружающей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среды: убирают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благоустраивают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территорию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Пролетарского р-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на г. Ростова-на-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Дону,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высаживают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цветы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кустарники,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ухаживают за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памятниками,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пропагандируют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формирование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экологической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культуры.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4" name="Picture 2" descr="C:\Users\1\Desktop\фото волонтеров\187743886_320868536227736_8617128162111667293_n.jpg"/>
          <p:cNvPicPr/>
          <p:nvPr/>
        </p:nvPicPr>
        <p:blipFill>
          <a:blip r:embed="rId1"/>
          <a:stretch/>
        </p:blipFill>
        <p:spPr>
          <a:xfrm>
            <a:off x="0" y="260640"/>
            <a:ext cx="2708640" cy="2034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5" name="Picture 3" descr="C:\Users\1\Desktop\фото волонтеров\188620866_526869025138695_4891665079574532834_n.jpg"/>
          <p:cNvPicPr/>
          <p:nvPr/>
        </p:nvPicPr>
        <p:blipFill>
          <a:blip r:embed="rId2"/>
          <a:stretch/>
        </p:blipFill>
        <p:spPr>
          <a:xfrm>
            <a:off x="2843640" y="4941000"/>
            <a:ext cx="2325240" cy="1746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6" name="Picture 4" descr="C:\Users\1\Desktop\фото волонтеров\189852387_5602044233171011_1389321682949815782_n.jpg"/>
          <p:cNvPicPr/>
          <p:nvPr/>
        </p:nvPicPr>
        <p:blipFill>
          <a:blip r:embed="rId3"/>
          <a:stretch/>
        </p:blipFill>
        <p:spPr>
          <a:xfrm>
            <a:off x="6228360" y="332640"/>
            <a:ext cx="2588760" cy="1944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7" name="Picture 5" descr="\\SERVER\Share2\Obmen_dokumenty\СЕКРЕТАРЬ\все документы старые\Гриценко\вести с мест 2019\05.06-07.06.19 - акции волонтеров\фото акция  (1).jpeg"/>
          <p:cNvPicPr/>
          <p:nvPr/>
        </p:nvPicPr>
        <p:blipFill>
          <a:blip r:embed="rId4"/>
          <a:stretch/>
        </p:blipFill>
        <p:spPr>
          <a:xfrm>
            <a:off x="3132000" y="332640"/>
            <a:ext cx="2911680" cy="1637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8" name="Picture 7" descr="\\SERVER\Share2\Obmen_dokumenty\СЕКРЕТАРЬ\все документы старые\Гриценко\вести с мест 2019\13.04.19 - субботник\фото (8).JPG"/>
          <p:cNvPicPr/>
          <p:nvPr/>
        </p:nvPicPr>
        <p:blipFill>
          <a:blip r:embed="rId5"/>
          <a:stretch/>
        </p:blipFill>
        <p:spPr>
          <a:xfrm>
            <a:off x="0" y="2637000"/>
            <a:ext cx="2304000" cy="1728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09" name="Picture 8" descr="C:\Users\1\Pictures\фото волонтеров1\ВОЛОНТЕРЫ\горизонт\фото (1).png"/>
          <p:cNvPicPr/>
          <p:nvPr/>
        </p:nvPicPr>
        <p:blipFill>
          <a:blip r:embed="rId6"/>
          <a:stretch/>
        </p:blipFill>
        <p:spPr>
          <a:xfrm>
            <a:off x="0" y="4869000"/>
            <a:ext cx="2502720" cy="1800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0" name="Picture 9" descr="C:\Users\1\Pictures\фото волонтеров1\ВОЛОНТЕРЫ\вертикал\IMG_20190826_160629.jpg"/>
          <p:cNvPicPr/>
          <p:nvPr/>
        </p:nvPicPr>
        <p:blipFill>
          <a:blip r:embed="rId7"/>
          <a:stretch/>
        </p:blipFill>
        <p:spPr>
          <a:xfrm>
            <a:off x="2843640" y="2061000"/>
            <a:ext cx="1963800" cy="2618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1" name="Picture 3" descr="C:\Users\1\Desktop\фото волонтеров\163925807_193438498901993_7541917581646972729_n.jpg"/>
          <p:cNvPicPr/>
          <p:nvPr/>
        </p:nvPicPr>
        <p:blipFill>
          <a:blip r:embed="rId8"/>
          <a:stretch/>
        </p:blipFill>
        <p:spPr>
          <a:xfrm>
            <a:off x="7308360" y="5517360"/>
            <a:ext cx="1535760" cy="1151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2" name="Picture 10" descr="C:\Users\1\Desktop\фото волонтеров\162836535_1298242857225700_1204078324179458790_n.jpg"/>
          <p:cNvPicPr/>
          <p:nvPr/>
        </p:nvPicPr>
        <p:blipFill>
          <a:blip r:embed="rId9"/>
          <a:stretch/>
        </p:blipFill>
        <p:spPr>
          <a:xfrm>
            <a:off x="5508000" y="5502600"/>
            <a:ext cx="1511640" cy="11332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0" dur="indefinite" restart="never" nodeType="tmRoot">
          <p:childTnLst>
            <p:seq>
              <p:cTn id="251" dur="indefinite" nodeType="mainSeq">
                <p:childTnLst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6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7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3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64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5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0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1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9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4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1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8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0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nodeType="clickEffect" fill="hold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2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1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4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/>
          </p:nvPr>
        </p:nvSpPr>
        <p:spPr>
          <a:xfrm>
            <a:off x="5652000" y="1268640"/>
            <a:ext cx="3312000" cy="4248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1000"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"/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«Серебряные» волонтеры совместно со студентами университетов и колледжей города обмениваются опытом и знаниями в процессе общения, проведения совместных культурно - досуговых и спортивных мероприятий, благотворительных и экологических акций. 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4" name="Рисунок 3" descr="Чаепитие.JPG"/>
          <p:cNvPicPr/>
          <p:nvPr/>
        </p:nvPicPr>
        <p:blipFill>
          <a:blip r:embed="rId1"/>
          <a:stretch/>
        </p:blipFill>
        <p:spPr>
          <a:xfrm>
            <a:off x="251640" y="4653000"/>
            <a:ext cx="2550960" cy="17002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5" name="Рисунок 4" descr="IMG_20181101_152413.jpg"/>
          <p:cNvPicPr/>
          <p:nvPr/>
        </p:nvPicPr>
        <p:blipFill>
          <a:blip r:embed="rId2"/>
          <a:stretch/>
        </p:blipFill>
        <p:spPr>
          <a:xfrm>
            <a:off x="251640" y="2421000"/>
            <a:ext cx="2543760" cy="1908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6" name="Рисунок 5" descr="IMG_20190228_155702.jpg"/>
          <p:cNvPicPr/>
          <p:nvPr/>
        </p:nvPicPr>
        <p:blipFill>
          <a:blip r:embed="rId3"/>
          <a:stretch/>
        </p:blipFill>
        <p:spPr>
          <a:xfrm>
            <a:off x="251640" y="215280"/>
            <a:ext cx="2520000" cy="1890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17" name="Рисунок 7" descr="S1680016.JPG"/>
          <p:cNvPicPr/>
          <p:nvPr/>
        </p:nvPicPr>
        <p:blipFill>
          <a:blip r:embed="rId4"/>
          <a:stretch/>
        </p:blipFill>
        <p:spPr>
          <a:xfrm>
            <a:off x="2915640" y="2421000"/>
            <a:ext cx="2448000" cy="1872000"/>
          </a:xfrm>
          <a:prstGeom prst="rect">
            <a:avLst/>
          </a:prstGeom>
          <a:ln w="0">
            <a:noFill/>
          </a:ln>
        </p:spPr>
      </p:pic>
      <p:pic>
        <p:nvPicPr>
          <p:cNvPr id="218" name="Рисунок 8" descr="S1680008.JPG"/>
          <p:cNvPicPr/>
          <p:nvPr/>
        </p:nvPicPr>
        <p:blipFill>
          <a:blip r:embed="rId5"/>
          <a:stretch/>
        </p:blipFill>
        <p:spPr>
          <a:xfrm>
            <a:off x="2915640" y="4653000"/>
            <a:ext cx="2484000" cy="1656000"/>
          </a:xfrm>
          <a:prstGeom prst="rect">
            <a:avLst/>
          </a:prstGeom>
          <a:ln w="0">
            <a:noFill/>
          </a:ln>
        </p:spPr>
      </p:pic>
      <p:pic>
        <p:nvPicPr>
          <p:cNvPr id="219" name="Picture 2" descr="C:\Users\1\Pictures\фото волонтеров1\ВОЛОНТЕРЫ\горизонт\6.jpg"/>
          <p:cNvPicPr/>
          <p:nvPr/>
        </p:nvPicPr>
        <p:blipFill>
          <a:blip r:embed="rId6"/>
          <a:stretch/>
        </p:blipFill>
        <p:spPr>
          <a:xfrm>
            <a:off x="2915640" y="260640"/>
            <a:ext cx="2488320" cy="1844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5" dur="indefinite" restart="never" nodeType="tmRoot">
          <p:childTnLst>
            <p:seq>
              <p:cTn id="316" dur="indefinite" nodeType="mainSeq">
                <p:childTnLst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2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nodeType="click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3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clickEffect" fill="hold" presetClass="entr" presetID="3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nodeType="clickEffect" fill="hold" presetClass="entr" presetID="5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5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5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nodeType="click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6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/>
          </p:nvPr>
        </p:nvSpPr>
        <p:spPr>
          <a:xfrm>
            <a:off x="467640" y="4725000"/>
            <a:ext cx="8157240" cy="1511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000"/>
          </a:bodyPr>
          <a:p>
            <a:pPr marL="343080" indent="-343080" algn="ctr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"/>
              <a:tabLst>
                <a:tab algn="l" pos="444600"/>
              </a:tabLst>
            </a:pP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«Серебряными» добровольцами проводятся спортивные мероприятия, направленные на пропаганду здорового образа жизни, а также продление долголетия и укрепление физического здоровья.</a:t>
            </a:r>
            <a:endParaRPr b="0" lang="ru-RU" sz="3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1" name="Рисунок 4" descr="S1410014.JPG"/>
          <p:cNvPicPr/>
          <p:nvPr/>
        </p:nvPicPr>
        <p:blipFill>
          <a:blip r:embed="rId1"/>
          <a:stretch/>
        </p:blipFill>
        <p:spPr>
          <a:xfrm>
            <a:off x="323640" y="260640"/>
            <a:ext cx="2880000" cy="19198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2" name="Рисунок 5" descr="DSC08783.JPG"/>
          <p:cNvPicPr/>
          <p:nvPr/>
        </p:nvPicPr>
        <p:blipFill>
          <a:blip r:embed="rId2"/>
          <a:stretch/>
        </p:blipFill>
        <p:spPr>
          <a:xfrm>
            <a:off x="425880" y="2421000"/>
            <a:ext cx="2592000" cy="1944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3" name="Рисунок 7" descr="DSC08798.JPG"/>
          <p:cNvPicPr/>
          <p:nvPr/>
        </p:nvPicPr>
        <p:blipFill>
          <a:blip r:embed="rId3"/>
          <a:stretch/>
        </p:blipFill>
        <p:spPr>
          <a:xfrm>
            <a:off x="6099120" y="2421000"/>
            <a:ext cx="2640240" cy="1980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4" name="Рисунок 6" descr="фото (1).JPG"/>
          <p:cNvPicPr/>
          <p:nvPr/>
        </p:nvPicPr>
        <p:blipFill>
          <a:blip r:embed="rId4"/>
          <a:stretch/>
        </p:blipFill>
        <p:spPr>
          <a:xfrm>
            <a:off x="3204000" y="2421000"/>
            <a:ext cx="2664000" cy="1952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5" name="Рисунок 8" descr="фото (3).jpg"/>
          <p:cNvPicPr/>
          <p:nvPr/>
        </p:nvPicPr>
        <p:blipFill>
          <a:blip r:embed="rId5"/>
          <a:stretch/>
        </p:blipFill>
        <p:spPr>
          <a:xfrm>
            <a:off x="3315240" y="332640"/>
            <a:ext cx="2588040" cy="18720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6" name="Picture 2" descr="C:\Users\1\Pictures\фото волонтеров1\ВОЛОНТЕРЫ\горизонт\03.10.jpg"/>
          <p:cNvPicPr/>
          <p:nvPr/>
        </p:nvPicPr>
        <p:blipFill>
          <a:blip r:embed="rId6"/>
          <a:stretch/>
        </p:blipFill>
        <p:spPr>
          <a:xfrm>
            <a:off x="6084000" y="332640"/>
            <a:ext cx="2618640" cy="19638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9" dur="indefinite" restart="never" nodeType="tmRoot">
          <p:childTnLst>
            <p:seq>
              <p:cTn id="370" dur="indefinite" nodeType="mainSeq">
                <p:childTnLst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75" dur="1" fill="hold"/>
                                        <p:tgtEl>
                                          <p:spTgt spid="2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80" dur="1" fill="hold"/>
                                        <p:tgtEl>
                                          <p:spTgt spid="2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85" dur="1" fill="hold"/>
                                        <p:tgtEl>
                                          <p:spTgt spid="2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90" dur="1" fill="hold"/>
                                        <p:tgtEl>
                                          <p:spTgt spid="22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95" dur="1" fill="hold"/>
                                        <p:tgtEl>
                                          <p:spTgt spid="2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00" dur="1" fill="hold"/>
                                        <p:tgtEl>
                                          <p:spTgt spid="2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/>
          </p:nvPr>
        </p:nvSpPr>
        <p:spPr>
          <a:xfrm>
            <a:off x="0" y="332640"/>
            <a:ext cx="3995640" cy="4536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9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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Добровольцы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учреждения помогают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 реализации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долговременного ухода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за получателями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социальных услуг в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отделениях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милосердия.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Волонтеры посещают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маломобильных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пожилых людей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инвалидов,  помогают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 написании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прочтении писем или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смс-сообщений, в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пользовании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телефонами, покупке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необходимых товаров,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сопровождают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маломобильных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пожилых людей и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инвалидов на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прогулках и в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поездках.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8" name="Picture 3" descr="C:\Users\1\Desktop\фото волонтеров\159634975_1167016377085478_3637853904689920517_n.jpg"/>
          <p:cNvPicPr/>
          <p:nvPr/>
        </p:nvPicPr>
        <p:blipFill>
          <a:blip r:embed="rId1"/>
          <a:stretch/>
        </p:blipFill>
        <p:spPr>
          <a:xfrm>
            <a:off x="6876360" y="548640"/>
            <a:ext cx="2088000" cy="2088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29" name="Picture 5" descr="C:\Users\1\Desktop\фото волонтеров\173344328_936300143579272_7927152018890192469_n.jpg"/>
          <p:cNvPicPr/>
          <p:nvPr/>
        </p:nvPicPr>
        <p:blipFill>
          <a:blip r:embed="rId2"/>
          <a:stretch/>
        </p:blipFill>
        <p:spPr>
          <a:xfrm>
            <a:off x="4932000" y="4797000"/>
            <a:ext cx="1988640" cy="149112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0" name="Picture 6" descr="C:\Users\1\Desktop\фото волонтеров\224392631_2632215500414553_4008671199257740474_n.jpg"/>
          <p:cNvPicPr/>
          <p:nvPr/>
        </p:nvPicPr>
        <p:blipFill>
          <a:blip r:embed="rId3"/>
          <a:stretch/>
        </p:blipFill>
        <p:spPr>
          <a:xfrm>
            <a:off x="7083000" y="5312520"/>
            <a:ext cx="2060640" cy="154512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1" name="Picture 9" descr="C:\Users\1\Desktop\фото волонтеров\230960094_529346438320722_6626617809421315003_n.jpg"/>
          <p:cNvPicPr/>
          <p:nvPr/>
        </p:nvPicPr>
        <p:blipFill>
          <a:blip r:embed="rId4"/>
          <a:stretch/>
        </p:blipFill>
        <p:spPr>
          <a:xfrm>
            <a:off x="2771640" y="5312520"/>
            <a:ext cx="2060640" cy="154512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2" name="Picture 10" descr="C:\Users\1\Desktop\фото волонтеров\241314369_269816018291311_6997629174787057256_n.jpg"/>
          <p:cNvPicPr/>
          <p:nvPr/>
        </p:nvPicPr>
        <p:blipFill>
          <a:blip r:embed="rId5"/>
          <a:stretch/>
        </p:blipFill>
        <p:spPr>
          <a:xfrm>
            <a:off x="0" y="4725000"/>
            <a:ext cx="2639160" cy="148428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3" name="Picture 11" descr="C:\Users\1\Desktop\фото волонтеров\241422576_176371004569873_9222161345907111175_n.jpg"/>
          <p:cNvPicPr/>
          <p:nvPr/>
        </p:nvPicPr>
        <p:blipFill>
          <a:blip r:embed="rId6"/>
          <a:stretch/>
        </p:blipFill>
        <p:spPr>
          <a:xfrm>
            <a:off x="6300360" y="2997000"/>
            <a:ext cx="2559960" cy="143964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4" name="Picture 13" descr="C:\Users\1\Desktop\фото волонтеров\271060222_5140464385998144_6725841826591994309_n.jpg"/>
          <p:cNvPicPr/>
          <p:nvPr/>
        </p:nvPicPr>
        <p:blipFill>
          <a:blip r:embed="rId7"/>
          <a:stretch/>
        </p:blipFill>
        <p:spPr>
          <a:xfrm>
            <a:off x="3996000" y="2997000"/>
            <a:ext cx="2016000" cy="151164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5" name="Picture 14" descr="C:\Users\1\Desktop\фото волонтеров\IMG_20210809_112816.jpg"/>
          <p:cNvPicPr/>
          <p:nvPr/>
        </p:nvPicPr>
        <p:blipFill>
          <a:blip r:embed="rId8"/>
          <a:stretch/>
        </p:blipFill>
        <p:spPr>
          <a:xfrm>
            <a:off x="3996000" y="620640"/>
            <a:ext cx="2687760" cy="201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1" dur="indefinite" restart="never" nodeType="tmRoot">
          <p:childTnLst>
            <p:seq>
              <p:cTn id="402" dur="indefinite" nodeType="mainSeq">
                <p:childTnLst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0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1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2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2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3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3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4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7" descr="C:\Users\1\Desktop\фото волонтеров\226162907_542621910502770_6598483258747931419_n.jpg"/>
          <p:cNvPicPr/>
          <p:nvPr/>
        </p:nvPicPr>
        <p:blipFill>
          <a:blip r:embed="rId1"/>
          <a:stretch/>
        </p:blipFill>
        <p:spPr>
          <a:xfrm>
            <a:off x="4572000" y="5229360"/>
            <a:ext cx="2267280" cy="162828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7" name="Picture 8" descr="C:\Users\1\Desktop\фото волонтеров\229257945_692988581659573_276325316160301335_n.jpg"/>
          <p:cNvPicPr/>
          <p:nvPr/>
        </p:nvPicPr>
        <p:blipFill>
          <a:blip r:embed="rId2"/>
          <a:stretch/>
        </p:blipFill>
        <p:spPr>
          <a:xfrm>
            <a:off x="467640" y="3789000"/>
            <a:ext cx="1728000" cy="129564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8" name="Picture 12" descr="C:\Users\1\Desktop\фото волонтеров\241314917_256552899651863_3719374698898942075_n.jpg"/>
          <p:cNvPicPr/>
          <p:nvPr/>
        </p:nvPicPr>
        <p:blipFill>
          <a:blip r:embed="rId3"/>
          <a:stretch/>
        </p:blipFill>
        <p:spPr>
          <a:xfrm>
            <a:off x="2988000" y="2565000"/>
            <a:ext cx="3049560" cy="1728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39" name="Picture 2" descr="C:\Users\1\Desktop\фото волонтеров\229783812_356066215910963_5084511455082633437_n.jpg"/>
          <p:cNvPicPr/>
          <p:nvPr/>
        </p:nvPicPr>
        <p:blipFill>
          <a:blip r:embed="rId4"/>
          <a:stretch/>
        </p:blipFill>
        <p:spPr>
          <a:xfrm>
            <a:off x="0" y="0"/>
            <a:ext cx="2207880" cy="165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0" name="Picture 3" descr="C:\Users\1\Desktop\фото волонтеров\270302347_201867005483332_6076466403218005715_n.jpg"/>
          <p:cNvPicPr/>
          <p:nvPr/>
        </p:nvPicPr>
        <p:blipFill>
          <a:blip r:embed="rId5"/>
          <a:stretch/>
        </p:blipFill>
        <p:spPr>
          <a:xfrm>
            <a:off x="6935760" y="5201640"/>
            <a:ext cx="2207880" cy="165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1" name="Picture 4" descr="C:\Users\1\Desktop\фото волонтеров\173730329_2839325992988153_7748192349344588341_n.jpg"/>
          <p:cNvPicPr/>
          <p:nvPr/>
        </p:nvPicPr>
        <p:blipFill>
          <a:blip r:embed="rId6"/>
          <a:stretch/>
        </p:blipFill>
        <p:spPr>
          <a:xfrm>
            <a:off x="2267640" y="5201640"/>
            <a:ext cx="2207880" cy="165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2" name="Picture 5" descr="C:\Users\1\Desktop\фото волонтеров\IMG_20210809_114157_1.jpg"/>
          <p:cNvPicPr/>
          <p:nvPr/>
        </p:nvPicPr>
        <p:blipFill>
          <a:blip r:embed="rId7"/>
          <a:stretch/>
        </p:blipFill>
        <p:spPr>
          <a:xfrm>
            <a:off x="6948360" y="0"/>
            <a:ext cx="2195280" cy="164628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3" name="Picture 4" descr="C:\Users\1\Desktop\фото волонтеров\162535158_3823403707697583_418213414244290618_n.jpg"/>
          <p:cNvPicPr/>
          <p:nvPr/>
        </p:nvPicPr>
        <p:blipFill>
          <a:blip r:embed="rId8"/>
          <a:stretch/>
        </p:blipFill>
        <p:spPr>
          <a:xfrm>
            <a:off x="0" y="5201640"/>
            <a:ext cx="2207880" cy="165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4" name="Picture 6" descr="C:\Users\1\Desktop\фото волонтеров\WhatsApp Image 2021-10-28 at 16.53.25(1).jpeg"/>
          <p:cNvPicPr/>
          <p:nvPr/>
        </p:nvPicPr>
        <p:blipFill>
          <a:blip r:embed="rId9"/>
          <a:stretch/>
        </p:blipFill>
        <p:spPr>
          <a:xfrm>
            <a:off x="2267640" y="0"/>
            <a:ext cx="2207880" cy="165600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5" name="Picture 2" descr="C:\Users\1\Desktop\фото волонтеров\1636630757728.jpg"/>
          <p:cNvPicPr/>
          <p:nvPr/>
        </p:nvPicPr>
        <p:blipFill>
          <a:blip r:embed="rId10"/>
          <a:stretch/>
        </p:blipFill>
        <p:spPr>
          <a:xfrm>
            <a:off x="6588360" y="1917000"/>
            <a:ext cx="2271240" cy="170496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6" name="Picture 7" descr="C:\Users\1\Pictures\фото волонтеров1\ВОЛОНТЕРЫ\горизонт\Гутникова (1).jpg"/>
          <p:cNvPicPr/>
          <p:nvPr/>
        </p:nvPicPr>
        <p:blipFill>
          <a:blip r:embed="rId11"/>
          <a:stretch/>
        </p:blipFill>
        <p:spPr>
          <a:xfrm>
            <a:off x="251640" y="1917000"/>
            <a:ext cx="2195280" cy="164628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7" name="Picture 8" descr="C:\Users\1\Pictures\фото волонтеров1\ВОЛОНТЕРЫ\горизонт\IMG_20191128_102158.jpg"/>
          <p:cNvPicPr/>
          <p:nvPr/>
        </p:nvPicPr>
        <p:blipFill>
          <a:blip r:embed="rId12"/>
          <a:stretch/>
        </p:blipFill>
        <p:spPr>
          <a:xfrm>
            <a:off x="4644000" y="0"/>
            <a:ext cx="2171520" cy="162828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48" name="Picture 9" descr="C:\Users\1\Desktop\фото волонтеров\231628054_235754081737184_6446904154221613420_n.jpg"/>
          <p:cNvPicPr/>
          <p:nvPr/>
        </p:nvPicPr>
        <p:blipFill>
          <a:blip r:embed="rId13"/>
          <a:stretch/>
        </p:blipFill>
        <p:spPr>
          <a:xfrm>
            <a:off x="6948360" y="3789000"/>
            <a:ext cx="1663560" cy="1295640"/>
          </a:xfrm>
          <a:prstGeom prst="rect">
            <a:avLst/>
          </a:prstGeom>
          <a:ln w="0">
            <a:solidFill>
              <a:srgbClr val="af2fa9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43" dur="indefinite" restart="never" nodeType="tmRoot">
          <p:childTnLst>
            <p:seq>
              <p:cTn id="444" dur="indefinite" nodeType="mainSeq">
                <p:childTnLst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5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5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6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6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7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7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0" fill="hold">
                      <p:stCondLst>
                        <p:cond delay="indefinite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8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8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9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9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0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0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/>
          </p:nvPr>
        </p:nvSpPr>
        <p:spPr>
          <a:xfrm>
            <a:off x="2771640" y="2565000"/>
            <a:ext cx="3312000" cy="259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000"/>
          </a:bodyPr>
          <a:p>
            <a:pPr marL="343080" indent="15840" algn="ctr">
              <a:lnSpc>
                <a:spcPct val="100000"/>
              </a:lnSpc>
              <a:spcBef>
                <a:spcPts val="839"/>
              </a:spcBef>
              <a:buNone/>
              <a:tabLst>
                <a:tab algn="l" pos="0"/>
              </a:tabLst>
            </a:pPr>
            <a:r>
              <a:rPr b="0" lang="ru-RU" sz="4200" spc="-1" strike="noStrike">
                <a:solidFill>
                  <a:srgbClr val="000000"/>
                </a:solidFill>
                <a:latin typeface="Times New Roman"/>
              </a:rPr>
              <a:t>«Серебряные»  волонтеры организуют и проводят театральные, музыкальные, литературные и научно-познавательные мероприятия в учреждении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0" name="Рисунок 5" descr="IMG_20190122_104535.jpg"/>
          <p:cNvPicPr/>
          <p:nvPr/>
        </p:nvPicPr>
        <p:blipFill>
          <a:blip r:embed="rId1"/>
          <a:stretch/>
        </p:blipFill>
        <p:spPr>
          <a:xfrm>
            <a:off x="3420000" y="332640"/>
            <a:ext cx="2267280" cy="170028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1" name="Рисунок 8" descr="DSC06042.JPG"/>
          <p:cNvPicPr/>
          <p:nvPr/>
        </p:nvPicPr>
        <p:blipFill>
          <a:blip r:embed="rId2"/>
          <a:stretch/>
        </p:blipFill>
        <p:spPr>
          <a:xfrm>
            <a:off x="395640" y="332640"/>
            <a:ext cx="2304000" cy="172800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2" name="Picture 2" descr="C:\Users\1\Desktop\фото волонтеров\1636630757738.jpg"/>
          <p:cNvPicPr/>
          <p:nvPr/>
        </p:nvPicPr>
        <p:blipFill>
          <a:blip r:embed="rId3"/>
          <a:stretch/>
        </p:blipFill>
        <p:spPr>
          <a:xfrm>
            <a:off x="395640" y="2421000"/>
            <a:ext cx="2304000" cy="17294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3" name="Picture 3" descr="C:\Users\1\Desktop\фото волонтеров\IMG-20211007-WA0001.jpg"/>
          <p:cNvPicPr/>
          <p:nvPr/>
        </p:nvPicPr>
        <p:blipFill>
          <a:blip r:embed="rId4"/>
          <a:stretch/>
        </p:blipFill>
        <p:spPr>
          <a:xfrm>
            <a:off x="6588360" y="332640"/>
            <a:ext cx="2304000" cy="17294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4" name="Picture 4" descr="C:\Users\1\Desktop\фото волонтеров\WhatsApp Image 2021-10-28 at 16.53.24.jpeg"/>
          <p:cNvPicPr/>
          <p:nvPr/>
        </p:nvPicPr>
        <p:blipFill>
          <a:blip r:embed="rId5"/>
          <a:stretch/>
        </p:blipFill>
        <p:spPr>
          <a:xfrm>
            <a:off x="6660360" y="2493000"/>
            <a:ext cx="2301120" cy="172800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5" name="Picture 5" descr="C:\Users\1\Desktop\фото волонтеров\WhatsApp Image 2021-10-28 at 16.53.25.jpeg"/>
          <p:cNvPicPr/>
          <p:nvPr/>
        </p:nvPicPr>
        <p:blipFill>
          <a:blip r:embed="rId6"/>
          <a:stretch/>
        </p:blipFill>
        <p:spPr>
          <a:xfrm>
            <a:off x="467640" y="4725000"/>
            <a:ext cx="2304000" cy="172980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6" name="Picture 6" descr="C:\Users\1\Desktop\фото волонтеров\209558371_500528461283097_8240246039963045653_n.jpg"/>
          <p:cNvPicPr/>
          <p:nvPr/>
        </p:nvPicPr>
        <p:blipFill>
          <a:blip r:embed="rId7"/>
          <a:stretch/>
        </p:blipFill>
        <p:spPr>
          <a:xfrm>
            <a:off x="2915640" y="5157000"/>
            <a:ext cx="1583640" cy="1583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7" name="Picture 7" descr="C:\Users\1\Desktop\фото волонтеров\160249809_3766082720113033_1388682994379226674_n.jpg"/>
          <p:cNvPicPr/>
          <p:nvPr/>
        </p:nvPicPr>
        <p:blipFill>
          <a:blip r:embed="rId8"/>
          <a:stretch/>
        </p:blipFill>
        <p:spPr>
          <a:xfrm>
            <a:off x="4716000" y="5157000"/>
            <a:ext cx="1583640" cy="1583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58" name="Picture 8" descr="\\SERVER\Share2\Obmen_dokumenty\СЕКРЕТАРЬ\все документы старые\Гриценко\вести с мест 2019\26.12.19-концерт ДЗ к НГ\IMG_20191226_112245.jpg"/>
          <p:cNvPicPr/>
          <p:nvPr/>
        </p:nvPicPr>
        <p:blipFill>
          <a:blip r:embed="rId9"/>
          <a:stretch/>
        </p:blipFill>
        <p:spPr>
          <a:xfrm>
            <a:off x="6623640" y="4725000"/>
            <a:ext cx="2304000" cy="172800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0" dur="indefinite" restart="never" nodeType="tmRoot">
          <p:childTnLst>
            <p:seq>
              <p:cTn id="511" dur="indefinite" nodeType="mainSeq">
                <p:childTnLst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1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2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2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3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2" fill="hold">
                      <p:stCondLst>
                        <p:cond delay="indefinite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3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4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4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7" fill="hold">
                      <p:stCondLst>
                        <p:cond delay="indefinite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5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2" fill="hold">
                      <p:stCondLst>
                        <p:cond delay="indefinite"/>
                      </p:stCondLst>
                      <p:childTnLst>
                        <p:par>
                          <p:cTn id="553" fill="hold">
                            <p:stCondLst>
                              <p:cond delay="0"/>
                            </p:stCondLst>
                            <p:childTnLst>
                              <p:par>
                                <p:cTn id="55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5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" descr="C:\Users\1\Desktop\фото волонтеров\240527318_215971850482194_4208030887694140446_n.jpg"/>
          <p:cNvPicPr/>
          <p:nvPr/>
        </p:nvPicPr>
        <p:blipFill>
          <a:blip r:embed="rId1"/>
          <a:stretch/>
        </p:blipFill>
        <p:spPr>
          <a:xfrm>
            <a:off x="277920" y="260640"/>
            <a:ext cx="191772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0" name="Picture 4" descr="C:\Users\1\Desktop\фото волонтеров\160355488_947342302704733_7606026650656984103_n.jpg"/>
          <p:cNvPicPr/>
          <p:nvPr/>
        </p:nvPicPr>
        <p:blipFill>
          <a:blip r:embed="rId2"/>
          <a:stretch/>
        </p:blipFill>
        <p:spPr>
          <a:xfrm>
            <a:off x="2483640" y="260640"/>
            <a:ext cx="1511640" cy="14432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1" name="Picture 7" descr="C:\Users\1\Desktop\фото волонтеров\270155845_136534182142740_2401457028507140338_n.jpg"/>
          <p:cNvPicPr/>
          <p:nvPr/>
        </p:nvPicPr>
        <p:blipFill>
          <a:blip r:embed="rId3"/>
          <a:stretch/>
        </p:blipFill>
        <p:spPr>
          <a:xfrm>
            <a:off x="4339800" y="260640"/>
            <a:ext cx="255780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2" name="Picture 8" descr="C:\Users\1\Desktop\фото волонтеров\270200445_461131438868235_8444322464293885058_n.jpg"/>
          <p:cNvPicPr/>
          <p:nvPr/>
        </p:nvPicPr>
        <p:blipFill>
          <a:blip r:embed="rId4"/>
          <a:stretch/>
        </p:blipFill>
        <p:spPr>
          <a:xfrm>
            <a:off x="2627640" y="2421000"/>
            <a:ext cx="1940400" cy="145512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3" name="Picture 9" descr="\\SERVER\Share2\Obmen_dokumenty\СЕКРЕТАРЬ\все документы старые\Гриценко\вести с мест 2020\театр.встречи\IMG_20200528_111856.jpg"/>
          <p:cNvPicPr/>
          <p:nvPr/>
        </p:nvPicPr>
        <p:blipFill>
          <a:blip r:embed="rId5"/>
          <a:stretch/>
        </p:blipFill>
        <p:spPr>
          <a:xfrm>
            <a:off x="395640" y="2421000"/>
            <a:ext cx="1944000" cy="14594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4" name="Picture 10" descr="C:\Users\1\Desktop\фото волонтеров\WhatsApp Image 2021-10-28 at 16.53.25(2).jpeg"/>
          <p:cNvPicPr/>
          <p:nvPr/>
        </p:nvPicPr>
        <p:blipFill>
          <a:blip r:embed="rId6"/>
          <a:stretch/>
        </p:blipFill>
        <p:spPr>
          <a:xfrm>
            <a:off x="395640" y="4653000"/>
            <a:ext cx="1944000" cy="1457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5" name="Picture 11" descr="C:\Users\1\Desktop\фото волонтеров\272661990_141197791679444_5714887027078545071_n.webp"/>
          <p:cNvPicPr/>
          <p:nvPr/>
        </p:nvPicPr>
        <p:blipFill>
          <a:blip r:embed="rId7"/>
          <a:stretch/>
        </p:blipFill>
        <p:spPr>
          <a:xfrm>
            <a:off x="7092360" y="4653000"/>
            <a:ext cx="191736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6" name="Picture 12" descr="C:\Users\1\Desktop\фото волонтеров\272700309_1004239650128661_5847414027406747142_n.webp"/>
          <p:cNvPicPr/>
          <p:nvPr/>
        </p:nvPicPr>
        <p:blipFill>
          <a:blip r:embed="rId8"/>
          <a:stretch/>
        </p:blipFill>
        <p:spPr>
          <a:xfrm>
            <a:off x="2627640" y="4653000"/>
            <a:ext cx="191988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7" name="Picture 13" descr="C:\Users\1\Desktop\фото волонтеров\272739626_157256623311631_8701096166442531178_n.webp"/>
          <p:cNvPicPr/>
          <p:nvPr/>
        </p:nvPicPr>
        <p:blipFill>
          <a:blip r:embed="rId9"/>
          <a:stretch/>
        </p:blipFill>
        <p:spPr>
          <a:xfrm>
            <a:off x="7092360" y="2421000"/>
            <a:ext cx="191736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8" name="Picture 14" descr="C:\Users\1\Desktop\фото волонтеров\WhatsApp Image 2021-10-28 at 16.53.24(1).jpeg"/>
          <p:cNvPicPr/>
          <p:nvPr/>
        </p:nvPicPr>
        <p:blipFill>
          <a:blip r:embed="rId10"/>
          <a:stretch/>
        </p:blipFill>
        <p:spPr>
          <a:xfrm>
            <a:off x="4860000" y="2421000"/>
            <a:ext cx="191772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69" name="Picture 5" descr="C:\Users\1\Desktop\фото волонтеров\218027985_342719847305627_6508859445782699528_n.jpg"/>
          <p:cNvPicPr/>
          <p:nvPr/>
        </p:nvPicPr>
        <p:blipFill>
          <a:blip r:embed="rId11"/>
          <a:stretch/>
        </p:blipFill>
        <p:spPr>
          <a:xfrm>
            <a:off x="4860000" y="4653000"/>
            <a:ext cx="1944000" cy="1457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0" name="Picture 6" descr="C:\Users\1\Desktop\фото волонтеров\226023002_857164441573017_3020554320957540319_n.jpg"/>
          <p:cNvPicPr/>
          <p:nvPr/>
        </p:nvPicPr>
        <p:blipFill>
          <a:blip r:embed="rId12"/>
          <a:stretch/>
        </p:blipFill>
        <p:spPr>
          <a:xfrm>
            <a:off x="7226280" y="260640"/>
            <a:ext cx="1917360" cy="1439640"/>
          </a:xfrm>
          <a:prstGeom prst="rect">
            <a:avLst/>
          </a:prstGeom>
          <a:ln w="0">
            <a:solidFill>
              <a:srgbClr val="00b0f0"/>
            </a:solidFill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7" dur="indefinite" restart="never" nodeType="tmRoot">
          <p:childTnLst>
            <p:seq>
              <p:cTn id="558" dur="indefinite" nodeType="mainSeq">
                <p:childTnLst>
                  <p:par>
                    <p:cTn id="559" fill="hold">
                      <p:stCondLst>
                        <p:cond delay="0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3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0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1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3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7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9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0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8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4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5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8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3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4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9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9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0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1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0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5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8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0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5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1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9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0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1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2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6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7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8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3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3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4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5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6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3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8" nodeType="withEffect" fill="hold" presetClass="entr" presetID="5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40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1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2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3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4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/>
          </p:nvPr>
        </p:nvSpPr>
        <p:spPr>
          <a:xfrm>
            <a:off x="0" y="0"/>
            <a:ext cx="4643640" cy="3500640"/>
          </a:xfrm>
          <a:prstGeom prst="rect">
            <a:avLst/>
          </a:prstGeom>
          <a:solidFill>
            <a:srgbClr val="8064a2">
              <a:alpha val="60000"/>
            </a:srgbClr>
          </a:solidFill>
          <a:ln w="38160">
            <a:solidFill>
              <a:srgbClr val="ffffff"/>
            </a:solidFill>
            <a:round/>
          </a:ln>
          <a:effectLst>
            <a:outerShdw dist="20160" dir="5400000" blurRad="39960" rotWithShape="0">
              <a:srgbClr val="000000">
                <a:alpha val="38000"/>
              </a:srgbClr>
            </a:outerShdw>
          </a:effectLst>
        </p:spPr>
        <p:txBody>
          <a:bodyPr anchor="t">
            <a:normAutofit fontScale="42000"/>
          </a:bodyPr>
          <a:p>
            <a:pPr marL="88920" indent="19044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«Серебряные» волонтеры являются постоянными участниками и призерами различных конкурсов, фестивалей, форумов, акций и т.д. На протяжении существования Центра «серебряного» волонтерства добровольцами дома-интерната проводятся акции и мастер-классы, посвященные различным знаменательным датам и праздникам, таким как: День защиты детей; День любви, семьи и верности; День земли и защиты окружающей среды и др. 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  <a:p>
            <a:pPr marL="88920" indent="19044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rgbClr val="000000"/>
                </a:solidFill>
                <a:latin typeface="Times New Roman"/>
              </a:rPr>
              <a:t>Также проводятся мероприятия по чествованию юбиляров дома-интерната.</a:t>
            </a: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2" name="Рисунок 5" descr="DSC05627.JPG"/>
          <p:cNvPicPr/>
          <p:nvPr/>
        </p:nvPicPr>
        <p:blipFill>
          <a:blip r:embed="rId1"/>
          <a:stretch/>
        </p:blipFill>
        <p:spPr>
          <a:xfrm>
            <a:off x="6948360" y="1700640"/>
            <a:ext cx="2195280" cy="16462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3" name="Picture 2" descr="C:\Users\1\Pictures\фото волонтеров1\ВОЛОНТЕРЫ\горизонт\фото День добрых дел 2019 (45).png"/>
          <p:cNvPicPr/>
          <p:nvPr/>
        </p:nvPicPr>
        <p:blipFill>
          <a:blip r:embed="rId2"/>
          <a:stretch/>
        </p:blipFill>
        <p:spPr>
          <a:xfrm>
            <a:off x="4788000" y="3573000"/>
            <a:ext cx="2123280" cy="159840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4" name="Picture 3" descr="C:\Users\1\Pictures\фото волонтеров1\ВОЛОНТЕРЫ\горизонт\DSC05793.JPG"/>
          <p:cNvPicPr/>
          <p:nvPr/>
        </p:nvPicPr>
        <p:blipFill>
          <a:blip r:embed="rId3"/>
          <a:stretch/>
        </p:blipFill>
        <p:spPr>
          <a:xfrm>
            <a:off x="395640" y="5418000"/>
            <a:ext cx="2404080" cy="1439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5" name="Picture 4" descr="\\SERVER\Share2\Obmen_dokumenty\СЕКРЕТАРЬ\все документы старые\Гриценко\вести с мест 2019\26-29.03.19 - участие в фестивале Весенняя капель\IMG_20190326_113938.jpg"/>
          <p:cNvPicPr/>
          <p:nvPr/>
        </p:nvPicPr>
        <p:blipFill>
          <a:blip r:embed="rId4"/>
          <a:stretch/>
        </p:blipFill>
        <p:spPr>
          <a:xfrm>
            <a:off x="4932000" y="5346000"/>
            <a:ext cx="2016000" cy="151164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6" name="Picture 5" descr="\\SERVER\Share2\Obmen_dokumenty\СЕКРЕТАРЬ\все документы старые\Гриценко\вести с мест 2019\30.10.2019-награждение в премии Успех сотрудничества\IMG_20191030_100552.jpg"/>
          <p:cNvPicPr/>
          <p:nvPr/>
        </p:nvPicPr>
        <p:blipFill>
          <a:blip r:embed="rId5"/>
          <a:stretch/>
        </p:blipFill>
        <p:spPr>
          <a:xfrm>
            <a:off x="2843640" y="5425920"/>
            <a:ext cx="1944000" cy="143172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7" name="Picture 6" descr="\\SERVER\Share2\Obmen_dokumenty\СЕКРЕТАРЬ\все документы старые\Гриценко\вести с мест 2019\30.10.2019-награждение в премии Успех сотрудничества\IMG_20191030_120850.jpg"/>
          <p:cNvPicPr/>
          <p:nvPr/>
        </p:nvPicPr>
        <p:blipFill>
          <a:blip r:embed="rId6"/>
          <a:stretch/>
        </p:blipFill>
        <p:spPr>
          <a:xfrm>
            <a:off x="7092360" y="3573000"/>
            <a:ext cx="2051280" cy="15382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8" name="Picture 7" descr="C:\Users\1\Pictures\фото волонтеров1\ВОЛОНТЕРЫ\горизонт\фото День добрых дел 2019 (4).jpg"/>
          <p:cNvPicPr/>
          <p:nvPr/>
        </p:nvPicPr>
        <p:blipFill>
          <a:blip r:embed="rId7"/>
          <a:stretch/>
        </p:blipFill>
        <p:spPr>
          <a:xfrm>
            <a:off x="6948360" y="0"/>
            <a:ext cx="2195280" cy="1646280"/>
          </a:xfrm>
          <a:prstGeom prst="rect">
            <a:avLst/>
          </a:prstGeom>
          <a:ln w="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79" name="Picture 3" descr="\\192.168.1.100\Share2\Obmen_dokumenty\СЕКРЕТАРЬ\вести с мест 2019\02.03.19 - акция серебряных волонтеров\IMG_20190302_161052.jpg"/>
          <p:cNvPicPr/>
          <p:nvPr/>
        </p:nvPicPr>
        <p:blipFill>
          <a:blip r:embed="rId8"/>
          <a:stretch/>
        </p:blipFill>
        <p:spPr>
          <a:xfrm>
            <a:off x="4716000" y="0"/>
            <a:ext cx="2123280" cy="1592280"/>
          </a:xfrm>
          <a:prstGeom prst="rect">
            <a:avLst/>
          </a:prstGeom>
          <a:ln w="1905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80" name="Рисунок 13" descr="DSC06283.JPG"/>
          <p:cNvPicPr/>
          <p:nvPr/>
        </p:nvPicPr>
        <p:blipFill>
          <a:blip r:embed="rId9"/>
          <a:stretch/>
        </p:blipFill>
        <p:spPr>
          <a:xfrm>
            <a:off x="4716000" y="1700640"/>
            <a:ext cx="2095200" cy="1571400"/>
          </a:xfrm>
          <a:prstGeom prst="rect">
            <a:avLst/>
          </a:prstGeom>
          <a:ln w="1905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81" name="Рисунок 14" descr="DSC06283.JPG"/>
          <p:cNvPicPr/>
          <p:nvPr/>
        </p:nvPicPr>
        <p:blipFill>
          <a:blip r:embed="rId10"/>
          <a:stretch/>
        </p:blipFill>
        <p:spPr>
          <a:xfrm>
            <a:off x="2555640" y="3573000"/>
            <a:ext cx="2095200" cy="1571400"/>
          </a:xfrm>
          <a:prstGeom prst="rect">
            <a:avLst/>
          </a:prstGeom>
          <a:ln w="1905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82" name="Рисунок 15" descr="DSC06283.JPG"/>
          <p:cNvPicPr/>
          <p:nvPr/>
        </p:nvPicPr>
        <p:blipFill>
          <a:blip r:embed="rId11"/>
          <a:stretch/>
        </p:blipFill>
        <p:spPr>
          <a:xfrm>
            <a:off x="251640" y="3645000"/>
            <a:ext cx="2268000" cy="1511640"/>
          </a:xfrm>
          <a:prstGeom prst="rect">
            <a:avLst/>
          </a:prstGeom>
          <a:ln w="1905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  <p:pic>
        <p:nvPicPr>
          <p:cNvPr id="283" name="Рисунок 16" descr="DSC06283.JPG"/>
          <p:cNvPicPr/>
          <p:nvPr/>
        </p:nvPicPr>
        <p:blipFill>
          <a:blip r:embed="rId12"/>
          <a:stretch/>
        </p:blipFill>
        <p:spPr>
          <a:xfrm>
            <a:off x="7068240" y="5301360"/>
            <a:ext cx="2075400" cy="1556280"/>
          </a:xfrm>
          <a:prstGeom prst="rect">
            <a:avLst/>
          </a:prstGeom>
          <a:ln w="19050">
            <a:noFill/>
          </a:ln>
          <a:effectLst>
            <a:outerShdw algn="tl" blurRad="291960" dir="2700000" dist="13949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45" dur="indefinite" restart="never" nodeType="tmRoot">
          <p:childTnLst>
            <p:seq>
              <p:cTn id="646" dur="indefinite" nodeType="mainSeq">
                <p:childTnLst>
                  <p:par>
                    <p:cTn id="647" fill="hold">
                      <p:stCondLst>
                        <p:cond delay="0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51" dur="1" fill="hold"/>
                                        <p:tgtEl>
                                          <p:spTgt spid="27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2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54" dur="1" fill="hold"/>
                                        <p:tgtEl>
                                          <p:spTgt spid="27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5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57" dur="1" fill="hold"/>
                                        <p:tgtEl>
                                          <p:spTgt spid="27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8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60" dur="1" fill="hold"/>
                                        <p:tgtEl>
                                          <p:spTgt spid="2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1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63" dur="1" fill="hold"/>
                                        <p:tgtEl>
                                          <p:spTgt spid="27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4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66" dur="1" fill="hold"/>
                                        <p:tgtEl>
                                          <p:spTgt spid="27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7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669" dur="1" fill="hold"/>
                                        <p:tgtEl>
                                          <p:spTgt spid="27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0" fill="hold">
                      <p:stCondLst>
                        <p:cond delay="indefinite"/>
                      </p:stCondLst>
                      <p:childTnLst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nodeType="clickEffect" fill="hold" presetClass="entr" presetID="17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4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6" fill="hold">
                      <p:stCondLst>
                        <p:cond delay="indefinite"/>
                      </p:stCondLst>
                      <p:childTnLst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nodeType="click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680"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nodeType="with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683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4" fill="hold">
                      <p:stCondLst>
                        <p:cond delay="indefinite"/>
                      </p:stCondLst>
                      <p:childTnLst>
                        <p:par>
                          <p:cTn id="685" fill="hold">
                            <p:stCondLst>
                              <p:cond delay="0"/>
                            </p:stCondLst>
                            <p:childTnLst>
                              <p:par>
                                <p:cTn id="68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9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0" fill="hold">
                      <p:stCondLst>
                        <p:cond delay="indefinite"/>
                      </p:stCondLst>
                      <p:childTnLst>
                        <p:par>
                          <p:cTn id="691" fill="hold">
                            <p:stCondLst>
                              <p:cond delay="0"/>
                            </p:stCondLst>
                            <p:childTnLst>
                              <p:par>
                                <p:cTn id="69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/>
          </p:nvPr>
        </p:nvSpPr>
        <p:spPr>
          <a:xfrm>
            <a:off x="0" y="0"/>
            <a:ext cx="9143640" cy="3572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5000"/>
          </a:bodyPr>
          <a:p>
            <a:pPr marL="343080" indent="22320"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 результате внедрения практики численность «серебряных» волонтеров домF-интернатF достигла 54 человека в учреждении, привлечено к сотрудничеству более 20 организаций. За время существования Центра добровольцами организовано более 600 мероприятий, которые были направлены более чем на 1400 благополучателей в различных сферах. Самому старшему члену волонтерского движения - 90 лет.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22320" algn="ct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В результате организации проекта по вовлечению получателей социальных услуг в добровольческую деятельность у пожилых людей наблюдается улучшение психоэмоционального состояния, радость от социального и творческого взаимодействия, повышение уровня самооценки от выполненной работы волонтером, снижение уровня тревожности посредством разнообразия досуга, улучшение памяти (и защиты от ее ослабления) и остроты интеллектуальных  процессов.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5" name="Picture 2" descr="C:\Users\1\Downloads\WhatsApp Image 2022-02-13 at 15.26.27.jpeg"/>
          <p:cNvPicPr/>
          <p:nvPr/>
        </p:nvPicPr>
        <p:blipFill>
          <a:blip r:embed="rId1"/>
          <a:stretch/>
        </p:blipFill>
        <p:spPr>
          <a:xfrm>
            <a:off x="1619640" y="3213000"/>
            <a:ext cx="5943600" cy="34434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286" name="Заголовок 2"/>
          <p:cNvSpPr/>
          <p:nvPr/>
        </p:nvSpPr>
        <p:spPr>
          <a:xfrm>
            <a:off x="323640" y="5773320"/>
            <a:ext cx="8590320" cy="11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ru-RU" sz="2800" spc="-1" strike="noStrike">
                <a:solidFill>
                  <a:srgbClr val="800080"/>
                </a:solidFill>
                <a:latin typeface="Bookman Old Style"/>
              </a:rPr>
              <a:t> </a:t>
            </a:r>
            <a:r>
              <a:rPr b="1" lang="ru-RU" sz="3600" spc="-1" strike="noStrike">
                <a:solidFill>
                  <a:srgbClr val="800080"/>
                </a:solidFill>
                <a:latin typeface="Bookman Old Style"/>
              </a:rPr>
              <a:t>Мы волонтёры великой страны,</a:t>
            </a:r>
            <a:br>
              <a:rPr sz="3600"/>
            </a:br>
            <a:r>
              <a:rPr b="1" lang="ru-RU" sz="3600" spc="-1" strike="noStrike">
                <a:solidFill>
                  <a:srgbClr val="800080"/>
                </a:solidFill>
                <a:latin typeface="Bookman Old Style"/>
              </a:rPr>
              <a:t>     Наши дела России нужны!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6" dur="indefinite" restart="never" nodeType="tmRoot">
          <p:childTnLst>
            <p:seq>
              <p:cTn id="697" dur="indefinite" nodeType="mainSeq">
                <p:childTnLst>
                  <p:par>
                    <p:cTn id="698" fill="hold">
                      <p:stCondLst>
                        <p:cond delay="0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nodeType="with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702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3046</TotalTime>
  <Application>LibreOffice/7.3.7.2$Linux_X86_64 LibreOffice_project/30$Build-2</Application>
  <AppVersion>15.0000</AppVersion>
  <Words>825</Words>
  <Paragraphs>64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2019-02-28T05:54:27Z</dcterms:created>
  <dc:creator>1</dc:creator>
  <dc:description/>
  <dc:language>ru-RU</dc:language>
  <cp:lastModifiedBy/>
  <dcterms:modified xsi:type="dcterms:W3CDTF">2023-05-10T15:36:31Z</dcterms:modified>
  <cp:revision>264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16</vt:i4>
  </property>
</Properties>
</file>