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21"/>
  </p:notesMasterIdLst>
  <p:sldIdLst>
    <p:sldId id="291" r:id="rId2"/>
    <p:sldId id="258" r:id="rId3"/>
    <p:sldId id="257" r:id="rId4"/>
    <p:sldId id="278" r:id="rId5"/>
    <p:sldId id="281" r:id="rId6"/>
    <p:sldId id="282" r:id="rId7"/>
    <p:sldId id="283" r:id="rId8"/>
    <p:sldId id="260" r:id="rId9"/>
    <p:sldId id="265" r:id="rId10"/>
    <p:sldId id="261" r:id="rId11"/>
    <p:sldId id="285" r:id="rId12"/>
    <p:sldId id="284" r:id="rId13"/>
    <p:sldId id="286" r:id="rId14"/>
    <p:sldId id="259" r:id="rId15"/>
    <p:sldId id="268" r:id="rId16"/>
    <p:sldId id="287" r:id="rId17"/>
    <p:sldId id="288" r:id="rId18"/>
    <p:sldId id="289" r:id="rId19"/>
    <p:sldId id="292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5" autoAdjust="0"/>
    <p:restoredTop sz="94687" autoAdjust="0"/>
  </p:normalViewPr>
  <p:slideViewPr>
    <p:cSldViewPr snapToGrid="0">
      <p:cViewPr>
        <p:scale>
          <a:sx n="90" d="100"/>
          <a:sy n="90" d="100"/>
        </p:scale>
        <p:origin x="-1284" y="-3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12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33B879-ABA7-4F33-B47F-705D0187A947}" type="datetimeFigureOut">
              <a:rPr lang="ru-RU" smtClean="0"/>
              <a:pPr/>
              <a:t>05.11.2024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1626D-B562-4F8E-B000-C5EA61A876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168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8B14B-43F5-46F2-9EAD-3662D2CC6A10}" type="datetimeFigureOut">
              <a:rPr lang="ru-RU" smtClean="0"/>
              <a:pPr/>
              <a:t>05.11.2024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573A6-BF6D-41B0-ACE7-35858C74A9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062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8B14B-43F5-46F2-9EAD-3662D2CC6A10}" type="datetimeFigureOut">
              <a:rPr lang="ru-RU" smtClean="0"/>
              <a:pPr/>
              <a:t>05.11.2024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573A6-BF6D-41B0-ACE7-35858C74A9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654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8B14B-43F5-46F2-9EAD-3662D2CC6A10}" type="datetimeFigureOut">
              <a:rPr lang="ru-RU" smtClean="0"/>
              <a:pPr/>
              <a:t>05.11.2024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573A6-BF6D-41B0-ACE7-35858C74A9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91966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8B14B-43F5-46F2-9EAD-3662D2CC6A10}" type="datetimeFigureOut">
              <a:rPr lang="ru-RU" smtClean="0"/>
              <a:pPr/>
              <a:t>05.11.2024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573A6-BF6D-41B0-ACE7-35858C74A9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0203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8B14B-43F5-46F2-9EAD-3662D2CC6A10}" type="datetimeFigureOut">
              <a:rPr lang="ru-RU" smtClean="0"/>
              <a:pPr/>
              <a:t>05.11.2024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573A6-BF6D-41B0-ACE7-35858C74A9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044201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8B14B-43F5-46F2-9EAD-3662D2CC6A10}" type="datetimeFigureOut">
              <a:rPr lang="ru-RU" smtClean="0"/>
              <a:pPr/>
              <a:t>05.11.2024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573A6-BF6D-41B0-ACE7-35858C74A9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0974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8B14B-43F5-46F2-9EAD-3662D2CC6A10}" type="datetimeFigureOut">
              <a:rPr lang="ru-RU" smtClean="0"/>
              <a:pPr/>
              <a:t>05.11.2024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573A6-BF6D-41B0-ACE7-35858C74A9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3185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8B14B-43F5-46F2-9EAD-3662D2CC6A10}" type="datetimeFigureOut">
              <a:rPr lang="ru-RU" smtClean="0"/>
              <a:pPr/>
              <a:t>05.11.2024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573A6-BF6D-41B0-ACE7-35858C74A9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721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8B14B-43F5-46F2-9EAD-3662D2CC6A10}" type="datetimeFigureOut">
              <a:rPr lang="ru-RU" smtClean="0"/>
              <a:pPr/>
              <a:t>05.11.2024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573A6-BF6D-41B0-ACE7-35858C74A9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945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8B14B-43F5-46F2-9EAD-3662D2CC6A10}" type="datetimeFigureOut">
              <a:rPr lang="ru-RU" smtClean="0"/>
              <a:pPr/>
              <a:t>05.11.2024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573A6-BF6D-41B0-ACE7-35858C74A9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45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8B14B-43F5-46F2-9EAD-3662D2CC6A10}" type="datetimeFigureOut">
              <a:rPr lang="ru-RU" smtClean="0"/>
              <a:pPr/>
              <a:t>05.11.2024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573A6-BF6D-41B0-ACE7-35858C74A9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018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8B14B-43F5-46F2-9EAD-3662D2CC6A10}" type="datetimeFigureOut">
              <a:rPr lang="ru-RU" smtClean="0"/>
              <a:pPr/>
              <a:t>05.11.2024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573A6-BF6D-41B0-ACE7-35858C74A9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407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8B14B-43F5-46F2-9EAD-3662D2CC6A10}" type="datetimeFigureOut">
              <a:rPr lang="ru-RU" smtClean="0"/>
              <a:pPr/>
              <a:t>05.11.2024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573A6-BF6D-41B0-ACE7-35858C74A9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27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8B14B-43F5-46F2-9EAD-3662D2CC6A10}" type="datetimeFigureOut">
              <a:rPr lang="ru-RU" smtClean="0"/>
              <a:pPr/>
              <a:t>05.11.2024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573A6-BF6D-41B0-ACE7-35858C74A9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969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8B14B-43F5-46F2-9EAD-3662D2CC6A10}" type="datetimeFigureOut">
              <a:rPr lang="ru-RU" smtClean="0"/>
              <a:pPr/>
              <a:t>05.11.2024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573A6-BF6D-41B0-ACE7-35858C74A9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796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8B14B-43F5-46F2-9EAD-3662D2CC6A10}" type="datetimeFigureOut">
              <a:rPr lang="ru-RU" smtClean="0"/>
              <a:pPr/>
              <a:t>05.11.2024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573A6-BF6D-41B0-ACE7-35858C74A9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20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8B14B-43F5-46F2-9EAD-3662D2CC6A10}" type="datetimeFigureOut">
              <a:rPr lang="ru-RU" smtClean="0"/>
              <a:pPr/>
              <a:t>05.11.2024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9F573A6-BF6D-41B0-ACE7-35858C74A9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750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работа\Марина с нуля\Гульнара Сити шоу\2023\Атайсал\17 ноября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9512"/>
          </a:xfrm>
          <a:prstGeom prst="rect">
            <a:avLst/>
          </a:prstGeom>
          <a:noFill/>
        </p:spPr>
      </p:pic>
      <p:pic>
        <p:nvPicPr>
          <p:cNvPr id="1028" name="Picture 4" descr="F:\работа\Марина с нуля\Гульнара Сити шоу\2023\Атайсал\17 ноября\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5520" y="392757"/>
            <a:ext cx="10416480" cy="1002895"/>
          </a:xfrm>
          <a:prstGeom prst="rect">
            <a:avLst/>
          </a:prstGeom>
          <a:noFill/>
        </p:spPr>
      </p:pic>
      <p:pic>
        <p:nvPicPr>
          <p:cNvPr id="1029" name="Picture 5" descr="F:\работа\Марина с нуля\Гульнара Сити шоу\2023\Атайсал\17 ноября\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65465" y="3415271"/>
            <a:ext cx="7824192" cy="289877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126263" y="3537127"/>
            <a:ext cx="6065738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Добровольческая деятельность</a:t>
            </a:r>
          </a:p>
          <a:p>
            <a:pPr algn="ctr"/>
            <a:r>
              <a:rPr lang="ru-RU" sz="2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МОБУ СОШ 1 им. М. </a:t>
            </a:r>
            <a:r>
              <a:rPr lang="ru-RU" sz="23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Абдуллина</a:t>
            </a:r>
            <a:r>
              <a:rPr lang="ru-RU" sz="2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,</a:t>
            </a:r>
          </a:p>
          <a:p>
            <a:pPr algn="ctr"/>
            <a:r>
              <a:rPr lang="ru-RU" sz="2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с. Киргиз-Мияки</a:t>
            </a:r>
          </a:p>
        </p:txBody>
      </p:sp>
      <p:pic>
        <p:nvPicPr>
          <p:cNvPr id="12" name="Picture 5" descr="F:\работа\Марина с нуля\Гульнара Сити шоу\2023\Атайсал\17 ноября\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67808" y="5877272"/>
            <a:ext cx="7824192" cy="2898775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8621211" y="6021289"/>
            <a:ext cx="9027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2024 г.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арус\OneDrive\Рабочий стол\bTJZ28K316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27" r="2838" b="8749"/>
          <a:stretch>
            <a:fillRect/>
          </a:stretch>
        </p:blipFill>
        <p:spPr bwMode="auto">
          <a:xfrm>
            <a:off x="332230" y="2402958"/>
            <a:ext cx="3282840" cy="2573079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Парус\OneDrive\Рабочий стол\kBtJkoi04R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56" b="2993"/>
          <a:stretch>
            <a:fillRect/>
          </a:stretch>
        </p:blipFill>
        <p:spPr bwMode="auto">
          <a:xfrm>
            <a:off x="7443170" y="3588489"/>
            <a:ext cx="3487099" cy="290800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Парус\OneDrive\Рабочий стол\Y9aeFs0ANj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4" b="11569"/>
          <a:stretch>
            <a:fillRect/>
          </a:stretch>
        </p:blipFill>
        <p:spPr bwMode="auto">
          <a:xfrm>
            <a:off x="3944878" y="1542211"/>
            <a:ext cx="3434118" cy="243436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74778" y="684425"/>
            <a:ext cx="71826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Принимаем участие в акции «Мы россияне», «Мы вместе», «За Россию», «Свеча памяти» и т.д.</a:t>
            </a:r>
          </a:p>
        </p:txBody>
      </p:sp>
    </p:spTree>
    <p:extLst>
      <p:ext uri="{BB962C8B-B14F-4D97-AF65-F5344CB8AC3E}">
        <p14:creationId xmlns:p14="http://schemas.microsoft.com/office/powerpoint/2010/main" val="3673531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131978" y="1077830"/>
            <a:ext cx="71826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Изготовление окопных свечей: </a:t>
            </a:r>
          </a:p>
        </p:txBody>
      </p:sp>
      <p:pic>
        <p:nvPicPr>
          <p:cNvPr id="13" name="Рисунок 12" descr="Whn-RVv1xY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0456" y="2062716"/>
            <a:ext cx="4423144" cy="3317358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4" name="Рисунок 13" descr="LPCvRbWUOEs.jpg"/>
          <p:cNvPicPr>
            <a:picLocks noChangeAspect="1"/>
          </p:cNvPicPr>
          <p:nvPr/>
        </p:nvPicPr>
        <p:blipFill>
          <a:blip r:embed="rId3" cstate="print"/>
          <a:srcRect l="9599" t="1018"/>
          <a:stretch>
            <a:fillRect/>
          </a:stretch>
        </p:blipFill>
        <p:spPr>
          <a:xfrm>
            <a:off x="297714" y="2041451"/>
            <a:ext cx="4582630" cy="3343763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673531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74778" y="684425"/>
            <a:ext cx="718268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каждом первичном отделении Движения на территории района установлены станки и ребята на переменах и во внеурочное время изготавливают сети для СВО.</a:t>
            </a:r>
            <a:r>
              <a:rPr lang="ru-RU" sz="1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pic>
        <p:nvPicPr>
          <p:cNvPr id="9" name="Рисунок 8" descr="WGey3at5f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9483" y="1903230"/>
            <a:ext cx="4210490" cy="3157868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2" name="Рисунок 11" descr="fC_IGZhY0Tw.jpg"/>
          <p:cNvPicPr>
            <a:picLocks noChangeAspect="1"/>
          </p:cNvPicPr>
          <p:nvPr/>
        </p:nvPicPr>
        <p:blipFill>
          <a:blip r:embed="rId3"/>
          <a:srcRect l="7064" t="6768" r="19157"/>
          <a:stretch>
            <a:fillRect/>
          </a:stretch>
        </p:blipFill>
        <p:spPr>
          <a:xfrm>
            <a:off x="4837814" y="2626243"/>
            <a:ext cx="6942207" cy="3848986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6735318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74778" y="684425"/>
            <a:ext cx="71826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Изготовление сухого душа:</a:t>
            </a:r>
          </a:p>
        </p:txBody>
      </p:sp>
      <p:pic>
        <p:nvPicPr>
          <p:cNvPr id="6" name="Рисунок 5" descr="0PoYnikvOX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480" y="2328531"/>
            <a:ext cx="4564912" cy="3423684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" name="Рисунок 6" descr="WN7lG-ZYa1c.jpg"/>
          <p:cNvPicPr>
            <a:picLocks noChangeAspect="1"/>
          </p:cNvPicPr>
          <p:nvPr/>
        </p:nvPicPr>
        <p:blipFill>
          <a:blip r:embed="rId3" cstate="print"/>
          <a:srcRect t="2759" r="18123"/>
          <a:stretch>
            <a:fillRect/>
          </a:stretch>
        </p:blipFill>
        <p:spPr>
          <a:xfrm>
            <a:off x="5410201" y="1913860"/>
            <a:ext cx="3786962" cy="4497573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6735318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арус\OneDrive\Рабочий стол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035" y="2677242"/>
            <a:ext cx="3125868" cy="2700469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839972" y="1307803"/>
            <a:ext cx="7230140" cy="946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Важной частью поддержки земляков участников СВО является волонтерская помощь семьям этих участников. Мы оказываем поддержку в бытовых вопросах, а также поддерживаем контакт с семьями наших героев. Сейчас зимой , наши ребята чистят снег и помогают по дому семьям военных. </a:t>
            </a:r>
            <a:endParaRPr kumimoji="0" lang="ru-RU" sz="1800" b="1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Рисунок 14" descr="5zEUfKFQO0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895" y="2689041"/>
            <a:ext cx="4797432" cy="2701668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528461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6753" y="1226696"/>
            <a:ext cx="6294475" cy="899814"/>
          </a:xfrm>
        </p:spPr>
        <p:txBody>
          <a:bodyPr anchor="t">
            <a:normAutofit fontScale="90000"/>
          </a:bodyPr>
          <a:lstStyle/>
          <a:p>
            <a:pPr algn="ctr"/>
            <a:b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5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 военно-патриотической игре «Зарница», </a:t>
            </a:r>
            <a:br>
              <a:rPr lang="ru-RU" sz="15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5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закрепляем знания детей о воинских специальностях, родах войск</a:t>
            </a:r>
          </a:p>
        </p:txBody>
      </p:sp>
      <p:pic>
        <p:nvPicPr>
          <p:cNvPr id="9218" name="Picture 2" descr="C:\Users\Парус\OneDrive\Рабочий стол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30" y="2254300"/>
            <a:ext cx="5593715" cy="3508547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Парус\OneDrive\Рабочий стол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887" y="2254305"/>
            <a:ext cx="4893893" cy="346601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4208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1962" y="663170"/>
            <a:ext cx="6294475" cy="899814"/>
          </a:xfrm>
        </p:spPr>
        <p:txBody>
          <a:bodyPr anchor="ctr">
            <a:normAutofit fontScale="90000"/>
          </a:bodyPr>
          <a:lstStyle/>
          <a:p>
            <a:pPr algn="ctr"/>
            <a:b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фойе Центрального Дворца культуры прошла новогодняя елка для детей мобилизованных и участников СВО.</a:t>
            </a:r>
            <a:br>
              <a:rPr lang="ru-RU" sz="15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5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Активисты Движения в костюмах сказочных героев встречали гостей и дарили праздничное настроение.</a:t>
            </a:r>
          </a:p>
        </p:txBody>
      </p:sp>
      <p:pic>
        <p:nvPicPr>
          <p:cNvPr id="7" name="Рисунок 6" descr="7tv_4jnkAi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6949" y="2456122"/>
            <a:ext cx="4621618" cy="3466214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" name="Рисунок 7" descr="NXCl_wFCG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7925" y="2434856"/>
            <a:ext cx="4621619" cy="3466214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7744208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1962" y="663170"/>
            <a:ext cx="6294475" cy="899814"/>
          </a:xfrm>
        </p:spPr>
        <p:txBody>
          <a:bodyPr anchor="ctr">
            <a:normAutofit/>
          </a:bodyPr>
          <a:lstStyle/>
          <a:p>
            <a:pPr algn="ctr"/>
            <a:b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5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Письма поддержки для наших бойцов на зоне СВО:</a:t>
            </a:r>
          </a:p>
        </p:txBody>
      </p:sp>
      <p:pic>
        <p:nvPicPr>
          <p:cNvPr id="6" name="Рисунок 5" descr="lDC3DrYRFM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3907" y="2541181"/>
            <a:ext cx="4536559" cy="3402419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0" name="Рисунок 9" descr="cMp0jHshqH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72987" y="2514599"/>
            <a:ext cx="4543647" cy="3407736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7744208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1962" y="663170"/>
            <a:ext cx="6294475" cy="899814"/>
          </a:xfrm>
        </p:spPr>
        <p:txBody>
          <a:bodyPr anchor="ctr">
            <a:normAutofit fontScale="90000"/>
          </a:bodyPr>
          <a:lstStyle/>
          <a:p>
            <a:pPr algn="ctr"/>
            <a:b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5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письма детей и изготавливаемые материалы отправляются вместе с гуманитарной помощью на СВО.</a:t>
            </a:r>
            <a:b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 descr="0OQX5KCIC7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3906" y="2243470"/>
            <a:ext cx="4227840" cy="4231758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" name="Рисунок 7" descr="bTelLcS1m-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12538" y="2073351"/>
            <a:ext cx="3381153" cy="4508204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7744208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95754" y="3009865"/>
            <a:ext cx="76322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YSb-yBsJsY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9720" y="1892595"/>
            <a:ext cx="3749749" cy="2812312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4" name="Рисунок 13" descr="uzA3bqGFPF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5005" y="1892595"/>
            <a:ext cx="3685952" cy="2764465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5" name="Прямоугольник 14"/>
          <p:cNvSpPr/>
          <p:nvPr/>
        </p:nvSpPr>
        <p:spPr>
          <a:xfrm>
            <a:off x="1814623" y="101122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FFFFFF"/>
                </a:solidFill>
              </a:rPr>
              <a:t>Уроки мужества в рамках Всероссийского проекта «Хранители истории»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51367" y="4987799"/>
            <a:ext cx="59684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2"/>
                </a:solidFill>
              </a:rPr>
              <a:t>Активисты проекта проводят мероприятия в памятном месте : у Обелиска, погибшим учителям и выпускникам </a:t>
            </a:r>
            <a:r>
              <a:rPr lang="ru-RU" dirty="0" err="1">
                <a:solidFill>
                  <a:schemeClr val="accent2"/>
                </a:solidFill>
              </a:rPr>
              <a:t>Миякинской</a:t>
            </a:r>
            <a:r>
              <a:rPr lang="ru-RU" dirty="0">
                <a:solidFill>
                  <a:schemeClr val="accent2"/>
                </a:solidFill>
              </a:rPr>
              <a:t> школы в ВОВ и мемориальным доскам участникам СВО на территории МОБУ СОШ №1 им.М.Абдуллина .</a:t>
            </a:r>
          </a:p>
        </p:txBody>
      </p:sp>
    </p:spTree>
    <p:extLst>
      <p:ext uri="{BB962C8B-B14F-4D97-AF65-F5344CB8AC3E}">
        <p14:creationId xmlns:p14="http://schemas.microsoft.com/office/powerpoint/2010/main" val="286064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25303" y="202019"/>
            <a:ext cx="11057860" cy="6134987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>
                  <a:alpha val="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43127" y="458777"/>
            <a:ext cx="7270995" cy="3273250"/>
          </a:xfrm>
          <a:prstGeom prst="roundRect">
            <a:avLst>
              <a:gd name="adj" fmla="val 2056"/>
            </a:avLst>
          </a:prstGeom>
          <a:solidFill>
            <a:srgbClr val="FFFFFF">
              <a:alpha val="45098"/>
            </a:srgb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1" dirty="0">
                <a:solidFill>
                  <a:schemeClr val="accent1"/>
                </a:solidFill>
                <a:latin typeface="Arial" pitchFamily="34" charset="0"/>
                <a:cs typeface="Arial" panose="020B0604020202020204" pitchFamily="34" charset="0"/>
              </a:rPr>
              <a:t>Цель Всероссийского детско-юношеского военно-патриотического общественного движения «</a:t>
            </a:r>
            <a:r>
              <a:rPr lang="ru-RU" sz="2000" b="1" dirty="0" err="1">
                <a:solidFill>
                  <a:schemeClr val="accent1"/>
                </a:solidFill>
                <a:latin typeface="Arial" pitchFamily="34" charset="0"/>
                <a:cs typeface="Arial" panose="020B0604020202020204" pitchFamily="34" charset="0"/>
              </a:rPr>
              <a:t>Юнармия</a:t>
            </a:r>
            <a:r>
              <a:rPr lang="ru-RU" sz="2000" b="1" dirty="0">
                <a:solidFill>
                  <a:schemeClr val="accent1"/>
                </a:solidFill>
                <a:latin typeface="Arial" pitchFamily="34" charset="0"/>
                <a:cs typeface="Arial" panose="020B0604020202020204" pitchFamily="34" charset="0"/>
              </a:rPr>
              <a:t>»:  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участие в реализации государственной молодежной политики Российской Федерации;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всестороннее развитие и совершенствование личности детей и подростков, удовлетворение их индивидуальных потребностей в интеллектуальном, нравственном и физическом совершенствовании;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повышение в обществе авторитета и престижа военной службы;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сохранение и приумножение патриотических традиций;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5) формирование у молодежи готовности и практической способности к выполнению гражданского долга и конституционных обязанностей по защите Отечества.</a:t>
            </a:r>
          </a:p>
          <a:p>
            <a:pPr marL="0" indent="0" algn="just">
              <a:buNone/>
            </a:pPr>
            <a:r>
              <a:rPr lang="ru-RU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Основная цель создания военно-патриотического кружка 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участие в реализации государственной политики, военно-патриотическое и гражданское воспитание детей и молодежи.</a:t>
            </a:r>
          </a:p>
        </p:txBody>
      </p:sp>
    </p:spTree>
    <p:extLst>
      <p:ext uri="{BB962C8B-B14F-4D97-AF65-F5344CB8AC3E}">
        <p14:creationId xmlns:p14="http://schemas.microsoft.com/office/powerpoint/2010/main" val="1796244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fNuBXnz6CI.jpg"/>
          <p:cNvPicPr>
            <a:picLocks noChangeAspect="1"/>
          </p:cNvPicPr>
          <p:nvPr/>
        </p:nvPicPr>
        <p:blipFill>
          <a:blip r:embed="rId2"/>
          <a:srcRect l="7508" t="8870" r="3925" b="11311"/>
          <a:stretch>
            <a:fillRect/>
          </a:stretch>
        </p:blipFill>
        <p:spPr>
          <a:xfrm>
            <a:off x="2466753" y="1679944"/>
            <a:ext cx="5518298" cy="2179674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6" name="Рисунок 5" descr="HFgf-vaTQQc.jpg"/>
          <p:cNvPicPr>
            <a:picLocks noChangeAspect="1"/>
          </p:cNvPicPr>
          <p:nvPr/>
        </p:nvPicPr>
        <p:blipFill>
          <a:blip r:embed="rId3" cstate="print"/>
          <a:srcRect t="22642" r="16352"/>
          <a:stretch>
            <a:fillRect/>
          </a:stretch>
        </p:blipFill>
        <p:spPr>
          <a:xfrm>
            <a:off x="1056167" y="4136066"/>
            <a:ext cx="3326464" cy="230726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" name="Рисунок 6" descr="ZaDGvswSbC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54771" y="4372307"/>
            <a:ext cx="4143095" cy="181584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3571710" y="905171"/>
            <a:ext cx="3182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FFFF"/>
                </a:solidFill>
              </a:rPr>
              <a:t>1. Лекции и презентации</a:t>
            </a:r>
            <a:r>
              <a:rPr lang="ru-RU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2829025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571709" y="905171"/>
            <a:ext cx="3041741" cy="40011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ru-RU" sz="2000" b="1" dirty="0">
                <a:solidFill>
                  <a:srgbClr val="FFFFFF"/>
                </a:solidFill>
              </a:rPr>
              <a:t>2. Круглые столы</a:t>
            </a:r>
            <a:r>
              <a:rPr lang="ru-RU" sz="2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:</a:t>
            </a:r>
          </a:p>
        </p:txBody>
      </p:sp>
      <p:pic>
        <p:nvPicPr>
          <p:cNvPr id="9" name="Рисунок 8" descr="S33GycwfgK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28167" y="2200940"/>
            <a:ext cx="3997843" cy="2998382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0" name="Рисунок 9" descr="fBe9l7jxRo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0475" y="2169042"/>
            <a:ext cx="4111255" cy="3083441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829025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339163" y="905171"/>
            <a:ext cx="52524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FFFF"/>
                </a:solidFill>
              </a:rPr>
              <a:t>3. Показ документальных фильмов:</a:t>
            </a:r>
          </a:p>
        </p:txBody>
      </p:sp>
      <p:pic>
        <p:nvPicPr>
          <p:cNvPr id="6" name="Рисунок 5" descr="DTAJuiUmBm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2159" y="2169043"/>
            <a:ext cx="3656665" cy="3466214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" name="Рисунок 6" descr="swneyxoVwg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2548358"/>
            <a:ext cx="5014477" cy="2736024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829025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955851" y="905171"/>
            <a:ext cx="46357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FFFF"/>
                </a:solidFill>
              </a:rPr>
              <a:t>4. Учебные проекты:</a:t>
            </a:r>
          </a:p>
        </p:txBody>
      </p:sp>
      <p:pic>
        <p:nvPicPr>
          <p:cNvPr id="9" name="Рисунок 8" descr="YaZQHzbo1y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4540" y="2041451"/>
            <a:ext cx="4522381" cy="339178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0" name="Рисунок 9" descr="cqcK-Z4EGW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45396" y="2083982"/>
            <a:ext cx="4465675" cy="3349256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829025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138223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>
                  <a:alpha val="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6943" y="376089"/>
            <a:ext cx="8636785" cy="750963"/>
          </a:xfrm>
        </p:spPr>
        <p:txBody>
          <a:bodyPr>
            <a:normAutofit/>
          </a:bodyPr>
          <a:lstStyle/>
          <a:p>
            <a:pPr algn="ctr"/>
            <a:r>
              <a:rPr lang="ru-RU" sz="1900" b="1" dirty="0">
                <a:solidFill>
                  <a:srgbClr val="FFFFFF"/>
                </a:solidFill>
              </a:rPr>
              <a:t>5. Мероприятия в честь военнослужащих:</a:t>
            </a:r>
            <a:endParaRPr lang="ru-RU" sz="19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Users\Парус\OneDrive\Рабочий стол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81" y="4150132"/>
            <a:ext cx="3368760" cy="2473951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Парус\OneDrive\Рабочий стол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684" y="2043672"/>
            <a:ext cx="2315389" cy="2819941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Парус\OneDrive\Рабочий стол\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42" b="10832"/>
          <a:stretch>
            <a:fillRect/>
          </a:stretch>
        </p:blipFill>
        <p:spPr bwMode="auto">
          <a:xfrm>
            <a:off x="5194470" y="3149099"/>
            <a:ext cx="2482237" cy="2751971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650" y="1979877"/>
            <a:ext cx="2894404" cy="1932906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9706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>
                  <a:alpha val="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78378"/>
            <a:ext cx="10757020" cy="170809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Районное соревнование по стрельбе из пневматической винтовки, посвященное памяти погибших в локальных войнах</a:t>
            </a:r>
            <a:b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Формируем у молодежи готовности и практической способности к выполнению гражданского долга </a:t>
            </a:r>
          </a:p>
        </p:txBody>
      </p:sp>
      <p:pic>
        <p:nvPicPr>
          <p:cNvPr id="6146" name="Picture 2" descr="C:\Users\Парус\OneDrive\Рабочий стол\iHSo1PxAEy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21" y="1928544"/>
            <a:ext cx="3701310" cy="3119082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Парус\OneDrive\Рабочий стол\C35MmE62U0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050" y="2251393"/>
            <a:ext cx="3711108" cy="2788439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Парус\OneDrive\Рабочий стол\W3aAG5Kq6r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164" y="4345655"/>
            <a:ext cx="3634562" cy="2242452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143444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Другая 2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C42F1A"/>
      </a:accent1>
      <a:accent2>
        <a:srgbClr val="0070C0"/>
      </a:accent2>
      <a:accent3>
        <a:srgbClr val="FFFFFF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771</TotalTime>
  <Words>292</Words>
  <Application>Microsoft Office PowerPoint</Application>
  <PresentationFormat>Широкоэкранный</PresentationFormat>
  <Paragraphs>32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5. Мероприятия в честь военнослужащих:</vt:lpstr>
      <vt:lpstr>Районное соревнование по стрельбе из пневматической винтовки, посвященное памяти погибших в локальных войнах  Формируем у молодежи готовности и практической способности к выполнению гражданского долга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В  военно-патриотической игре «Зарница»,  закрепляем знания детей о воинских специальностях, родах войск</vt:lpstr>
      <vt:lpstr>  В фойе Центрального Дворца культуры прошла новогодняя елка для детей мобилизованных и участников СВО. Активисты Движения в костюмах сказочных героев встречали гостей и дарили праздничное настроение.</vt:lpstr>
      <vt:lpstr>  Письма поддержки для наших бойцов на зоне СВО:</vt:lpstr>
      <vt:lpstr> Все письма детей и изготавливаемые материалы отправляются вместе с гуманитарной помощью на СВО.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  деятельности волонтёров МАПТ по патриотическому воспитанию студентов  и  обучающихся  за 2018-2019 учебный год     </dc:title>
  <dc:creator>Kot Vladimir</dc:creator>
  <cp:lastModifiedBy>Азиза Хайриева</cp:lastModifiedBy>
  <cp:revision>81</cp:revision>
  <dcterms:created xsi:type="dcterms:W3CDTF">2019-12-03T10:18:56Z</dcterms:created>
  <dcterms:modified xsi:type="dcterms:W3CDTF">2024-11-05T12:00:47Z</dcterms:modified>
</cp:coreProperties>
</file>