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80" r:id="rId8"/>
    <p:sldId id="263" r:id="rId9"/>
    <p:sldId id="279" r:id="rId10"/>
    <p:sldId id="281" r:id="rId11"/>
    <p:sldId id="264" r:id="rId12"/>
    <p:sldId id="265" r:id="rId13"/>
    <p:sldId id="282" r:id="rId14"/>
    <p:sldId id="266" r:id="rId15"/>
    <p:sldId id="267" r:id="rId16"/>
    <p:sldId id="283" r:id="rId17"/>
    <p:sldId id="284" r:id="rId18"/>
    <p:sldId id="268" r:id="rId19"/>
    <p:sldId id="269" r:id="rId20"/>
    <p:sldId id="287" r:id="rId21"/>
    <p:sldId id="270" r:id="rId22"/>
    <p:sldId id="271" r:id="rId23"/>
    <p:sldId id="272" r:id="rId24"/>
    <p:sldId id="288" r:id="rId25"/>
    <p:sldId id="273" r:id="rId26"/>
    <p:sldId id="274" r:id="rId27"/>
    <p:sldId id="275" r:id="rId28"/>
    <p:sldId id="277"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4717" autoAdjust="0"/>
  </p:normalViewPr>
  <p:slideViewPr>
    <p:cSldViewPr>
      <p:cViewPr>
        <p:scale>
          <a:sx n="70" d="100"/>
          <a:sy n="70" d="100"/>
        </p:scale>
        <p:origin x="-2730" y="-882"/>
      </p:cViewPr>
      <p:guideLst>
        <p:guide orient="horz" pos="2160"/>
        <p:guide pos="2880"/>
      </p:guideLst>
    </p:cSldViewPr>
  </p:slideViewPr>
  <p:outlineViewPr>
    <p:cViewPr>
      <p:scale>
        <a:sx n="33" d="100"/>
        <a:sy n="33" d="100"/>
      </p:scale>
      <p:origin x="54" y="1791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11.09.2021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11.09.2021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11.09.2021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11.09.2021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11.09.2021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11.09.2021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11.09.2021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pic>
        <p:nvPicPr>
          <p:cNvPr id="8" name="Picture 4" descr="https://avatanplus.com/files/resources/mid/5a7c0d0f4704e161749303bb.jpg"/>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4268" y="0"/>
            <a:ext cx="9148268" cy="6829951"/>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https://img-fotki.yandex.ru/get/4401/natali73123.a0/0_3aa27_6cb5461f_L.jpg"/>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6088059" y="3803980"/>
            <a:ext cx="3068936" cy="3025971"/>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8" descr="https://img-fotki.yandex.ru/get/4401/natali73123.a0/0_3aa27_6cb5461f_L.jpg"/>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flipH="1">
            <a:off x="-5720" y="3803979"/>
            <a:ext cx="3171522" cy="3025971"/>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457200" y="1600200"/>
            <a:ext cx="8229600" cy="4781128"/>
          </a:xfrm>
        </p:spPr>
        <p:txBody>
          <a:bodyPr>
            <a:normAutofit fontScale="92500"/>
          </a:bodyPr>
          <a:lstStyle/>
          <a:p>
            <a:pPr algn="ctr">
              <a:buNone/>
            </a:pPr>
            <a:endParaRPr lang="ru-RU" sz="5400" b="1" i="1" dirty="0" smtClean="0">
              <a:solidFill>
                <a:schemeClr val="bg2">
                  <a:lumMod val="10000"/>
                </a:schemeClr>
              </a:solidFill>
              <a:latin typeface="Times New Roman" pitchFamily="18" charset="0"/>
              <a:cs typeface="Times New Roman" pitchFamily="18" charset="0"/>
            </a:endParaRPr>
          </a:p>
          <a:p>
            <a:pPr algn="ctr">
              <a:buNone/>
            </a:pPr>
            <a:r>
              <a:rPr lang="ru-RU" sz="5400" b="1" i="1" dirty="0" smtClean="0">
                <a:solidFill>
                  <a:schemeClr val="bg2">
                    <a:lumMod val="10000"/>
                  </a:schemeClr>
                </a:solidFill>
                <a:latin typeface="Times New Roman" pitchFamily="18" charset="0"/>
                <a:cs typeface="Times New Roman" pitchFamily="18" charset="0"/>
              </a:rPr>
              <a:t>Всемирный день трезвости – 11 сентября</a:t>
            </a:r>
            <a:endParaRPr lang="ru-RU" dirty="0" smtClean="0"/>
          </a:p>
          <a:p>
            <a:pPr algn="ctr">
              <a:buNone/>
            </a:pPr>
            <a:endParaRPr lang="ru-RU" dirty="0" smtClean="0"/>
          </a:p>
          <a:p>
            <a:pPr algn="ctr">
              <a:buNone/>
            </a:pPr>
            <a:r>
              <a:rPr lang="ru-RU" dirty="0" smtClean="0"/>
              <a:t>                                                          </a:t>
            </a:r>
          </a:p>
          <a:p>
            <a:pPr algn="ctr">
              <a:buNone/>
            </a:pPr>
            <a:endParaRPr lang="ru-RU" dirty="0" smtClean="0"/>
          </a:p>
          <a:p>
            <a:pPr algn="ctr">
              <a:buNone/>
            </a:pPr>
            <a:r>
              <a:rPr lang="ru-RU" dirty="0" smtClean="0"/>
              <a:t>2021 </a:t>
            </a:r>
            <a:r>
              <a:rPr lang="ru-RU" dirty="0" smtClean="0"/>
              <a:t>г.</a:t>
            </a:r>
            <a:endParaRPr lang="ru-RU" dirty="0"/>
          </a:p>
        </p:txBody>
      </p:sp>
      <p:sp>
        <p:nvSpPr>
          <p:cNvPr id="5" name="Заголовок 4"/>
          <p:cNvSpPr>
            <a:spLocks noGrp="1"/>
          </p:cNvSpPr>
          <p:nvPr>
            <p:ph type="title"/>
          </p:nvPr>
        </p:nvSpPr>
        <p:spPr>
          <a:xfrm>
            <a:off x="457200" y="492195"/>
            <a:ext cx="8229600" cy="707886"/>
          </a:xfrm>
          <a:prstGeom prst="rect">
            <a:avLst/>
          </a:prstGeom>
        </p:spPr>
        <p:txBody>
          <a:bodyPr>
            <a:spAutoFit/>
          </a:bodyPr>
          <a:lstStyle/>
          <a:p>
            <a:pPr algn="ctr" fontAlgn="auto">
              <a:spcBef>
                <a:spcPts val="0"/>
              </a:spcBef>
              <a:spcAft>
                <a:spcPts val="0"/>
              </a:spcAft>
              <a:defRPr/>
            </a:pPr>
            <a:r>
              <a:rPr lang="ru-RU" sz="2000" b="1" dirty="0">
                <a:solidFill>
                  <a:schemeClr val="accent2">
                    <a:lumMod val="50000"/>
                  </a:schemeClr>
                </a:solidFill>
                <a:latin typeface="Times New Roman" pitchFamily="18" charset="0"/>
                <a:cs typeface="Times New Roman" pitchFamily="18" charset="0"/>
              </a:rPr>
              <a:t>Муниципальное бюджетное общеобразовательное учреждение «Средняя общеобразовательная школа с. Кировское</a:t>
            </a:r>
          </a:p>
        </p:txBody>
      </p:sp>
    </p:spTree>
    <p:extLst>
      <p:ext uri="{BB962C8B-B14F-4D97-AF65-F5344CB8AC3E}">
        <p14:creationId xmlns="" xmlns:p14="http://schemas.microsoft.com/office/powerpoint/2010/main" val="177180322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7890" name="Picture 2" descr="C:\Users\Asus\Desktop\image-18.jpg"/>
          <p:cNvPicPr>
            <a:picLocks noChangeAspect="1" noChangeArrowheads="1"/>
          </p:cNvPicPr>
          <p:nvPr/>
        </p:nvPicPr>
        <p:blipFill>
          <a:blip r:embed="rId2" cstate="print"/>
          <a:srcRect/>
          <a:stretch>
            <a:fillRect/>
          </a:stretch>
        </p:blipFill>
        <p:spPr bwMode="auto">
          <a:xfrm>
            <a:off x="1143000" y="857250"/>
            <a:ext cx="6858000" cy="5143500"/>
          </a:xfrm>
          <a:prstGeom prst="rect">
            <a:avLst/>
          </a:prstGeom>
          <a:noFill/>
        </p:spPr>
      </p:pic>
      <p:pic>
        <p:nvPicPr>
          <p:cNvPr id="37891" name="Picture 3" descr="C:\Users\Asus\Desktop\image-18.jpg"/>
          <p:cNvPicPr>
            <a:picLocks noChangeAspect="1" noChangeArrowheads="1"/>
          </p:cNvPicPr>
          <p:nvPr/>
        </p:nvPicPr>
        <p:blipFill>
          <a:blip r:embed="rId2" cstate="print"/>
          <a:srcRect/>
          <a:stretch>
            <a:fillRect/>
          </a:stretch>
        </p:blipFill>
        <p:spPr bwMode="auto">
          <a:xfrm>
            <a:off x="251521" y="188640"/>
            <a:ext cx="8640960" cy="6480720"/>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332656"/>
            <a:ext cx="6048672" cy="6525344"/>
          </a:xfrm>
        </p:spPr>
        <p:txBody>
          <a:bodyPr>
            <a:normAutofit fontScale="85000" lnSpcReduction="10000"/>
          </a:bodyPr>
          <a:lstStyle/>
          <a:p>
            <a:pPr algn="just"/>
            <a:r>
              <a:rPr lang="ru-RU" dirty="0" smtClean="0"/>
              <a:t>Термин </a:t>
            </a:r>
            <a:r>
              <a:rPr lang="ru-RU" b="1" dirty="0" smtClean="0"/>
              <a:t>«алкоголь» </a:t>
            </a:r>
            <a:r>
              <a:rPr lang="ru-RU" dirty="0" smtClean="0"/>
              <a:t>имеет арабское </a:t>
            </a:r>
            <a:r>
              <a:rPr lang="ru-RU" dirty="0" smtClean="0"/>
              <a:t>происхождение и означает «нечто эфирное». Предполагают, что действием </a:t>
            </a:r>
            <a:r>
              <a:rPr lang="ru-RU" dirty="0" smtClean="0"/>
              <a:t>алкоголя люди знакомы с незапамятных времен, когда для утоления жажды употребляли забродившие соки различных плодов. Однако только с появлением керамической посуды, приблизительно за 8 тыс. лет до н.э. стало возможным изготовление слабых алкогольных напитков из различных плодов, в том числе из винограда. Крепость вин того времени не превышала 10 градусов.</a:t>
            </a:r>
          </a:p>
          <a:p>
            <a:endParaRPr lang="ru-RU" dirty="0"/>
          </a:p>
        </p:txBody>
      </p:sp>
      <p:pic>
        <p:nvPicPr>
          <p:cNvPr id="15362" name="Picture 2" descr="https://centrreabilitacii.ru/upload/iblock/9d1/9d1a6a4e431cb4de169850e25b2a69c3.jpg"/>
          <p:cNvPicPr>
            <a:picLocks noChangeAspect="1" noChangeArrowheads="1"/>
          </p:cNvPicPr>
          <p:nvPr/>
        </p:nvPicPr>
        <p:blipFill>
          <a:blip r:embed="rId2" cstate="print"/>
          <a:srcRect/>
          <a:stretch>
            <a:fillRect/>
          </a:stretch>
        </p:blipFill>
        <p:spPr bwMode="auto">
          <a:xfrm>
            <a:off x="6316814" y="188640"/>
            <a:ext cx="2827186" cy="2276872"/>
          </a:xfrm>
          <a:prstGeom prst="rect">
            <a:avLst/>
          </a:prstGeom>
          <a:noFill/>
        </p:spPr>
      </p:pic>
      <p:pic>
        <p:nvPicPr>
          <p:cNvPr id="15364" name="Picture 4" descr="https://user32265.clients-cdnnow.ru/originalStorage/post/9c/98/c0/31/9c98c031.jpg"/>
          <p:cNvPicPr>
            <a:picLocks noChangeAspect="1" noChangeArrowheads="1"/>
          </p:cNvPicPr>
          <p:nvPr/>
        </p:nvPicPr>
        <p:blipFill>
          <a:blip r:embed="rId3" cstate="print"/>
          <a:srcRect/>
          <a:stretch>
            <a:fillRect/>
          </a:stretch>
        </p:blipFill>
        <p:spPr bwMode="auto">
          <a:xfrm>
            <a:off x="6467742" y="3284984"/>
            <a:ext cx="2676258" cy="3063716"/>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771800" y="332656"/>
            <a:ext cx="5904656" cy="6525344"/>
          </a:xfrm>
        </p:spPr>
        <p:txBody>
          <a:bodyPr>
            <a:normAutofit fontScale="77500" lnSpcReduction="20000"/>
          </a:bodyPr>
          <a:lstStyle/>
          <a:p>
            <a:pPr algn="just"/>
            <a:r>
              <a:rPr lang="ru-RU" dirty="0" smtClean="0">
                <a:latin typeface="Times New Roman" pitchFamily="18" charset="0"/>
                <a:cs typeface="Times New Roman" pitchFamily="18" charset="0"/>
              </a:rPr>
              <a:t>Этиловый алкоголь (спирт) впервые был получен монахом </a:t>
            </a:r>
            <a:r>
              <a:rPr lang="ru-RU" b="1" dirty="0" err="1" smtClean="0">
                <a:latin typeface="Times New Roman" pitchFamily="18" charset="0"/>
                <a:cs typeface="Times New Roman" pitchFamily="18" charset="0"/>
              </a:rPr>
              <a:t>Базилиусом</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Валентинусом</a:t>
            </a:r>
            <a:r>
              <a:rPr lang="ru-RU" dirty="0" smtClean="0">
                <a:latin typeface="Times New Roman" pitchFamily="18" charset="0"/>
                <a:cs typeface="Times New Roman" pitchFamily="18" charset="0"/>
              </a:rPr>
              <a:t> в 1400 году. Его лаборатория находилась в подвале монастыря. Как и большинство алхимиков, </a:t>
            </a:r>
            <a:r>
              <a:rPr lang="ru-RU" dirty="0" err="1" smtClean="0">
                <a:latin typeface="Times New Roman" pitchFamily="18" charset="0"/>
                <a:cs typeface="Times New Roman" pitchFamily="18" charset="0"/>
              </a:rPr>
              <a:t>Валентинус</a:t>
            </a:r>
            <a:r>
              <a:rPr lang="ru-RU" dirty="0" smtClean="0">
                <a:latin typeface="Times New Roman" pitchFamily="18" charset="0"/>
                <a:cs typeface="Times New Roman" pitchFamily="18" charset="0"/>
              </a:rPr>
              <a:t> пытался получить вещество, дающее богатство и власть над людьми. и можно сказать, ему это удалось. Вот так алкоголь из древних времен пришел к нам, разрушая на своем пути все преграды, которые строило человечество. Все начиналось с пары глотков забродившего сока плодов и закончилось 14-18 литрами алкоголя на душу населения в год. На своем пути он сменил множество обличий: был и богом, и эквивалентом денег, но всегда оставался и остается ядом человечества.</a:t>
            </a:r>
          </a:p>
          <a:p>
            <a:endParaRPr lang="ru-RU" dirty="0"/>
          </a:p>
        </p:txBody>
      </p:sp>
      <p:sp>
        <p:nvSpPr>
          <p:cNvPr id="14338" name="AutoShape 2" descr="https://www.mediastorehouse.com/p/173/georgius-agricola-german-mineralogist-641119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40" name="Picture 4" descr="http://900igr.net/up/datai/230961/0009-005-.jpg"/>
          <p:cNvPicPr>
            <a:picLocks noChangeAspect="1" noChangeArrowheads="1"/>
          </p:cNvPicPr>
          <p:nvPr/>
        </p:nvPicPr>
        <p:blipFill>
          <a:blip r:embed="rId2" cstate="print"/>
          <a:srcRect/>
          <a:stretch>
            <a:fillRect/>
          </a:stretch>
        </p:blipFill>
        <p:spPr bwMode="auto">
          <a:xfrm>
            <a:off x="179512" y="188639"/>
            <a:ext cx="2808312" cy="3424771"/>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8914" name="Picture 2" descr="http://www.alchemywebsite.com/images/vk12.jpg"/>
          <p:cNvPicPr>
            <a:picLocks noChangeAspect="1" noChangeArrowheads="1"/>
          </p:cNvPicPr>
          <p:nvPr/>
        </p:nvPicPr>
        <p:blipFill>
          <a:blip r:embed="rId2" cstate="print"/>
          <a:srcRect/>
          <a:stretch>
            <a:fillRect/>
          </a:stretch>
        </p:blipFill>
        <p:spPr bwMode="auto">
          <a:xfrm>
            <a:off x="251520" y="260648"/>
            <a:ext cx="8665218" cy="6219056"/>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548680"/>
            <a:ext cx="8208912" cy="6552728"/>
          </a:xfrm>
        </p:spPr>
        <p:txBody>
          <a:bodyPr>
            <a:normAutofit fontScale="70000" lnSpcReduction="20000"/>
          </a:bodyPr>
          <a:lstStyle/>
          <a:p>
            <a:pPr algn="ctr">
              <a:buNone/>
            </a:pPr>
            <a:r>
              <a:rPr lang="ru-RU" b="1" dirty="0" smtClean="0"/>
              <a:t>История гласит:</a:t>
            </a:r>
          </a:p>
          <a:p>
            <a:pPr algn="just">
              <a:buNone/>
            </a:pPr>
            <a:r>
              <a:rPr lang="ru-RU" dirty="0" smtClean="0">
                <a:latin typeface="Times New Roman" pitchFamily="18" charset="0"/>
                <a:cs typeface="Times New Roman" pitchFamily="18" charset="0"/>
              </a:rPr>
              <a:t>1.3200 лет тому назад китайский император ВУ ВАНГ издал этикет, согласно которому все лица, застигнутые врасплох во время выпивки, должны быть подвергнуты смертной казни.</a:t>
            </a:r>
          </a:p>
          <a:p>
            <a:pPr algn="just">
              <a:buNone/>
            </a:pPr>
            <a:r>
              <a:rPr lang="ru-RU" dirty="0" smtClean="0">
                <a:latin typeface="Times New Roman" pitchFamily="18" charset="0"/>
                <a:cs typeface="Times New Roman" pitchFamily="18" charset="0"/>
              </a:rPr>
              <a:t>2. В древней Индии, уличенных в пьянстве жрецов, поили из раскаленных сосудов коровьей мочой.</a:t>
            </a:r>
          </a:p>
          <a:p>
            <a:pPr algn="just">
              <a:buNone/>
            </a:pPr>
            <a:r>
              <a:rPr lang="ru-RU" dirty="0" smtClean="0">
                <a:latin typeface="Times New Roman" pitchFamily="18" charset="0"/>
                <a:cs typeface="Times New Roman" pitchFamily="18" charset="0"/>
              </a:rPr>
              <a:t>3</a:t>
            </a:r>
            <a:r>
              <a:rPr lang="ru-RU" dirty="0" smtClean="0">
                <a:latin typeface="Times New Roman" pitchFamily="18" charset="0"/>
                <a:cs typeface="Times New Roman" pitchFamily="18" charset="0"/>
              </a:rPr>
              <a:t>. В </a:t>
            </a:r>
            <a:r>
              <a:rPr lang="ru-RU" dirty="0" smtClean="0">
                <a:latin typeface="Times New Roman" pitchFamily="18" charset="0"/>
                <a:cs typeface="Times New Roman" pitchFamily="18" charset="0"/>
              </a:rPr>
              <a:t>Древнем Риме разрешалось безнаказанно </a:t>
            </a:r>
            <a:r>
              <a:rPr lang="ru-RU" dirty="0" smtClean="0">
                <a:latin typeface="Times New Roman" pitchFamily="18" charset="0"/>
                <a:cs typeface="Times New Roman" pitchFamily="18" charset="0"/>
              </a:rPr>
              <a:t>пороть </a:t>
            </a:r>
            <a:r>
              <a:rPr lang="ru-RU" dirty="0" smtClean="0">
                <a:latin typeface="Times New Roman" pitchFamily="18" charset="0"/>
                <a:cs typeface="Times New Roman" pitchFamily="18" charset="0"/>
              </a:rPr>
              <a:t>жен, злоупотребляющих спиртными напитками.</a:t>
            </a:r>
          </a:p>
          <a:p>
            <a:pPr algn="just">
              <a:buNone/>
            </a:pPr>
            <a:r>
              <a:rPr lang="ru-RU" dirty="0" smtClean="0">
                <a:latin typeface="Times New Roman" pitchFamily="18" charset="0"/>
                <a:cs typeface="Times New Roman" pitchFamily="18" charset="0"/>
              </a:rPr>
              <a:t>4.В древней Спарте нарочно спаивали рабов и показывали их юношам, чтобы внушить отвращение к пьянству.</a:t>
            </a:r>
          </a:p>
          <a:p>
            <a:pPr algn="just">
              <a:buNone/>
            </a:pPr>
            <a:r>
              <a:rPr lang="ru-RU" dirty="0" smtClean="0">
                <a:latin typeface="Times New Roman" pitchFamily="18" charset="0"/>
                <a:cs typeface="Times New Roman" pitchFamily="18" charset="0"/>
              </a:rPr>
              <a:t>5.В 600 г н.э. проповедник Мухаммед, он же Магомет, предписывал давать каждому пьянице 40 палочных ударов.</a:t>
            </a:r>
          </a:p>
          <a:p>
            <a:pPr algn="just">
              <a:buNone/>
            </a:pPr>
            <a:r>
              <a:rPr lang="ru-RU" dirty="0" smtClean="0">
                <a:latin typeface="Times New Roman" pitchFamily="18" charset="0"/>
                <a:cs typeface="Times New Roman" pitchFamily="18" charset="0"/>
              </a:rPr>
              <a:t>6.При французском императоре Карле Великом в 300 г.н.э. пьяниц подвергали публичным наказаниям. Если это не помогало, то их казнили.</a:t>
            </a:r>
          </a:p>
          <a:p>
            <a:pPr algn="just">
              <a:buNone/>
            </a:pPr>
            <a:r>
              <a:rPr lang="ru-RU" dirty="0" smtClean="0">
                <a:latin typeface="Times New Roman" pitchFamily="18" charset="0"/>
                <a:cs typeface="Times New Roman" pitchFamily="18" charset="0"/>
              </a:rPr>
              <a:t>7.В старой Англии существовал обычай надевать на пьяниц ярмо и водить по улицам, чтобы все видели.</a:t>
            </a:r>
          </a:p>
          <a:p>
            <a:pPr algn="just">
              <a:buNone/>
            </a:pPr>
            <a:r>
              <a:rPr lang="ru-RU" dirty="0" smtClean="0">
                <a:latin typeface="Times New Roman" pitchFamily="18" charset="0"/>
                <a:cs typeface="Times New Roman" pitchFamily="18" charset="0"/>
              </a:rPr>
              <a:t>8.В России при Петре 1 за злоупотребление спиртными напитками предписывалось носить на шее чугунную медаль весом 23 фунта (9 кг 200 г) на которой было выбито «За пьянство»</a:t>
            </a:r>
          </a:p>
          <a:p>
            <a:endParaRPr lang="ru-RU"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332656"/>
            <a:ext cx="8712968" cy="6048672"/>
          </a:xfrm>
        </p:spPr>
        <p:txBody>
          <a:bodyPr>
            <a:normAutofit fontScale="62500" lnSpcReduction="20000"/>
          </a:bodyPr>
          <a:lstStyle/>
          <a:p>
            <a:pPr algn="just">
              <a:buNone/>
            </a:pPr>
            <a:r>
              <a:rPr lang="ru-RU" dirty="0" smtClean="0">
                <a:latin typeface="Times New Roman" pitchFamily="18" charset="0"/>
                <a:cs typeface="Times New Roman" pitchFamily="18" charset="0"/>
              </a:rPr>
              <a:t>	Распространению  алкоголя на Руси способствовало государство. Так, если в 1552 г. во всем Московском княжестве был один царев кабак, то при Борисе Годунове продажа водки стала статьей дохода. По его приказу были открыты кабаки. Иван Грозный способствовал еще большему пьянству. Все это привело к столь быстрому распространению пьянства, что в 1652 году были введены ограничения в продаже водки на 7 лет.</a:t>
            </a:r>
          </a:p>
          <a:p>
            <a:pPr algn="just"/>
            <a:r>
              <a:rPr lang="ru-RU" dirty="0" smtClean="0">
                <a:latin typeface="Times New Roman" pitchFamily="18" charset="0"/>
                <a:cs typeface="Times New Roman" pitchFamily="18" charset="0"/>
              </a:rPr>
              <a:t>В 1857 г. по России прошли стихийные волны </a:t>
            </a:r>
            <a:r>
              <a:rPr lang="ru-RU" dirty="0" smtClean="0">
                <a:latin typeface="Times New Roman" pitchFamily="18" charset="0"/>
                <a:cs typeface="Times New Roman" pitchFamily="18" charset="0"/>
              </a:rPr>
              <a:t>«трезвости</a:t>
            </a:r>
            <a:r>
              <a:rPr lang="ru-RU" dirty="0" smtClean="0">
                <a:latin typeface="Times New Roman" pitchFamily="18" charset="0"/>
                <a:cs typeface="Times New Roman" pitchFamily="18" charset="0"/>
              </a:rPr>
              <a:t>».В селах запрещали торговать водкой в выходные и праздничные дни. Правительство, напуганное размахом движения, приказало: «Приговоры городских собраний отменить» </a:t>
            </a:r>
          </a:p>
          <a:p>
            <a:pPr algn="just">
              <a:buNone/>
            </a:pPr>
            <a:r>
              <a:rPr lang="ru-RU" dirty="0" smtClean="0">
                <a:latin typeface="Times New Roman" pitchFamily="18" charset="0"/>
                <a:cs typeface="Times New Roman" pitchFamily="18" charset="0"/>
              </a:rPr>
              <a:t>И это дало свои результаты:</a:t>
            </a:r>
          </a:p>
          <a:p>
            <a:pPr algn="just"/>
            <a:r>
              <a:rPr lang="ru-RU" dirty="0" smtClean="0">
                <a:latin typeface="Times New Roman" pitchFamily="18" charset="0"/>
                <a:cs typeface="Times New Roman" pitchFamily="18" charset="0"/>
              </a:rPr>
              <a:t>1905 г.- Россия употребляла 3,5 л алкоголя в год на одного человека, в то время, как 2,2 л алкоголя считалось крайне опасной чертой.</a:t>
            </a:r>
          </a:p>
          <a:p>
            <a:pPr algn="just"/>
            <a:r>
              <a:rPr lang="ru-RU" dirty="0" smtClean="0">
                <a:latin typeface="Times New Roman" pitchFamily="18" charset="0"/>
                <a:cs typeface="Times New Roman" pitchFamily="18" charset="0"/>
              </a:rPr>
              <a:t>1914 г.- в связи с войной царское правительство запретило производство и продажу  алкоголя. В результате производительность труда поднялась на 17%, прогулы сократились на 47%, преступность уменьшилась в 2 раза. «Сухой закон» просуществовал 11 лет до 1925 г.</a:t>
            </a:r>
          </a:p>
          <a:p>
            <a:pPr algn="just"/>
            <a:r>
              <a:rPr lang="ru-RU" dirty="0" smtClean="0">
                <a:latin typeface="Times New Roman" pitchFamily="18" charset="0"/>
                <a:cs typeface="Times New Roman" pitchFamily="18" charset="0"/>
              </a:rPr>
              <a:t>Уже в 1980 г. на душу населения выпускалось в год 10,6 л чистого алкоголя, т.е.30 л водки на одного человека в год. Самым страшным  последствием  хмельного безумия на сегодняшний день стало то, что заметно выросло количество больных детей, 5% от общего числа рожденных, выросло число детей с врожденной патологией.</a:t>
            </a:r>
          </a:p>
          <a:p>
            <a:endParaRPr lang="ru-RU"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39938" name="Picture 2" descr="https://view-w.ru/wp-content/uploads/2017/11/pic-13-11-2017-1506092.jpg"/>
          <p:cNvPicPr>
            <a:picLocks noChangeAspect="1" noChangeArrowheads="1"/>
          </p:cNvPicPr>
          <p:nvPr/>
        </p:nvPicPr>
        <p:blipFill>
          <a:blip r:embed="rId2" cstate="print"/>
          <a:srcRect/>
          <a:stretch>
            <a:fillRect/>
          </a:stretch>
        </p:blipFill>
        <p:spPr bwMode="auto">
          <a:xfrm>
            <a:off x="395536" y="188640"/>
            <a:ext cx="8509620" cy="6349487"/>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4" descr="http://history-doc.ru/wp-content/uploads/2018/11/2-63.jpg"/>
          <p:cNvPicPr>
            <a:picLocks noChangeAspect="1" noChangeArrowheads="1"/>
          </p:cNvPicPr>
          <p:nvPr/>
        </p:nvPicPr>
        <p:blipFill>
          <a:blip r:embed="rId2" cstate="print"/>
          <a:srcRect/>
          <a:stretch>
            <a:fillRect/>
          </a:stretch>
        </p:blipFill>
        <p:spPr bwMode="auto">
          <a:xfrm>
            <a:off x="203515" y="188639"/>
            <a:ext cx="8688965" cy="6516723"/>
          </a:xfrm>
          <a:prstGeom prst="rect">
            <a:avLst/>
          </a:prstGeom>
          <a:noFill/>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rmAutofit fontScale="90000"/>
          </a:bodyPr>
          <a:lstStyle/>
          <a:p>
            <a:r>
              <a:rPr lang="ru-RU" sz="3200" dirty="0" smtClean="0">
                <a:latin typeface="Times New Roman" pitchFamily="18" charset="0"/>
                <a:cs typeface="Times New Roman" pitchFamily="18" charset="0"/>
              </a:rPr>
              <a:t>Всемирная Организация Здравоохранения (ВОЗ) оптимальной нормой считает 2л алкоголя в год на душу населения.</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ru-RU" dirty="0"/>
          </a:p>
        </p:txBody>
      </p:sp>
      <p:pic>
        <p:nvPicPr>
          <p:cNvPr id="11266" name="Picture 2" descr="http://zdorovaya-life.ru/wp-content/uploads/2018/05/alkogol.jpg"/>
          <p:cNvPicPr>
            <a:picLocks noChangeAspect="1" noChangeArrowheads="1"/>
          </p:cNvPicPr>
          <p:nvPr/>
        </p:nvPicPr>
        <p:blipFill>
          <a:blip r:embed="rId2" cstate="print"/>
          <a:srcRect/>
          <a:stretch>
            <a:fillRect/>
          </a:stretch>
        </p:blipFill>
        <p:spPr bwMode="auto">
          <a:xfrm>
            <a:off x="899592" y="1556792"/>
            <a:ext cx="7272064" cy="4849557"/>
          </a:xfrm>
          <a:prstGeom prst="rect">
            <a:avLst/>
          </a:prstGeom>
          <a:noFill/>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796950"/>
          </a:xfrm>
        </p:spPr>
        <p:txBody>
          <a:bodyPr>
            <a:noAutofit/>
          </a:bodyPr>
          <a:lstStyle/>
          <a:p>
            <a:pPr lvl="0"/>
            <a:r>
              <a:rPr lang="ru-RU" sz="3200" dirty="0" smtClean="0">
                <a:latin typeface="Times New Roman" pitchFamily="18" charset="0"/>
                <a:cs typeface="Times New Roman" pitchFamily="18" charset="0"/>
              </a:rPr>
              <a:t>На какие органы человека влияет алкоголь?</a:t>
            </a:r>
            <a:r>
              <a:rPr lang="ru-RU" sz="3200" dirty="0" smtClean="0">
                <a:effectLst>
                  <a:outerShdw blurRad="50800" dist="38100" algn="tr" rotWithShape="0">
                    <a:prstClr val="black">
                      <a:alpha val="40000"/>
                    </a:prstClr>
                  </a:outerShdw>
                </a:effectLst>
                <a:latin typeface="Times New Roman" pitchFamily="18" charset="0"/>
                <a:cs typeface="Times New Roman" pitchFamily="18" charset="0"/>
              </a:rPr>
              <a:t> </a:t>
            </a:r>
            <a:r>
              <a:rPr lang="ru-RU" sz="3200" dirty="0" smtClean="0">
                <a:latin typeface="Times New Roman" pitchFamily="18" charset="0"/>
                <a:cs typeface="Times New Roman" pitchFamily="18" charset="0"/>
              </a:rPr>
              <a:t>Последствия алкоголизма: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340768"/>
            <a:ext cx="8229600" cy="4785395"/>
          </a:xfrm>
        </p:spPr>
        <p:txBody>
          <a:bodyPr>
            <a:normAutofit fontScale="85000" lnSpcReduction="20000"/>
          </a:bodyPr>
          <a:lstStyle/>
          <a:p>
            <a:pPr lvl="0"/>
            <a:r>
              <a:rPr lang="ru-RU" sz="3100" dirty="0" smtClean="0">
                <a:latin typeface="Times New Roman" pitchFamily="18" charset="0"/>
                <a:cs typeface="Times New Roman" pitchFamily="18" charset="0"/>
              </a:rPr>
              <a:t>поражение мозга, </a:t>
            </a:r>
          </a:p>
          <a:p>
            <a:pPr lvl="0"/>
            <a:r>
              <a:rPr lang="ru-RU" sz="3100" dirty="0" smtClean="0">
                <a:latin typeface="Times New Roman" pitchFamily="18" charset="0"/>
                <a:cs typeface="Times New Roman" pitchFamily="18" charset="0"/>
              </a:rPr>
              <a:t> пищеводное кровотечение из варикозных сосудов, </a:t>
            </a:r>
          </a:p>
          <a:p>
            <a:pPr lvl="0"/>
            <a:r>
              <a:rPr lang="ru-RU" sz="3100" dirty="0" smtClean="0">
                <a:latin typeface="Times New Roman" pitchFamily="18" charset="0"/>
                <a:cs typeface="Times New Roman" pitchFamily="18" charset="0"/>
              </a:rPr>
              <a:t>функциональная почечная недостаточность, </a:t>
            </a:r>
          </a:p>
          <a:p>
            <a:pPr lvl="0"/>
            <a:r>
              <a:rPr lang="ru-RU" sz="3100" dirty="0" smtClean="0">
                <a:latin typeface="Times New Roman" pitchFamily="18" charset="0"/>
                <a:cs typeface="Times New Roman" pitchFamily="18" charset="0"/>
              </a:rPr>
              <a:t>анемия, </a:t>
            </a:r>
          </a:p>
          <a:p>
            <a:pPr lvl="0"/>
            <a:r>
              <a:rPr lang="ru-RU" sz="3100" dirty="0" smtClean="0">
                <a:latin typeface="Times New Roman" pitchFamily="18" charset="0"/>
                <a:cs typeface="Times New Roman" pitchFamily="18" charset="0"/>
              </a:rPr>
              <a:t>нарушение свертываемости крови</a:t>
            </a:r>
          </a:p>
          <a:p>
            <a:pPr lvl="0"/>
            <a:r>
              <a:rPr lang="ru-RU" sz="3100" dirty="0" smtClean="0">
                <a:latin typeface="Times New Roman" pitchFamily="18" charset="0"/>
                <a:cs typeface="Times New Roman" pitchFamily="18" charset="0"/>
              </a:rPr>
              <a:t>На какие органы человека влияет алкоголь?</a:t>
            </a:r>
            <a:r>
              <a:rPr lang="ru-RU" sz="3100" dirty="0" smtClean="0">
                <a:effectLst>
                  <a:outerShdw blurRad="50800" dist="38100" algn="tr" rotWithShape="0">
                    <a:prstClr val="black">
                      <a:alpha val="40000"/>
                    </a:prstClr>
                  </a:outerShdw>
                </a:effectLst>
                <a:latin typeface="Times New Roman" pitchFamily="18" charset="0"/>
                <a:cs typeface="Times New Roman" pitchFamily="18" charset="0"/>
              </a:rPr>
              <a:t> </a:t>
            </a:r>
            <a:r>
              <a:rPr lang="ru-RU" sz="3100" dirty="0" smtClean="0">
                <a:latin typeface="Times New Roman" pitchFamily="18" charset="0"/>
                <a:cs typeface="Times New Roman" pitchFamily="18" charset="0"/>
              </a:rPr>
              <a:t>Последствия алкоголизма: </a:t>
            </a:r>
          </a:p>
          <a:p>
            <a:pPr lvl="0"/>
            <a:r>
              <a:rPr lang="ru-RU" sz="3100" dirty="0" smtClean="0">
                <a:latin typeface="Times New Roman" pitchFamily="18" charset="0"/>
                <a:cs typeface="Times New Roman" pitchFamily="18" charset="0"/>
              </a:rPr>
              <a:t>поражение мозга, </a:t>
            </a:r>
          </a:p>
          <a:p>
            <a:pPr lvl="0"/>
            <a:r>
              <a:rPr lang="ru-RU" sz="3100" dirty="0" smtClean="0">
                <a:latin typeface="Times New Roman" pitchFamily="18" charset="0"/>
                <a:cs typeface="Times New Roman" pitchFamily="18" charset="0"/>
              </a:rPr>
              <a:t> пищеводное кровотечение из варикозных сосудов, </a:t>
            </a:r>
          </a:p>
          <a:p>
            <a:pPr lvl="0"/>
            <a:r>
              <a:rPr lang="ru-RU" sz="3100" dirty="0" smtClean="0">
                <a:latin typeface="Times New Roman" pitchFamily="18" charset="0"/>
                <a:cs typeface="Times New Roman" pitchFamily="18" charset="0"/>
              </a:rPr>
              <a:t>функциональная почечная недостаточность, </a:t>
            </a:r>
          </a:p>
          <a:p>
            <a:pPr lvl="0"/>
            <a:r>
              <a:rPr lang="ru-RU" sz="3100" dirty="0" smtClean="0">
                <a:latin typeface="Times New Roman" pitchFamily="18" charset="0"/>
                <a:cs typeface="Times New Roman" pitchFamily="18" charset="0"/>
              </a:rPr>
              <a:t>анемия, </a:t>
            </a:r>
          </a:p>
          <a:p>
            <a:pPr lvl="0"/>
            <a:r>
              <a:rPr lang="ru-RU" sz="3100" dirty="0" smtClean="0">
                <a:latin typeface="Times New Roman" pitchFamily="18" charset="0"/>
                <a:cs typeface="Times New Roman" pitchFamily="18" charset="0"/>
              </a:rPr>
              <a:t>нарушение свертываемости крови</a:t>
            </a:r>
          </a:p>
          <a:p>
            <a:endParaRPr lang="ru-RU"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dirty="0" smtClean="0"/>
              <a:t>Загадка </a:t>
            </a:r>
            <a:endParaRPr lang="ru-RU" dirty="0"/>
          </a:p>
        </p:txBody>
      </p:sp>
      <p:sp>
        <p:nvSpPr>
          <p:cNvPr id="3" name="Объект 2"/>
          <p:cNvSpPr>
            <a:spLocks noGrp="1"/>
          </p:cNvSpPr>
          <p:nvPr>
            <p:ph idx="1"/>
          </p:nvPr>
        </p:nvSpPr>
        <p:spPr>
          <a:xfrm>
            <a:off x="611560" y="908720"/>
            <a:ext cx="8229600" cy="5217443"/>
          </a:xfrm>
        </p:spPr>
        <p:txBody>
          <a:bodyPr>
            <a:normAutofit fontScale="92500"/>
          </a:bodyPr>
          <a:lstStyle/>
          <a:p>
            <a:pPr marL="274320" indent="-274320" algn="just">
              <a:buClr>
                <a:schemeClr val="accent3"/>
              </a:buClr>
              <a:buFont typeface="Wingdings 2"/>
              <a:buChar char=""/>
              <a:defRPr/>
            </a:pPr>
            <a:r>
              <a:rPr lang="ru-RU" sz="3000" dirty="0" smtClean="0">
                <a:latin typeface="Times New Roman" pitchFamily="18" charset="0"/>
                <a:cs typeface="Times New Roman" pitchFamily="18" charset="0"/>
              </a:rPr>
              <a:t>Как утверждает реклама, с ним надо чаще встречаться, хорошо сидеть и не жужжать.</a:t>
            </a:r>
          </a:p>
          <a:p>
            <a:pPr marL="274320" indent="-274320" algn="just">
              <a:buClr>
                <a:schemeClr val="accent3"/>
              </a:buClr>
              <a:buFont typeface="Wingdings 2"/>
              <a:buChar char=""/>
              <a:defRPr/>
            </a:pPr>
            <a:r>
              <a:rPr lang="ru-RU" sz="3000" dirty="0" smtClean="0">
                <a:latin typeface="Times New Roman" pitchFamily="18" charset="0"/>
                <a:cs typeface="Times New Roman" pitchFamily="18" charset="0"/>
              </a:rPr>
              <a:t>Рекламные ролики обещают, что его золотой вкус сделает из самого робкого и невзрачного </a:t>
            </a:r>
            <a:r>
              <a:rPr lang="ru-RU" sz="3000" dirty="0" err="1" smtClean="0">
                <a:latin typeface="Times New Roman" pitchFamily="18" charset="0"/>
                <a:cs typeface="Times New Roman" pitchFamily="18" charset="0"/>
              </a:rPr>
              <a:t>тинейджера</a:t>
            </a:r>
            <a:r>
              <a:rPr lang="ru-RU" sz="3000" dirty="0" smtClean="0">
                <a:latin typeface="Times New Roman" pitchFamily="18" charset="0"/>
                <a:cs typeface="Times New Roman" pitchFamily="18" charset="0"/>
              </a:rPr>
              <a:t> настоящего мужика.</a:t>
            </a:r>
          </a:p>
          <a:p>
            <a:pPr marL="274320" indent="-274320" algn="just">
              <a:buClr>
                <a:schemeClr val="accent3"/>
              </a:buClr>
              <a:buFont typeface="Wingdings 2"/>
              <a:buChar char=""/>
              <a:defRPr/>
            </a:pPr>
            <a:r>
              <a:rPr lang="ru-RU" sz="3000" dirty="0" smtClean="0">
                <a:latin typeface="Times New Roman" pitchFamily="18" charset="0"/>
                <a:cs typeface="Times New Roman" pitchFamily="18" charset="0"/>
              </a:rPr>
              <a:t>Реклама гласит, что с ним «улетают», признаются в любви и играют в футбол.</a:t>
            </a:r>
          </a:p>
          <a:p>
            <a:pPr marL="274320" indent="-274320" algn="just">
              <a:buClr>
                <a:schemeClr val="accent3"/>
              </a:buClr>
              <a:buFont typeface="Wingdings 2"/>
              <a:buChar char=""/>
              <a:defRPr/>
            </a:pPr>
            <a:r>
              <a:rPr lang="ru-RU" sz="3000" dirty="0" smtClean="0">
                <a:latin typeface="Times New Roman" pitchFamily="18" charset="0"/>
                <a:cs typeface="Times New Roman" pitchFamily="18" charset="0"/>
              </a:rPr>
              <a:t>Канцлер Германии Бисмарк говорил, что от него «делаются ленивыми, глупыми и бессильными»</a:t>
            </a:r>
          </a:p>
          <a:p>
            <a:pPr marL="274320" indent="-274320" algn="just">
              <a:buClr>
                <a:schemeClr val="accent3"/>
              </a:buClr>
              <a:buFont typeface="Wingdings 2"/>
              <a:buChar char=""/>
              <a:defRPr/>
            </a:pPr>
            <a:r>
              <a:rPr lang="ru-RU" sz="3000" dirty="0" smtClean="0">
                <a:latin typeface="Times New Roman" pitchFamily="18" charset="0"/>
                <a:cs typeface="Times New Roman" pitchFamily="18" charset="0"/>
              </a:rPr>
              <a:t>Врачи называют этот продукт «чумой XXI века». Что же это за продукт? </a:t>
            </a:r>
          </a:p>
          <a:p>
            <a:endParaRPr lang="ru-RU" dirty="0"/>
          </a:p>
        </p:txBody>
      </p:sp>
    </p:spTree>
    <p:extLst>
      <p:ext uri="{BB962C8B-B14F-4D97-AF65-F5344CB8AC3E}">
        <p14:creationId xmlns="" xmlns:p14="http://schemas.microsoft.com/office/powerpoint/2010/main" val="128407334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4034" name="Picture 2" descr="https://alkotraz.ru/wp-content/uploads/2017/07/1-51.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88640"/>
            <a:ext cx="8363272" cy="5937523"/>
          </a:xfrm>
        </p:spPr>
        <p:txBody>
          <a:bodyPr>
            <a:normAutofit/>
          </a:bodyPr>
          <a:lstStyle/>
          <a:p>
            <a:pPr algn="just"/>
            <a:r>
              <a:rPr lang="ru-RU" sz="2400" dirty="0" smtClean="0">
                <a:latin typeface="Times New Roman" pitchFamily="18" charset="0"/>
                <a:cs typeface="Times New Roman" pitchFamily="18" charset="0"/>
              </a:rPr>
              <a:t>Дети думают, что пить пиво - модно. Не полностью сформированный организм быстро привыкает к напитку. Если </a:t>
            </a:r>
            <a:r>
              <a:rPr lang="ru-RU" sz="2400" i="1" dirty="0" smtClean="0">
                <a:latin typeface="Times New Roman" pitchFamily="18" charset="0"/>
                <a:cs typeface="Times New Roman" pitchFamily="18" charset="0"/>
              </a:rPr>
              <a:t>подросток</a:t>
            </a:r>
            <a:r>
              <a:rPr lang="ru-RU" sz="2400" dirty="0" smtClean="0">
                <a:latin typeface="Times New Roman" pitchFamily="18" charset="0"/>
                <a:cs typeface="Times New Roman" pitchFamily="18" charset="0"/>
              </a:rPr>
              <a:t> ежедневно будет выпивать бутылку пива, за год станет алкоголиком. Подростковый алкоголизм возникает и при чрезмерном употреблении пива.</a:t>
            </a:r>
          </a:p>
          <a:p>
            <a:pPr lvl="0" algn="just"/>
            <a:r>
              <a:rPr lang="ru-RU" sz="2400" dirty="0" smtClean="0">
                <a:latin typeface="Times New Roman" pitchFamily="18" charset="0"/>
                <a:cs typeface="Times New Roman" pitchFamily="18" charset="0"/>
              </a:rPr>
              <a:t>В России спиваются более 500 тыс. подростков.  Несчастные случаи, связанные с алкоголем, - первая причина смертности среди подростков.</a:t>
            </a:r>
          </a:p>
          <a:p>
            <a:endParaRPr lang="ru-RU" dirty="0" smtClean="0"/>
          </a:p>
          <a:p>
            <a:endParaRPr lang="ru-RU" dirty="0"/>
          </a:p>
        </p:txBody>
      </p:sp>
      <p:pic>
        <p:nvPicPr>
          <p:cNvPr id="9217" name="Picture 1" descr="C:\Users\Asus\Desktop\image-28.jpg"/>
          <p:cNvPicPr>
            <a:picLocks noChangeAspect="1" noChangeArrowheads="1"/>
          </p:cNvPicPr>
          <p:nvPr/>
        </p:nvPicPr>
        <p:blipFill>
          <a:blip r:embed="rId2" cstate="print"/>
          <a:srcRect/>
          <a:stretch>
            <a:fillRect/>
          </a:stretch>
        </p:blipFill>
        <p:spPr bwMode="auto">
          <a:xfrm>
            <a:off x="2699792" y="3356992"/>
            <a:ext cx="4365104" cy="3273828"/>
          </a:xfrm>
          <a:prstGeom prst="rect">
            <a:avLst/>
          </a:prstGeom>
          <a:noFill/>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216024"/>
          </a:xfrm>
        </p:spPr>
        <p:txBody>
          <a:bodyPr>
            <a:normAutofit fontScale="90000"/>
          </a:bodyPr>
          <a:lstStyle/>
          <a:p>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Блиц – опрос</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3" name="Содержимое 2"/>
          <p:cNvSpPr>
            <a:spLocks noGrp="1"/>
          </p:cNvSpPr>
          <p:nvPr>
            <p:ph idx="1"/>
          </p:nvPr>
        </p:nvSpPr>
        <p:spPr>
          <a:xfrm>
            <a:off x="0" y="332656"/>
            <a:ext cx="9144000" cy="6525344"/>
          </a:xfrm>
        </p:spPr>
        <p:txBody>
          <a:bodyPr>
            <a:noAutofit/>
          </a:bodyPr>
          <a:lstStyle/>
          <a:p>
            <a:pPr algn="ctr">
              <a:buNone/>
            </a:pPr>
            <a:r>
              <a:rPr lang="ru-RU" sz="1600" dirty="0" smtClean="0">
                <a:latin typeface="Times New Roman" pitchFamily="18" charset="0"/>
                <a:cs typeface="Times New Roman" pitchFamily="18" charset="0"/>
              </a:rPr>
              <a:t>Учащиеся должны отвечать на вопросы: ДА или НЕТ, а также аргументировать свой ответ. </a:t>
            </a:r>
          </a:p>
          <a:p>
            <a:pPr algn="ctr">
              <a:buNone/>
            </a:pPr>
            <a:r>
              <a:rPr lang="ru-RU" sz="1600" u="sng" dirty="0" smtClean="0">
                <a:latin typeface="Times New Roman" pitchFamily="18" charset="0"/>
                <a:cs typeface="Times New Roman" pitchFamily="18" charset="0"/>
              </a:rPr>
              <a:t>Вопросы:</a:t>
            </a:r>
          </a:p>
          <a:p>
            <a:pPr algn="just"/>
            <a:r>
              <a:rPr lang="ru-RU" sz="1600" b="1" dirty="0" smtClean="0">
                <a:latin typeface="Times New Roman" pitchFamily="18" charset="0"/>
                <a:cs typeface="Times New Roman" pitchFamily="18" charset="0"/>
              </a:rPr>
              <a:t>Алкоголь – это стимулирующее средство, его употребление ведет к поднятию бодрости духа.</a:t>
            </a:r>
          </a:p>
          <a:p>
            <a:pPr algn="just">
              <a:buNone/>
            </a:pPr>
            <a:r>
              <a:rPr lang="ru-RU" sz="1600" dirty="0" smtClean="0">
                <a:latin typeface="Times New Roman" pitchFamily="18" charset="0"/>
                <a:cs typeface="Times New Roman" pitchFamily="18" charset="0"/>
              </a:rPr>
              <a:t>(</a:t>
            </a:r>
            <a:r>
              <a:rPr lang="ru-RU" sz="1600" b="1" dirty="0" smtClean="0">
                <a:latin typeface="Times New Roman" pitchFamily="18" charset="0"/>
                <a:cs typeface="Times New Roman" pitchFamily="18" charset="0"/>
              </a:rPr>
              <a:t>Нет.</a:t>
            </a:r>
            <a:r>
              <a:rPr lang="ru-RU" sz="1600" dirty="0" smtClean="0">
                <a:latin typeface="Times New Roman" pitchFamily="18" charset="0"/>
                <a:cs typeface="Times New Roman" pitchFamily="18" charset="0"/>
              </a:rPr>
              <a:t> Алкоголь – это депрессант, он угнетает деятельность головного и спинного мозга).</a:t>
            </a:r>
          </a:p>
          <a:p>
            <a:pPr algn="just"/>
            <a:r>
              <a:rPr lang="ru-RU" sz="1600" b="1" dirty="0" smtClean="0">
                <a:latin typeface="Times New Roman" pitchFamily="18" charset="0"/>
                <a:cs typeface="Times New Roman" pitchFamily="18" charset="0"/>
              </a:rPr>
              <a:t>Если Вы хотите протрезветь, то чашка горячего свежего черного кофе, свежий воздух и холодный душ помогут вам  </a:t>
            </a:r>
          </a:p>
          <a:p>
            <a:pPr algn="just">
              <a:buNone/>
            </a:pPr>
            <a:r>
              <a:rPr lang="ru-RU" sz="1600" dirty="0" smtClean="0">
                <a:latin typeface="Times New Roman" pitchFamily="18" charset="0"/>
                <a:cs typeface="Times New Roman" pitchFamily="18" charset="0"/>
              </a:rPr>
              <a:t>(</a:t>
            </a:r>
            <a:r>
              <a:rPr lang="ru-RU" sz="1600" b="1" dirty="0" smtClean="0">
                <a:latin typeface="Times New Roman" pitchFamily="18" charset="0"/>
                <a:cs typeface="Times New Roman" pitchFamily="18" charset="0"/>
              </a:rPr>
              <a:t>Нет.</a:t>
            </a:r>
            <a:r>
              <a:rPr lang="ru-RU" sz="1600" dirty="0" smtClean="0">
                <a:latin typeface="Times New Roman" pitchFamily="18" charset="0"/>
                <a:cs typeface="Times New Roman" pitchFamily="18" charset="0"/>
              </a:rPr>
              <a:t> Ощущение, что ты протрезвел, действительно возникает, но количество алкоголя в крови не меняется, и, следовательно, скорость реакции, внимание и поведение будут, как у пьяного человека).</a:t>
            </a:r>
          </a:p>
          <a:p>
            <a:pPr algn="just"/>
            <a:r>
              <a:rPr lang="ru-RU" sz="1600" b="1" dirty="0" smtClean="0">
                <a:latin typeface="Times New Roman" pitchFamily="18" charset="0"/>
                <a:cs typeface="Times New Roman" pitchFamily="18" charset="0"/>
              </a:rPr>
              <a:t>Опьянение от пива легче, чем опьянение от водки </a:t>
            </a:r>
          </a:p>
          <a:p>
            <a:pPr algn="just">
              <a:buNone/>
            </a:pPr>
            <a:r>
              <a:rPr lang="ru-RU" sz="1600" dirty="0" smtClean="0">
                <a:latin typeface="Times New Roman" pitchFamily="18" charset="0"/>
                <a:cs typeface="Times New Roman" pitchFamily="18" charset="0"/>
              </a:rPr>
              <a:t>(</a:t>
            </a:r>
            <a:r>
              <a:rPr lang="ru-RU" sz="1600" b="1" dirty="0" smtClean="0">
                <a:latin typeface="Times New Roman" pitchFamily="18" charset="0"/>
                <a:cs typeface="Times New Roman" pitchFamily="18" charset="0"/>
              </a:rPr>
              <a:t>Нет.</a:t>
            </a:r>
            <a:r>
              <a:rPr lang="ru-RU" sz="1600" dirty="0" smtClean="0">
                <a:latin typeface="Times New Roman" pitchFamily="18" charset="0"/>
                <a:cs typeface="Times New Roman" pitchFamily="18" charset="0"/>
              </a:rPr>
              <a:t> Пиво, вино и крепкие напитки – все содержат алкоголь, и, следовательно, эффект один и тот же).</a:t>
            </a:r>
          </a:p>
          <a:p>
            <a:pPr algn="just"/>
            <a:r>
              <a:rPr lang="ru-RU" sz="1600" b="1" dirty="0" smtClean="0">
                <a:latin typeface="Times New Roman" pitchFamily="18" charset="0"/>
                <a:cs typeface="Times New Roman" pitchFamily="18" charset="0"/>
              </a:rPr>
              <a:t>Люди не умирают от алкогольного отравления </a:t>
            </a:r>
          </a:p>
          <a:p>
            <a:pPr algn="just">
              <a:buNone/>
            </a:pPr>
            <a:r>
              <a:rPr lang="ru-RU" sz="1600" b="1"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a:t>
            </a:r>
            <a:r>
              <a:rPr lang="ru-RU" sz="1600" b="1" dirty="0" smtClean="0">
                <a:latin typeface="Times New Roman" pitchFamily="18" charset="0"/>
                <a:cs typeface="Times New Roman" pitchFamily="18" charset="0"/>
              </a:rPr>
              <a:t>Нет.</a:t>
            </a:r>
            <a:r>
              <a:rPr lang="ru-RU" sz="1600" dirty="0" smtClean="0">
                <a:latin typeface="Times New Roman" pitchFamily="18" charset="0"/>
                <a:cs typeface="Times New Roman" pitchFamily="18" charset="0"/>
              </a:rPr>
              <a:t> Люди умирают от чрезмерной доли алкоголя)</a:t>
            </a:r>
          </a:p>
          <a:p>
            <a:pPr algn="just"/>
            <a:r>
              <a:rPr lang="ru-RU" sz="1600" b="1" dirty="0" smtClean="0">
                <a:latin typeface="Times New Roman" pitchFamily="18" charset="0"/>
                <a:cs typeface="Times New Roman" pitchFamily="18" charset="0"/>
              </a:rPr>
              <a:t>Подростки, которые начинают пить алкоголь до 15 лет, подвергаются в 2 раза большему риску начать употребление наркотиков, чем те, кто пробовал, будучи взрослым. </a:t>
            </a:r>
          </a:p>
          <a:p>
            <a:pPr algn="just">
              <a:buNone/>
            </a:pPr>
            <a:r>
              <a:rPr lang="ru-RU" sz="1600" dirty="0" smtClean="0">
                <a:latin typeface="Times New Roman" pitchFamily="18" charset="0"/>
                <a:cs typeface="Times New Roman" pitchFamily="18" charset="0"/>
              </a:rPr>
              <a:t>(</a:t>
            </a:r>
            <a:r>
              <a:rPr lang="ru-RU" sz="1600" b="1" dirty="0" smtClean="0">
                <a:latin typeface="Times New Roman" pitchFamily="18" charset="0"/>
                <a:cs typeface="Times New Roman" pitchFamily="18" charset="0"/>
              </a:rPr>
              <a:t>Да</a:t>
            </a:r>
            <a:r>
              <a:rPr lang="ru-RU" sz="1600" dirty="0" smtClean="0">
                <a:latin typeface="Times New Roman" pitchFamily="18" charset="0"/>
                <a:cs typeface="Times New Roman" pitchFamily="18" charset="0"/>
              </a:rPr>
              <a:t>. Исследования показывают что, если человек начинает употреблять алкоголь до 15 лет, то он больше подвержен риску столкнуться с проблемой наркомании). </a:t>
            </a:r>
          </a:p>
          <a:p>
            <a:pPr algn="just"/>
            <a:r>
              <a:rPr lang="ru-RU" sz="1600" b="1" dirty="0" smtClean="0">
                <a:latin typeface="Times New Roman" pitchFamily="18" charset="0"/>
                <a:cs typeface="Times New Roman" pitchFamily="18" charset="0"/>
              </a:rPr>
              <a:t>Если людям нравится само состояние опьянения, то существует большая вероятность того, что они станут алкоголиками </a:t>
            </a:r>
          </a:p>
          <a:p>
            <a:pPr algn="just">
              <a:buNone/>
            </a:pPr>
            <a:r>
              <a:rPr lang="ru-RU" sz="1600" dirty="0" smtClean="0">
                <a:latin typeface="Times New Roman" pitchFamily="18" charset="0"/>
                <a:cs typeface="Times New Roman" pitchFamily="18" charset="0"/>
              </a:rPr>
              <a:t>(</a:t>
            </a:r>
            <a:r>
              <a:rPr lang="ru-RU" sz="1600" b="1" dirty="0" smtClean="0">
                <a:latin typeface="Times New Roman" pitchFamily="18" charset="0"/>
                <a:cs typeface="Times New Roman" pitchFamily="18" charset="0"/>
              </a:rPr>
              <a:t>Да</a:t>
            </a:r>
            <a:r>
              <a:rPr lang="ru-RU" sz="1600" dirty="0" smtClean="0">
                <a:latin typeface="Times New Roman" pitchFamily="18" charset="0"/>
                <a:cs typeface="Times New Roman" pitchFamily="18" charset="0"/>
              </a:rPr>
              <a:t>. Человек, не чувствующий опасности, не подготовлен к принятию правильного решения). </a:t>
            </a:r>
          </a:p>
          <a:p>
            <a:pPr algn="just"/>
            <a:r>
              <a:rPr lang="ru-RU" sz="1600" b="1" dirty="0" smtClean="0">
                <a:latin typeface="Times New Roman" pitchFamily="18" charset="0"/>
                <a:cs typeface="Times New Roman" pitchFamily="18" charset="0"/>
              </a:rPr>
              <a:t>Для того чтобы согреться, можно принять рюмку алкоголя.</a:t>
            </a:r>
            <a:endParaRPr lang="ru-RU" sz="1600" dirty="0" smtClean="0">
              <a:latin typeface="Times New Roman" pitchFamily="18" charset="0"/>
              <a:cs typeface="Times New Roman" pitchFamily="18" charset="0"/>
            </a:endParaRPr>
          </a:p>
          <a:p>
            <a:pPr algn="just">
              <a:buNone/>
            </a:pPr>
            <a:r>
              <a:rPr lang="ru-RU" sz="1600" dirty="0" smtClean="0">
                <a:latin typeface="Times New Roman" pitchFamily="18" charset="0"/>
                <a:cs typeface="Times New Roman" pitchFamily="18" charset="0"/>
              </a:rPr>
              <a:t>( Нет. Употребление рюмки алкоголя вызывает расширение кровеносных сосудов у поверхности кожи, хотя это создает ощущение тепла, организм на самом деле быстро теряет тепло, тем самым вызывая переохлаждение тела.</a:t>
            </a:r>
          </a:p>
          <a:p>
            <a:pPr algn="just"/>
            <a:endParaRPr lang="ru-RU" sz="1600" dirty="0">
              <a:latin typeface="Times New Roman" pitchFamily="18" charset="0"/>
              <a:cs typeface="Times New Roman" pitchFamily="18" charset="0"/>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 calcmode="lin" valueType="num">
                                      <p:cBhvr additive="base">
                                        <p:cTn id="9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pPr lvl="0"/>
            <a:r>
              <a:rPr lang="ru-RU" dirty="0" smtClean="0">
                <a:latin typeface="Times New Roman" pitchFamily="18" charset="0"/>
                <a:cs typeface="Times New Roman" pitchFamily="18" charset="0"/>
              </a:rPr>
              <a:t>Выводы: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179512" y="548681"/>
            <a:ext cx="8712968" cy="4176464"/>
          </a:xfrm>
        </p:spPr>
        <p:txBody>
          <a:bodyPr>
            <a:normAutofit fontScale="77500" lnSpcReduction="20000"/>
          </a:bodyPr>
          <a:lstStyle/>
          <a:p>
            <a:pPr lvl="0" algn="just"/>
            <a:r>
              <a:rPr lang="ru-RU" sz="2800" dirty="0" smtClean="0">
                <a:latin typeface="Times New Roman" pitchFamily="18" charset="0"/>
                <a:cs typeface="Times New Roman" pitchFamily="18" charset="0"/>
              </a:rPr>
              <a:t>Алкоголь нарушает обмен веществ в тканях систем и органов организма человека.</a:t>
            </a:r>
          </a:p>
          <a:p>
            <a:pPr lvl="0" algn="just"/>
            <a:r>
              <a:rPr lang="ru-RU" sz="2800" dirty="0" smtClean="0">
                <a:latin typeface="Times New Roman" pitchFamily="18" charset="0"/>
                <a:cs typeface="Times New Roman" pitchFamily="18" charset="0"/>
              </a:rPr>
              <a:t>Алкоголь - это опасный нервный яд. </a:t>
            </a:r>
          </a:p>
          <a:p>
            <a:pPr lvl="0" algn="just"/>
            <a:r>
              <a:rPr lang="ru-RU" sz="2800" dirty="0" smtClean="0">
                <a:latin typeface="Times New Roman" pitchFamily="18" charset="0"/>
                <a:cs typeface="Times New Roman" pitchFamily="18" charset="0"/>
              </a:rPr>
              <a:t>Алкоголь воздействует на кровеносную систему. </a:t>
            </a:r>
          </a:p>
          <a:p>
            <a:pPr lvl="0" algn="just"/>
            <a:r>
              <a:rPr lang="ru-RU" sz="2800" dirty="0" smtClean="0">
                <a:latin typeface="Times New Roman" pitchFamily="18" charset="0"/>
                <a:cs typeface="Times New Roman" pitchFamily="18" charset="0"/>
              </a:rPr>
              <a:t>Алкоголь вызывает отмирание клеток всех органов организма. Уменьшается объем мозга и число нервных клеток центральной нервной системы, атрофируется печень, половые железы, слабеет сердце и так далее. Каждое употребление алкоголя вызывает необратимые последствия. </a:t>
            </a:r>
          </a:p>
          <a:p>
            <a:pPr lvl="0" algn="just"/>
            <a:r>
              <a:rPr lang="ru-RU" sz="2800" dirty="0" smtClean="0">
                <a:latin typeface="Times New Roman" pitchFamily="18" charset="0"/>
                <a:cs typeface="Times New Roman" pitchFamily="18" charset="0"/>
              </a:rPr>
              <a:t>Алкоголь нарушает структуру ДНК, что плохо сказывается на потомстве. </a:t>
            </a:r>
          </a:p>
          <a:p>
            <a:pPr lvl="0" algn="just"/>
            <a:r>
              <a:rPr lang="ru-RU" sz="2800" dirty="0" smtClean="0">
                <a:latin typeface="Times New Roman" pitchFamily="18" charset="0"/>
                <a:cs typeface="Times New Roman" pitchFamily="18" charset="0"/>
              </a:rPr>
              <a:t>Алкоголь это не модно, не круто, </a:t>
            </a:r>
            <a:r>
              <a:rPr lang="ru-RU" sz="2800" dirty="0" err="1" smtClean="0">
                <a:latin typeface="Times New Roman" pitchFamily="18" charset="0"/>
                <a:cs typeface="Times New Roman" pitchFamily="18" charset="0"/>
              </a:rPr>
              <a:t>неприкольно</a:t>
            </a:r>
            <a:r>
              <a:rPr lang="ru-RU" sz="2800" dirty="0" smtClean="0">
                <a:latin typeface="Times New Roman" pitchFamily="18" charset="0"/>
                <a:cs typeface="Times New Roman" pitchFamily="18" charset="0"/>
              </a:rPr>
              <a:t>, не снимает стресс. </a:t>
            </a:r>
          </a:p>
          <a:p>
            <a:pPr algn="just"/>
            <a:r>
              <a:rPr lang="ru-RU" sz="2800" dirty="0" smtClean="0">
                <a:latin typeface="Times New Roman" pitchFamily="18" charset="0"/>
                <a:cs typeface="Times New Roman" pitchFamily="18" charset="0"/>
              </a:rPr>
              <a:t> </a:t>
            </a:r>
          </a:p>
          <a:p>
            <a:endParaRPr lang="ru-RU" dirty="0"/>
          </a:p>
        </p:txBody>
      </p:sp>
      <p:pic>
        <p:nvPicPr>
          <p:cNvPr id="1026" name="Picture 2" descr="C:\Users\Asus\Desktop\Slide19.jpg"/>
          <p:cNvPicPr>
            <a:picLocks noChangeAspect="1" noChangeArrowheads="1"/>
          </p:cNvPicPr>
          <p:nvPr/>
        </p:nvPicPr>
        <p:blipFill>
          <a:blip r:embed="rId2" cstate="print"/>
          <a:srcRect/>
          <a:stretch>
            <a:fillRect/>
          </a:stretch>
        </p:blipFill>
        <p:spPr bwMode="auto">
          <a:xfrm>
            <a:off x="5292080" y="4144770"/>
            <a:ext cx="3617640" cy="2713230"/>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Asus\Desktop\img3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051" name="Picture 3" descr="C:\Users\Asus\Desktop\img3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27584" y="332656"/>
            <a:ext cx="7859216" cy="5793507"/>
          </a:xfrm>
        </p:spPr>
        <p:txBody>
          <a:bodyPr>
            <a:noAutofit/>
          </a:bodyPr>
          <a:lstStyle/>
          <a:p>
            <a:pPr algn="ctr" fontAlgn="base">
              <a:buNone/>
            </a:pPr>
            <a:r>
              <a:rPr lang="ru-RU" sz="3600" b="1" dirty="0" smtClean="0">
                <a:solidFill>
                  <a:schemeClr val="tx1">
                    <a:lumMod val="95000"/>
                    <a:lumOff val="5000"/>
                  </a:schemeClr>
                </a:solidFill>
                <a:latin typeface="Times New Roman" pitchFamily="18" charset="0"/>
                <a:cs typeface="Times New Roman" pitchFamily="18" charset="0"/>
              </a:rPr>
              <a:t>11 </a:t>
            </a:r>
            <a:r>
              <a:rPr lang="ru-RU" sz="3600" b="1" dirty="0" smtClean="0">
                <a:solidFill>
                  <a:schemeClr val="tx1">
                    <a:lumMod val="95000"/>
                    <a:lumOff val="5000"/>
                  </a:schemeClr>
                </a:solidFill>
                <a:latin typeface="Times New Roman" pitchFamily="18" charset="0"/>
                <a:cs typeface="Times New Roman" pitchFamily="18" charset="0"/>
              </a:rPr>
              <a:t>сентября отмечается </a:t>
            </a:r>
            <a:r>
              <a:rPr lang="ru-RU" sz="3600" b="1" dirty="0" smtClean="0">
                <a:solidFill>
                  <a:srgbClr val="C00000"/>
                </a:solidFill>
                <a:latin typeface="Times New Roman" pitchFamily="18" charset="0"/>
                <a:cs typeface="Times New Roman" pitchFamily="18" charset="0"/>
              </a:rPr>
              <a:t>Всероссийский день трезвости</a:t>
            </a:r>
            <a:r>
              <a:rPr lang="ru-RU" sz="3600" b="1" dirty="0" smtClean="0">
                <a:solidFill>
                  <a:schemeClr val="tx1">
                    <a:lumMod val="95000"/>
                    <a:lumOff val="5000"/>
                  </a:schemeClr>
                </a:solidFill>
                <a:latin typeface="Times New Roman" pitchFamily="18" charset="0"/>
                <a:cs typeface="Times New Roman" pitchFamily="18" charset="0"/>
              </a:rPr>
              <a:t>.</a:t>
            </a:r>
          </a:p>
          <a:p>
            <a:pPr algn="ctr" fontAlgn="base">
              <a:buNone/>
            </a:pPr>
            <a:r>
              <a:rPr lang="ru-RU" sz="3600" b="1" dirty="0" smtClean="0">
                <a:solidFill>
                  <a:schemeClr val="tx1">
                    <a:lumMod val="95000"/>
                    <a:lumOff val="5000"/>
                  </a:schemeClr>
                </a:solidFill>
                <a:latin typeface="Times New Roman" pitchFamily="18" charset="0"/>
                <a:cs typeface="Times New Roman" pitchFamily="18" charset="0"/>
              </a:rPr>
              <a:t>Мало кто знает, что празднику трезвости </a:t>
            </a:r>
            <a:r>
              <a:rPr lang="ru-RU" sz="3600" b="1" dirty="0" smtClean="0">
                <a:solidFill>
                  <a:schemeClr val="tx1">
                    <a:lumMod val="95000"/>
                    <a:lumOff val="5000"/>
                  </a:schemeClr>
                </a:solidFill>
                <a:latin typeface="Times New Roman" pitchFamily="18" charset="0"/>
                <a:cs typeface="Times New Roman" pitchFamily="18" charset="0"/>
              </a:rPr>
              <a:t>уже более 108 </a:t>
            </a:r>
            <a:r>
              <a:rPr lang="ru-RU" sz="3600" b="1" dirty="0" smtClean="0">
                <a:solidFill>
                  <a:schemeClr val="tx1">
                    <a:lumMod val="95000"/>
                    <a:lumOff val="5000"/>
                  </a:schemeClr>
                </a:solidFill>
                <a:latin typeface="Times New Roman" pitchFamily="18" charset="0"/>
                <a:cs typeface="Times New Roman" pitchFamily="18" charset="0"/>
              </a:rPr>
              <a:t>лет! Впервые он отмечался в 1913 году по инициативе Церкви. </a:t>
            </a:r>
          </a:p>
          <a:p>
            <a:pPr algn="ctr" fontAlgn="base">
              <a:buNone/>
            </a:pPr>
            <a:r>
              <a:rPr lang="ru-RU" sz="3600" b="1" dirty="0" smtClean="0">
                <a:solidFill>
                  <a:schemeClr val="tx1">
                    <a:lumMod val="95000"/>
                    <a:lumOff val="5000"/>
                  </a:schemeClr>
                </a:solidFill>
                <a:latin typeface="Times New Roman" pitchFamily="18" charset="0"/>
                <a:cs typeface="Times New Roman" pitchFamily="18" charset="0"/>
              </a:rPr>
              <a:t>На время праздника были закрыты казённые винные лавки и запрещена продажа алкогольных изделий. </a:t>
            </a:r>
          </a:p>
          <a:p>
            <a:endParaRPr lang="ru-RU" sz="3600"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260648"/>
            <a:ext cx="8363272" cy="5865515"/>
          </a:xfrm>
        </p:spPr>
        <p:txBody>
          <a:bodyPr>
            <a:normAutofit/>
          </a:bodyPr>
          <a:lstStyle/>
          <a:p>
            <a:pPr algn="just">
              <a:buNone/>
            </a:pPr>
            <a:r>
              <a:rPr lang="ru-RU" b="1" dirty="0" smtClean="0">
                <a:solidFill>
                  <a:srgbClr val="FF0000"/>
                </a:solidFill>
              </a:rPr>
              <a:t>Всероссийский День трезвости</a:t>
            </a:r>
            <a:r>
              <a:rPr lang="ru-RU" b="1" dirty="0" smtClean="0">
                <a:solidFill>
                  <a:srgbClr val="0000FF"/>
                </a:solidFill>
              </a:rPr>
              <a:t> призывает общественность дать бой употреблению алкогольных напитков и хоть один день в году, но всей страной, не употреблять горячительные напитки. Цель Дня трезвости – это пропаганда трезвого образа жизни, как естественного, здорового и единственно разумного состояния человека, семьи, общества.</a:t>
            </a:r>
          </a:p>
        </p:txBody>
      </p:sp>
      <p:pic>
        <p:nvPicPr>
          <p:cNvPr id="4" name="Picture 2" descr="D:\к дню трезв\thumb11 - копия.jpg"/>
          <p:cNvPicPr>
            <a:picLocks noChangeAspect="1" noChangeArrowheads="1"/>
          </p:cNvPicPr>
          <p:nvPr/>
        </p:nvPicPr>
        <p:blipFill>
          <a:blip r:embed="rId2" cstate="print"/>
          <a:srcRect/>
          <a:stretch>
            <a:fillRect/>
          </a:stretch>
        </p:blipFill>
        <p:spPr bwMode="auto">
          <a:xfrm>
            <a:off x="5838411" y="4437112"/>
            <a:ext cx="3305589" cy="22653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D:\к дню трезв\imgpreview (6).jpg"/>
          <p:cNvPicPr>
            <a:picLocks noChangeAspect="1" noChangeArrowheads="1"/>
          </p:cNvPicPr>
          <p:nvPr/>
        </p:nvPicPr>
        <p:blipFill>
          <a:blip r:embed="rId2" cstate="print"/>
          <a:srcRect/>
          <a:stretch>
            <a:fillRect/>
          </a:stretch>
        </p:blipFill>
        <p:spPr bwMode="auto">
          <a:xfrm>
            <a:off x="323528" y="332656"/>
            <a:ext cx="8566942" cy="6203619"/>
          </a:xfrm>
          <a:prstGeom prst="rect">
            <a:avLst/>
          </a:prstGeo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D:\к дню трезв\imgpreview (4).jpg"/>
          <p:cNvPicPr>
            <a:picLocks noChangeAspect="1" noChangeArrowheads="1"/>
          </p:cNvPicPr>
          <p:nvPr/>
        </p:nvPicPr>
        <p:blipFill>
          <a:blip r:embed="rId2" cstate="print"/>
          <a:srcRect/>
          <a:stretch>
            <a:fillRect/>
          </a:stretch>
        </p:blipFill>
        <p:spPr bwMode="auto">
          <a:xfrm>
            <a:off x="182102" y="118784"/>
            <a:ext cx="8782385" cy="6262544"/>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Чума XXI века - это пиво.</a:t>
            </a:r>
            <a:br>
              <a:rPr lang="ru-RU" dirty="0" smtClean="0"/>
            </a:br>
            <a:endParaRPr lang="ru-RU" dirty="0"/>
          </a:p>
        </p:txBody>
      </p:sp>
      <p:sp>
        <p:nvSpPr>
          <p:cNvPr id="3" name="Содержимое 2"/>
          <p:cNvSpPr>
            <a:spLocks noGrp="1"/>
          </p:cNvSpPr>
          <p:nvPr>
            <p:ph idx="1"/>
          </p:nvPr>
        </p:nvSpPr>
        <p:spPr/>
        <p:txBody>
          <a:bodyPr/>
          <a:lstStyle/>
          <a:p>
            <a:pPr>
              <a:buNone/>
            </a:pPr>
            <a:endParaRPr lang="ru-RU" dirty="0"/>
          </a:p>
        </p:txBody>
      </p:sp>
      <p:pic>
        <p:nvPicPr>
          <p:cNvPr id="20484" name="Picture 4" descr="https://im0-tub-ru.yandex.net/i?id=e5346ae947244ca6c8fa69683b43433c-l&amp;n=13"/>
          <p:cNvPicPr>
            <a:picLocks noChangeAspect="1" noChangeArrowheads="1"/>
          </p:cNvPicPr>
          <p:nvPr/>
        </p:nvPicPr>
        <p:blipFill>
          <a:blip r:embed="rId2" cstate="print"/>
          <a:srcRect/>
          <a:stretch>
            <a:fillRect/>
          </a:stretch>
        </p:blipFill>
        <p:spPr bwMode="auto">
          <a:xfrm>
            <a:off x="251520" y="836712"/>
            <a:ext cx="4745084" cy="2965677"/>
          </a:xfrm>
          <a:prstGeom prst="rect">
            <a:avLst/>
          </a:prstGeom>
          <a:noFill/>
        </p:spPr>
      </p:pic>
      <p:pic>
        <p:nvPicPr>
          <p:cNvPr id="20486" name="Picture 6" descr="https://img1.goodfon.ru/original/1920x1200/b/c7/pivo-pena-kruzhki-tkan-derevo.jpg"/>
          <p:cNvPicPr>
            <a:picLocks noChangeAspect="1" noChangeArrowheads="1"/>
          </p:cNvPicPr>
          <p:nvPr/>
        </p:nvPicPr>
        <p:blipFill>
          <a:blip r:embed="rId3" cstate="print"/>
          <a:srcRect/>
          <a:stretch>
            <a:fillRect/>
          </a:stretch>
        </p:blipFill>
        <p:spPr bwMode="auto">
          <a:xfrm>
            <a:off x="4355976" y="3789040"/>
            <a:ext cx="4478897" cy="2799311"/>
          </a:xfrm>
          <a:prstGeom prst="rect">
            <a:avLst/>
          </a:prstGeom>
          <a:noFill/>
        </p:spPr>
      </p:pic>
    </p:spTree>
    <p:extLst>
      <p:ext uri="{BB962C8B-B14F-4D97-AF65-F5344CB8AC3E}">
        <p14:creationId xmlns="" xmlns:p14="http://schemas.microsoft.com/office/powerpoint/2010/main" val="100838965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1282154"/>
          </a:xfrm>
        </p:spPr>
        <p:txBody>
          <a:bodyPr>
            <a:normAutofit fontScale="90000"/>
          </a:bodyPr>
          <a:lstStyle/>
          <a:p>
            <a:r>
              <a:rPr lang="ru-RU" sz="2700" dirty="0" smtClean="0"/>
              <a:t>С убийственным сарказмом перечисляет поводы для пьянства английский поэт Роберт Бернс. Его слова сохраняют актуальность и в наше время:</a:t>
            </a:r>
            <a:r>
              <a:rPr lang="ru-RU" dirty="0" smtClean="0"/>
              <a:t/>
            </a:r>
            <a:br>
              <a:rPr lang="ru-RU" dirty="0" smtClean="0"/>
            </a:br>
            <a:endParaRPr lang="ru-RU" dirty="0"/>
          </a:p>
        </p:txBody>
      </p:sp>
      <p:sp>
        <p:nvSpPr>
          <p:cNvPr id="3" name="Содержимое 2"/>
          <p:cNvSpPr>
            <a:spLocks noGrp="1"/>
          </p:cNvSpPr>
          <p:nvPr>
            <p:ph idx="1"/>
          </p:nvPr>
        </p:nvSpPr>
        <p:spPr>
          <a:xfrm>
            <a:off x="457200" y="1600201"/>
            <a:ext cx="8229600" cy="3917031"/>
          </a:xfrm>
        </p:spPr>
        <p:txBody>
          <a:bodyPr>
            <a:normAutofit fontScale="77500" lnSpcReduction="20000"/>
          </a:bodyPr>
          <a:lstStyle/>
          <a:p>
            <a:pPr lvl="0" algn="ctr">
              <a:buNone/>
            </a:pPr>
            <a:r>
              <a:rPr lang="ru-RU" dirty="0" smtClean="0"/>
              <a:t>Для пьянства есть такие поводы:</a:t>
            </a:r>
          </a:p>
          <a:p>
            <a:pPr algn="ctr">
              <a:buNone/>
            </a:pPr>
            <a:r>
              <a:rPr lang="ru-RU" dirty="0" smtClean="0"/>
              <a:t>Поминки, праздник, встреча, проводы,</a:t>
            </a:r>
          </a:p>
          <a:p>
            <a:pPr algn="ctr">
              <a:buNone/>
            </a:pPr>
            <a:r>
              <a:rPr lang="ru-RU" dirty="0" smtClean="0"/>
              <a:t>Крестины, свадьбы и развод,</a:t>
            </a:r>
          </a:p>
          <a:p>
            <a:pPr algn="ctr">
              <a:buNone/>
            </a:pPr>
            <a:r>
              <a:rPr lang="ru-RU" dirty="0" smtClean="0"/>
              <a:t>Мороз, охота, Новый год,</a:t>
            </a:r>
          </a:p>
          <a:p>
            <a:pPr algn="ctr">
              <a:buNone/>
            </a:pPr>
            <a:r>
              <a:rPr lang="ru-RU" dirty="0" smtClean="0"/>
              <a:t>Выздоровленье, новоселье,</a:t>
            </a:r>
          </a:p>
          <a:p>
            <a:pPr algn="ctr">
              <a:buNone/>
            </a:pPr>
            <a:r>
              <a:rPr lang="ru-RU" dirty="0" smtClean="0"/>
              <a:t>Печаль, раскаянье, веселье,</a:t>
            </a:r>
          </a:p>
          <a:p>
            <a:pPr algn="ctr">
              <a:buNone/>
            </a:pPr>
            <a:r>
              <a:rPr lang="ru-RU" dirty="0" smtClean="0"/>
              <a:t>Успех, награда, новый чин,</a:t>
            </a:r>
          </a:p>
          <a:p>
            <a:pPr algn="ctr">
              <a:buNone/>
            </a:pPr>
            <a:r>
              <a:rPr lang="ru-RU" dirty="0" smtClean="0"/>
              <a:t>И просто пьянство – без причин. </a:t>
            </a:r>
          </a:p>
          <a:p>
            <a:pPr>
              <a:buNone/>
            </a:pPr>
            <a:endParaRPr lang="ru-RU" dirty="0" smtClean="0"/>
          </a:p>
          <a:p>
            <a:pPr>
              <a:buNone/>
            </a:pPr>
            <a:r>
              <a:rPr lang="ru-RU" dirty="0" smtClean="0"/>
              <a:t>(перевод С. Я. Маршака)</a:t>
            </a:r>
          </a:p>
          <a:p>
            <a:endParaRPr lang="ru-RU" dirty="0"/>
          </a:p>
        </p:txBody>
      </p:sp>
      <p:pic>
        <p:nvPicPr>
          <p:cNvPr id="1026" name="Рисунок 8" descr="Рисунок с бутылкой - анимация людей"/>
          <p:cNvPicPr>
            <a:picLocks noChangeAspect="1" noChangeArrowheads="1"/>
          </p:cNvPicPr>
          <p:nvPr/>
        </p:nvPicPr>
        <p:blipFill>
          <a:blip r:embed="rId2" cstate="print"/>
          <a:srcRect/>
          <a:stretch>
            <a:fillRect/>
          </a:stretch>
        </p:blipFill>
        <p:spPr bwMode="auto">
          <a:xfrm>
            <a:off x="6572250" y="4591050"/>
            <a:ext cx="2571750" cy="22669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ru-RU" dirty="0" smtClean="0"/>
              <a:t>Проблемы употребления алкоголя</a:t>
            </a:r>
            <a:endParaRPr lang="ru-RU" dirty="0"/>
          </a:p>
        </p:txBody>
      </p:sp>
      <p:sp>
        <p:nvSpPr>
          <p:cNvPr id="3" name="Содержимое 2"/>
          <p:cNvSpPr>
            <a:spLocks noGrp="1"/>
          </p:cNvSpPr>
          <p:nvPr>
            <p:ph idx="1"/>
          </p:nvPr>
        </p:nvSpPr>
        <p:spPr>
          <a:xfrm>
            <a:off x="457200" y="1196752"/>
            <a:ext cx="8229600" cy="4929411"/>
          </a:xfrm>
        </p:spPr>
        <p:txBody>
          <a:bodyPr/>
          <a:lstStyle/>
          <a:p>
            <a:pPr>
              <a:buNone/>
            </a:pPr>
            <a:r>
              <a:rPr lang="ru-RU" dirty="0" smtClean="0"/>
              <a:t>В настоящее время </a:t>
            </a:r>
            <a:r>
              <a:rPr lang="ru-RU" u="sng" dirty="0" smtClean="0"/>
              <a:t>алкоголизм, как причина</a:t>
            </a:r>
            <a:r>
              <a:rPr lang="ru-RU" dirty="0" smtClean="0"/>
              <a:t> </a:t>
            </a:r>
            <a:r>
              <a:rPr lang="ru-RU" u="sng" dirty="0" smtClean="0"/>
              <a:t>смерти,</a:t>
            </a:r>
            <a:r>
              <a:rPr lang="ru-RU" dirty="0" smtClean="0"/>
              <a:t> во всем мире </a:t>
            </a:r>
            <a:r>
              <a:rPr lang="ru-RU" u="sng" dirty="0" smtClean="0"/>
              <a:t>занимает</a:t>
            </a:r>
            <a:r>
              <a:rPr lang="ru-RU" dirty="0" smtClean="0"/>
              <a:t> по частоте </a:t>
            </a:r>
            <a:r>
              <a:rPr lang="ru-RU" u="sng" dirty="0" smtClean="0"/>
              <a:t>третье место</a:t>
            </a:r>
          </a:p>
          <a:p>
            <a:pPr>
              <a:buNone/>
            </a:pPr>
            <a:r>
              <a:rPr lang="ru-RU" dirty="0" smtClean="0"/>
              <a:t>Алкоголь ежегодно убивает 700 000 россиян.</a:t>
            </a:r>
          </a:p>
          <a:p>
            <a:pPr>
              <a:buNone/>
            </a:pPr>
            <a:r>
              <a:rPr lang="ru-RU" dirty="0" smtClean="0"/>
              <a:t>Алкоголь вреден для живых организмов, в том числе и для людей.</a:t>
            </a:r>
          </a:p>
          <a:p>
            <a:endParaRPr lang="ru-RU"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Влияние алкоголя на растения</a:t>
            </a:r>
            <a:endParaRPr lang="ru-RU" dirty="0"/>
          </a:p>
        </p:txBody>
      </p:sp>
      <p:sp>
        <p:nvSpPr>
          <p:cNvPr id="3" name="Содержимое 2"/>
          <p:cNvSpPr>
            <a:spLocks noGrp="1"/>
          </p:cNvSpPr>
          <p:nvPr>
            <p:ph idx="1"/>
          </p:nvPr>
        </p:nvSpPr>
        <p:spPr/>
        <p:txBody>
          <a:bodyPr/>
          <a:lstStyle/>
          <a:p>
            <a:r>
              <a:rPr lang="ru-RU" dirty="0" smtClean="0"/>
              <a:t>Если какие-либо семена положить в чистую воду, то вскоре они прорастут. Однако, если в стакан воды вылить чайную ложку спирта, то ростки будут слабыми, не способными к жизни. Если добавить две ложки спирта - ростки погибнут. Таким образом, спирт ослабляет рост семян растений и убивает в них жизнеспособность.</a:t>
            </a:r>
            <a:endParaRPr lang="ru-RU"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6866" name="Picture 2" descr="https://fs00.infourok.ru/images/doc/102/120648/img8.jpg"/>
          <p:cNvPicPr>
            <a:picLocks noChangeAspect="1" noChangeArrowheads="1"/>
          </p:cNvPicPr>
          <p:nvPr/>
        </p:nvPicPr>
        <p:blipFill>
          <a:blip r:embed="rId2" cstate="print"/>
          <a:srcRect/>
          <a:stretch>
            <a:fillRect/>
          </a:stretch>
        </p:blipFill>
        <p:spPr bwMode="auto">
          <a:xfrm>
            <a:off x="395536" y="332656"/>
            <a:ext cx="8352927" cy="6264696"/>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Влияние алкоголя на животных</a:t>
            </a:r>
            <a:endParaRPr lang="ru-RU" dirty="0"/>
          </a:p>
        </p:txBody>
      </p:sp>
      <p:sp>
        <p:nvSpPr>
          <p:cNvPr id="3" name="Содержимое 2"/>
          <p:cNvSpPr>
            <a:spLocks noGrp="1"/>
          </p:cNvSpPr>
          <p:nvPr>
            <p:ph idx="1"/>
          </p:nvPr>
        </p:nvSpPr>
        <p:spPr/>
        <p:txBody>
          <a:bodyPr>
            <a:normAutofit fontScale="92500"/>
          </a:bodyPr>
          <a:lstStyle/>
          <a:p>
            <a:r>
              <a:rPr lang="ru-RU" dirty="0" smtClean="0"/>
              <a:t>Весьма интересны опыты, проведенные над насекомыми, на которых алкоголь оказывает вредное влияние. При попадании спиртового раствора в улей, через некоторое время пчелы прекращали рабочие вылеты и целыми днями оставались в улье и гудели, забывая о работе. Ученые установили, что и у птиц, и у животных поведение под действием алкоголя становится похожим на поведение пьяного человека. </a:t>
            </a:r>
          </a:p>
          <a:p>
            <a:endParaRPr lang="ru-RU"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5842" name="Picture 2" descr="http://mypresentation.ru/documents/1cf4386fbf47fc30438e6d5308426d7b/img7.jpg"/>
          <p:cNvPicPr>
            <a:picLocks noChangeAspect="1" noChangeArrowheads="1"/>
          </p:cNvPicPr>
          <p:nvPr/>
        </p:nvPicPr>
        <p:blipFill>
          <a:blip r:embed="rId2" cstate="print"/>
          <a:srcRect/>
          <a:stretch>
            <a:fillRect/>
          </a:stretch>
        </p:blipFill>
        <p:spPr bwMode="auto">
          <a:xfrm>
            <a:off x="251520" y="188640"/>
            <a:ext cx="8653808" cy="6490356"/>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1326</Words>
  <Application>Microsoft Office PowerPoint</Application>
  <PresentationFormat>Экран (4:3)</PresentationFormat>
  <Paragraphs>94</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Муниципальное бюджетное общеобразовательное учреждение «Средняя общеобразовательная школа с. Кировское</vt:lpstr>
      <vt:lpstr>Загадка </vt:lpstr>
      <vt:lpstr>Чума XXI века - это пиво. </vt:lpstr>
      <vt:lpstr>С убийственным сарказмом перечисляет поводы для пьянства английский поэт Роберт Бернс. Его слова сохраняют актуальность и в наше время: </vt:lpstr>
      <vt:lpstr>Проблемы употребления алкоголя</vt:lpstr>
      <vt:lpstr>Влияние алкоголя на растения</vt:lpstr>
      <vt:lpstr>Слайд 7</vt:lpstr>
      <vt:lpstr>Влияние алкоголя на животных</vt:lpstr>
      <vt:lpstr>Слайд 9</vt:lpstr>
      <vt:lpstr>Слайд 10</vt:lpstr>
      <vt:lpstr>Слайд 11</vt:lpstr>
      <vt:lpstr>Слайд 12</vt:lpstr>
      <vt:lpstr>Слайд 13</vt:lpstr>
      <vt:lpstr>Слайд 14</vt:lpstr>
      <vt:lpstr>Слайд 15</vt:lpstr>
      <vt:lpstr>Слайд 16</vt:lpstr>
      <vt:lpstr>Слайд 17</vt:lpstr>
      <vt:lpstr>Всемирная Организация Здравоохранения (ВОЗ) оптимальной нормой считает 2л алкоголя в год на душу населения. </vt:lpstr>
      <vt:lpstr>На какие органы человека влияет алкоголь? Последствия алкоголизма:  </vt:lpstr>
      <vt:lpstr>Слайд 20</vt:lpstr>
      <vt:lpstr>Слайд 21</vt:lpstr>
      <vt:lpstr> Блиц – опрос </vt:lpstr>
      <vt:lpstr>Выводы:  </vt:lpstr>
      <vt:lpstr>Слайд 24</vt:lpstr>
      <vt:lpstr>Слайд 25</vt:lpstr>
      <vt:lpstr>Слайд 26</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Алекс</cp:lastModifiedBy>
  <cp:revision>17</cp:revision>
  <dcterms:created xsi:type="dcterms:W3CDTF">2018-07-24T05:39:56Z</dcterms:created>
  <dcterms:modified xsi:type="dcterms:W3CDTF">2021-09-11T05:33:18Z</dcterms:modified>
</cp:coreProperties>
</file>