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75" r:id="rId3"/>
    <p:sldId id="279" r:id="rId4"/>
    <p:sldId id="278" r:id="rId5"/>
    <p:sldId id="277" r:id="rId6"/>
    <p:sldId id="280" r:id="rId7"/>
    <p:sldId id="281" r:id="rId8"/>
    <p:sldId id="282" r:id="rId9"/>
    <p:sldId id="290" r:id="rId10"/>
    <p:sldId id="283" r:id="rId11"/>
    <p:sldId id="289" r:id="rId12"/>
    <p:sldId id="287" r:id="rId13"/>
    <p:sldId id="288" r:id="rId14"/>
    <p:sldId id="284" r:id="rId15"/>
    <p:sldId id="285" r:id="rId16"/>
  </p:sldIdLst>
  <p:sldSz cx="9144000" cy="51450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D0D0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81"/>
  </p:normalViewPr>
  <p:slideViewPr>
    <p:cSldViewPr>
      <p:cViewPr>
        <p:scale>
          <a:sx n="100" d="100"/>
          <a:sy n="100" d="100"/>
        </p:scale>
        <p:origin x="-294" y="-690"/>
      </p:cViewPr>
      <p:guideLst>
        <p:guide orient="horz" pos="514"/>
        <p:guide orient="horz" pos="2235"/>
        <p:guide orient="horz" pos="2868"/>
        <p:guide pos="408"/>
        <p:guide pos="2950"/>
        <p:guide pos="3949"/>
        <p:guide pos="3131"/>
        <p:guide pos="22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2248B-A120-4B9E-9238-3C3F5B6ACB1E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3C850-785E-47E9-82B6-51B97E1D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0896" y="1190680"/>
            <a:ext cx="5686400" cy="1102859"/>
          </a:xfrm>
          <a:scene3d>
            <a:camera prst="orthographicFront">
              <a:rot lat="19920000" lon="1800000" rev="0"/>
            </a:camera>
            <a:lightRig rig="threePt" dir="t"/>
          </a:scene3d>
        </p:spPr>
        <p:txBody>
          <a:bodyPr lIns="0" tIns="0" rIns="0" bIns="0" anchor="t">
            <a:noAutofit/>
          </a:bodyPr>
          <a:lstStyle>
            <a:lvl1pPr algn="l">
              <a:defRPr sz="4100" b="1" cap="all" spc="350" baseline="0"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24088" y="2376672"/>
            <a:ext cx="6400800" cy="1314856"/>
          </a:xfrm>
          <a:scene3d>
            <a:camera prst="orthographicFront">
              <a:rot lat="19920000" lon="1800000" rev="0"/>
            </a:camera>
            <a:lightRig rig="threePt" dir="t"/>
          </a:scene3d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 cap="all" spc="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634480"/>
            <a:ext cx="3170312" cy="1102859"/>
          </a:xfrm>
        </p:spPr>
        <p:txBody>
          <a:bodyPr lIns="0" tIns="0" rIns="0" bIns="0" anchor="t">
            <a:normAutofit/>
          </a:bodyPr>
          <a:lstStyle>
            <a:lvl1pPr algn="l">
              <a:defRPr sz="3000" b="1" cap="all" spc="150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4622431"/>
            <a:ext cx="586408" cy="273928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717174E9-A92A-460B-8E25-F07F1984AF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1825625"/>
            <a:ext cx="3151188" cy="251936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68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ru-RU" dirty="0" smtClean="0"/>
              <a:t>Текст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6356788" y="3818400"/>
            <a:ext cx="2232025" cy="93665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Ленинградское </a:t>
            </a:r>
            <a:r>
              <a:rPr lang="ru-RU" dirty="0" err="1" smtClean="0"/>
              <a:t>ш.,д</a:t>
            </a:r>
            <a:r>
              <a:rPr lang="ru-RU" dirty="0" smtClean="0"/>
              <a:t>. 16А, стр. 2</a:t>
            </a:r>
          </a:p>
          <a:p>
            <a:pPr lvl="0"/>
            <a:r>
              <a:rPr lang="ru-RU" dirty="0" smtClean="0"/>
              <a:t>г. Москва, 125171, Россия</a:t>
            </a:r>
          </a:p>
          <a:p>
            <a:pPr lvl="0"/>
            <a:r>
              <a:rPr lang="ru-RU" dirty="0" smtClean="0"/>
              <a:t>+ 7 (495) 212 00 00</a:t>
            </a:r>
          </a:p>
          <a:p>
            <a:pPr lvl="0"/>
            <a:r>
              <a:rPr lang="ru-RU" dirty="0" smtClean="0"/>
              <a:t>kfcbattle.com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оготип сверх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4622431"/>
            <a:ext cx="586408" cy="273928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717174E9-A92A-460B-8E25-F07F1984A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634480"/>
            <a:ext cx="3025775" cy="1102859"/>
          </a:xfrm>
        </p:spPr>
        <p:txBody>
          <a:bodyPr lIns="0" tIns="0" rIns="0" bIns="0" anchor="t">
            <a:normAutofit/>
          </a:bodyPr>
          <a:lstStyle>
            <a:lvl1pPr algn="l">
              <a:defRPr sz="3000" b="1" cap="all" spc="150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4622431"/>
            <a:ext cx="586408" cy="273928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717174E9-A92A-460B-8E25-F07F1984AF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1825625"/>
            <a:ext cx="3019425" cy="28082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ru-RU" dirty="0" smtClean="0"/>
              <a:t>Текст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клонный и картин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0735" y="188283"/>
            <a:ext cx="5473171" cy="1102859"/>
          </a:xfrm>
          <a:scene3d>
            <a:camera prst="orthographicFront">
              <a:rot lat="19920000" lon="1800000" rev="0"/>
            </a:camera>
            <a:lightRig rig="threePt" dir="t"/>
          </a:scene3d>
        </p:spPr>
        <p:txBody>
          <a:bodyPr lIns="0" tIns="0" rIns="0" bIns="0" anchor="t">
            <a:normAutofit/>
          </a:bodyPr>
          <a:lstStyle>
            <a:lvl1pPr algn="l">
              <a:lnSpc>
                <a:spcPts val="4000"/>
              </a:lnSpc>
              <a:defRPr sz="3000" b="1" cap="all" spc="350" baseline="0"/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4622431"/>
            <a:ext cx="586408" cy="27392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717174E9-A92A-460B-8E25-F07F1984AF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82" y="747281"/>
            <a:ext cx="8975214" cy="2519363"/>
          </a:xfrm>
          <a:scene3d>
            <a:camera prst="orthographicFront">
              <a:rot lat="19920000" lon="1800000" rev="0"/>
            </a:camera>
            <a:lightRig rig="threePt" dir="t"/>
          </a:scene3d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dirty="0" smtClean="0"/>
              <a:t>Текст слайда Текст слайда Текст слайда Текст слайда Текст слайда Текст слайда 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dirty="0" smtClean="0"/>
              <a:t>Текст слайда Текст слайда Текст слайда Текст слайда Текст слайда </a:t>
            </a:r>
          </a:p>
          <a:p>
            <a:pPr lvl="0"/>
            <a:r>
              <a:rPr lang="ru-RU" dirty="0" smtClean="0"/>
              <a:t>Текст слайда Текст слайда Текст слайда Текст слайда Текст слайда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раздел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60763" y="1732707"/>
            <a:ext cx="4763313" cy="1592173"/>
          </a:xfrm>
          <a:scene3d>
            <a:camera prst="orthographicFront">
              <a:rot lat="19920000" lon="1800000" rev="0"/>
            </a:camera>
            <a:lightRig rig="threePt" dir="t"/>
          </a:scene3d>
        </p:spPr>
        <p:txBody>
          <a:bodyPr lIns="0" tIns="0" rIns="0" bIns="0" anchor="t">
            <a:normAutofit/>
          </a:bodyPr>
          <a:lstStyle>
            <a:lvl1pPr algn="l">
              <a:lnSpc>
                <a:spcPts val="3500"/>
              </a:lnSpc>
              <a:defRPr sz="2800" b="1" cap="all" spc="35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Подраздел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в 2-3 строки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2820" y="1558970"/>
            <a:ext cx="3815338" cy="2519363"/>
          </a:xfrm>
          <a:scene3d>
            <a:camera prst="orthographicFront">
              <a:rot lat="19920000" lon="1800000" rev="0"/>
            </a:camera>
            <a:lightRig rig="threePt" dir="t"/>
          </a:scene3d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="1" cap="all" spc="15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dirty="0" smtClean="0"/>
              <a:t>Подзаголовок презентации опционально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раздел вариан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60763" y="1732707"/>
            <a:ext cx="4763313" cy="1592173"/>
          </a:xfrm>
          <a:scene3d>
            <a:camera prst="orthographicFront">
              <a:rot lat="19920000" lon="1800000" rev="0"/>
            </a:camera>
            <a:lightRig rig="threePt" dir="t"/>
          </a:scene3d>
        </p:spPr>
        <p:txBody>
          <a:bodyPr lIns="0" tIns="0" rIns="0" bIns="0" anchor="t">
            <a:normAutofit/>
          </a:bodyPr>
          <a:lstStyle>
            <a:lvl1pPr algn="l">
              <a:lnSpc>
                <a:spcPts val="3500"/>
              </a:lnSpc>
              <a:defRPr sz="2800" b="1" cap="all" spc="35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Подраздел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в 2-3 строки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2820" y="1558970"/>
            <a:ext cx="3815338" cy="2519363"/>
          </a:xfrm>
          <a:scene3d>
            <a:camera prst="orthographicFront">
              <a:rot lat="19920000" lon="1800000" rev="0"/>
            </a:camera>
            <a:lightRig rig="threePt" dir="t"/>
          </a:scene3d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="1" cap="all" spc="15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dirty="0" smtClean="0"/>
              <a:t>Подзаголовок презентации опционально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раздел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60763" y="1732707"/>
            <a:ext cx="4763313" cy="1592173"/>
          </a:xfrm>
          <a:scene3d>
            <a:camera prst="orthographicFront">
              <a:rot lat="19920000" lon="1800000" rev="0"/>
            </a:camera>
            <a:lightRig rig="threePt" dir="t"/>
          </a:scene3d>
        </p:spPr>
        <p:txBody>
          <a:bodyPr lIns="0" tIns="0" rIns="0" bIns="0" anchor="t">
            <a:normAutofit/>
          </a:bodyPr>
          <a:lstStyle>
            <a:lvl1pPr algn="l">
              <a:lnSpc>
                <a:spcPts val="3500"/>
              </a:lnSpc>
              <a:defRPr sz="2800" b="1" cap="all" spc="350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Подраздел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в 2-3 строки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2820" y="1558970"/>
            <a:ext cx="3815338" cy="2519363"/>
          </a:xfrm>
          <a:scene3d>
            <a:camera prst="orthographicFront">
              <a:rot lat="19920000" lon="1800000" rev="0"/>
            </a:camera>
            <a:lightRig rig="threePt" dir="t"/>
          </a:scene3d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="1" cap="all" spc="15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dirty="0" smtClean="0"/>
              <a:t>Подзаголовок презентации опционально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634480"/>
            <a:ext cx="3170312" cy="1102859"/>
          </a:xfrm>
        </p:spPr>
        <p:txBody>
          <a:bodyPr lIns="0" tIns="0" rIns="0" bIns="0" anchor="t">
            <a:normAutofit/>
          </a:bodyPr>
          <a:lstStyle>
            <a:lvl1pPr algn="l">
              <a:defRPr sz="3000" b="1" cap="all" spc="150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4622431"/>
            <a:ext cx="586408" cy="273928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717174E9-A92A-460B-8E25-F07F1984AF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1825625"/>
            <a:ext cx="3151188" cy="251936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68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ru-RU" dirty="0" smtClean="0"/>
              <a:t>Текст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634480"/>
            <a:ext cx="3170312" cy="1102859"/>
          </a:xfrm>
        </p:spPr>
        <p:txBody>
          <a:bodyPr lIns="0" tIns="0" rIns="0" bIns="0" anchor="t">
            <a:normAutofit/>
          </a:bodyPr>
          <a:lstStyle>
            <a:lvl1pPr algn="l">
              <a:defRPr sz="3000" b="1" cap="all" spc="150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4622431"/>
            <a:ext cx="586408" cy="273928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717174E9-A92A-460B-8E25-F07F1984AF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1825625"/>
            <a:ext cx="3151188" cy="251936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68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ru-RU" dirty="0" smtClean="0"/>
              <a:t>Текст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174E9-A92A-460B-8E25-F07F1984A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4304030" y="52705"/>
            <a:ext cx="4314190" cy="1102995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социальный проект</a:t>
            </a:r>
            <a:br>
              <a:rPr lang="ru-RU" sz="25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«Мы 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вместе</a:t>
            </a:r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»,</a:t>
            </a:r>
            <a:endParaRPr lang="ru-RU" sz="25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74E9-A92A-460B-8E25-F07F1984AFB2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2857488" y="1428750"/>
            <a:ext cx="6000791" cy="3286934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рассчитан на детей имеющих тяжелые нарушения в развитии из ВО ОО «БУДУЩЕЕ ЕСТЬ!»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Авторы: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Вожатско-волонтерский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отряд лицея «АМТЭК», руководитель Клюквина И.Б., заместитель директора</a:t>
            </a:r>
          </a:p>
          <a:p>
            <a:pPr marL="285750" indent="-285750">
              <a:lnSpc>
                <a:spcPct val="12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город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Череповец</a:t>
            </a:r>
          </a:p>
          <a:p>
            <a:pPr marL="285750" indent="-285750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285750" indent="-285750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Конкретный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благополучатель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проекта - Вологодская Областная Общественная Организация помощи семьям, в составе которых есть люди с инвалидностью  "БУДУЩЕЕ ЕСТЬ!", руководитель Ю.В. Мажарова</a:t>
            </a:r>
          </a:p>
          <a:p>
            <a:pPr marL="285750" indent="-285750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" name="Подзаголовок 2"/>
          <p:cNvSpPr>
            <a:spLocks noGrp="1"/>
          </p:cNvSpPr>
          <p:nvPr/>
        </p:nvSpPr>
        <p:spPr>
          <a:xfrm>
            <a:off x="3671570" y="820420"/>
            <a:ext cx="5476240" cy="4662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созданный вожатско-волонтерским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отрядом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лицея «АМТЭК»</a:t>
            </a:r>
          </a:p>
          <a:p>
            <a:pPr marL="0" indent="0" algn="ctr">
              <a:lnSpc>
                <a:spcPct val="70000"/>
              </a:lnSpc>
              <a:buNone/>
            </a:pPr>
            <a:endParaRPr lang="ru-RU" sz="1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-2147482623" descr="VRmRlHPTgO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3652"/>
            <a:ext cx="1357322" cy="13573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Изображение -2147482624" descr="Гер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86528"/>
            <a:ext cx="1277086" cy="13573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Рисунок 4" descr="Изображение выглядит как текст, книга&#10;&#10;Описание создано с очень высокой степенью достоверности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001040"/>
            <a:ext cx="2214578" cy="2801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«Масленица Широкая»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Изображение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57884" y="715156"/>
            <a:ext cx="3286116" cy="2873277"/>
          </a:xfrm>
          <a:prstGeom prst="rect">
            <a:avLst/>
          </a:prstGeom>
        </p:spPr>
      </p:pic>
      <p:pic>
        <p:nvPicPr>
          <p:cNvPr id="29698" name="Picture 2" descr="https://pp.userapi.com/c841222/v841222389/70f10/_SdwhzRrG_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5156"/>
            <a:ext cx="3905278" cy="2928958"/>
          </a:xfrm>
          <a:prstGeom prst="rect">
            <a:avLst/>
          </a:prstGeom>
          <a:noFill/>
        </p:spPr>
      </p:pic>
      <p:pic>
        <p:nvPicPr>
          <p:cNvPr id="29700" name="Picture 4" descr="https://pp.userapi.com/c841222/v841222389/71097/CZz8PX6j7U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954365"/>
            <a:ext cx="1643042" cy="2190723"/>
          </a:xfrm>
          <a:prstGeom prst="rect">
            <a:avLst/>
          </a:prstGeom>
          <a:noFill/>
        </p:spPr>
      </p:pic>
      <p:pic>
        <p:nvPicPr>
          <p:cNvPr id="29702" name="Picture 6" descr="https://sun1-12.userapi.com/c830109/v830109137/7faa7/fiqJvV-a4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1268" y="3144048"/>
            <a:ext cx="3002732" cy="2001040"/>
          </a:xfrm>
          <a:prstGeom prst="rect">
            <a:avLst/>
          </a:prstGeom>
          <a:noFill/>
        </p:spPr>
      </p:pic>
      <p:pic>
        <p:nvPicPr>
          <p:cNvPr id="5" name="Picture 3" descr="C:\Documents and Settings\user\Рабочий стол\Проект\nB_8cuQmPL8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777988"/>
            <a:ext cx="2786082" cy="33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qSQchnX1JP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13550" y="2464226"/>
            <a:ext cx="1816440" cy="242266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0129" y="659059"/>
            <a:ext cx="7886700" cy="99447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«Масленица Широкая»</a:t>
            </a:r>
            <a:endParaRPr lang="ru-RU" sz="33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Ki0i1URSW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3973" y="2283697"/>
            <a:ext cx="3462703" cy="2597829"/>
          </a:xfrm>
          <a:prstGeom prst="rect">
            <a:avLst/>
          </a:prstGeom>
        </p:spPr>
      </p:pic>
      <p:pic>
        <p:nvPicPr>
          <p:cNvPr id="8" name="Рисунок 7" descr="RB-WCRPyLC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2346971"/>
            <a:ext cx="3332026" cy="2499791"/>
          </a:xfrm>
          <a:prstGeom prst="rect">
            <a:avLst/>
          </a:prstGeom>
        </p:spPr>
      </p:pic>
      <p:pic>
        <p:nvPicPr>
          <p:cNvPr id="9" name="Рисунок 8" descr="5ANlNApcxio.jpg"/>
          <p:cNvPicPr>
            <a:picLocks noChangeAspect="1"/>
          </p:cNvPicPr>
          <p:nvPr/>
        </p:nvPicPr>
        <p:blipFill>
          <a:blip r:embed="rId5" cstate="print"/>
          <a:srcRect t="21566"/>
          <a:stretch>
            <a:fillRect/>
          </a:stretch>
        </p:blipFill>
        <p:spPr>
          <a:xfrm>
            <a:off x="5206665" y="361059"/>
            <a:ext cx="3564971" cy="20977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643718"/>
            <a:ext cx="5757874" cy="857515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«Сладости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радости»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Содержимое 7" descr="ASEEYG4cRlc.jpg"/>
          <p:cNvPicPr>
            <a:picLocks noGrp="1" noChangeAspect="1"/>
          </p:cNvPicPr>
          <p:nvPr>
            <p:ph idx="1"/>
          </p:nvPr>
        </p:nvPicPr>
        <p:blipFill>
          <a:blip r:embed="rId2"/>
          <a:srcRect t="23104"/>
          <a:stretch>
            <a:fillRect/>
          </a:stretch>
        </p:blipFill>
        <p:spPr>
          <a:xfrm>
            <a:off x="3568528" y="1929602"/>
            <a:ext cx="5575472" cy="3215486"/>
          </a:xfrm>
          <a:prstGeom prst="rect">
            <a:avLst/>
          </a:prstGeom>
        </p:spPr>
      </p:pic>
      <p:pic>
        <p:nvPicPr>
          <p:cNvPr id="25602" name="Picture 2" descr="https://pp.userapi.com/c840629/v840629443/2d324/nx2Jt84WgZ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86116" cy="2464588"/>
          </a:xfrm>
          <a:prstGeom prst="rect">
            <a:avLst/>
          </a:prstGeom>
          <a:noFill/>
        </p:spPr>
      </p:pic>
      <p:pic>
        <p:nvPicPr>
          <p:cNvPr id="25604" name="Picture 4" descr="https://pp.userapi.com/c841223/v841223186/4955e/OkruQ1FHyY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66187"/>
            <a:ext cx="3571868" cy="2678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8176" y="550741"/>
            <a:ext cx="7886700" cy="99447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Сладости и радости</a:t>
            </a:r>
          </a:p>
        </p:txBody>
      </p:sp>
      <p:sp>
        <p:nvSpPr>
          <p:cNvPr id="1026" name="AutoShape 2" descr="https://pp.userapi.com/c840333/v840333186/2ee78/WBKluL_GOPU.jpg"/>
          <p:cNvSpPr>
            <a:spLocks noChangeAspect="1" noChangeArrowheads="1"/>
          </p:cNvSpPr>
          <p:nvPr/>
        </p:nvSpPr>
        <p:spPr bwMode="auto">
          <a:xfrm>
            <a:off x="116681" y="-108380"/>
            <a:ext cx="228600" cy="22867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p.userapi.com/c840333/v840333186/2ee78/WBKluL_GOPU.jpg"/>
          <p:cNvSpPr>
            <a:spLocks noChangeAspect="1" noChangeArrowheads="1"/>
          </p:cNvSpPr>
          <p:nvPr/>
        </p:nvSpPr>
        <p:spPr bwMode="auto">
          <a:xfrm>
            <a:off x="116681" y="-108380"/>
            <a:ext cx="228600" cy="22867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MTt-hjYWBz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610738"/>
            <a:ext cx="2571768" cy="3430082"/>
          </a:xfrm>
          <a:prstGeom prst="rect">
            <a:avLst/>
          </a:prstGeom>
        </p:spPr>
      </p:pic>
      <p:pic>
        <p:nvPicPr>
          <p:cNvPr id="11" name="Рисунок 10" descr="WBKluL_GOP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30" y="0"/>
            <a:ext cx="4190770" cy="3144048"/>
          </a:xfrm>
          <a:prstGeom prst="rect">
            <a:avLst/>
          </a:prstGeom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BWoJoYEo-U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1572412"/>
            <a:ext cx="2605445" cy="3474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«Зажги синим»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Рисунок 14" descr="vEltzfuC8N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93983"/>
            <a:ext cx="4714876" cy="4451106"/>
          </a:xfrm>
          <a:prstGeom prst="rect">
            <a:avLst/>
          </a:prstGeom>
        </p:spPr>
      </p:pic>
      <p:pic>
        <p:nvPicPr>
          <p:cNvPr id="7" name="Picture 3" descr="C:\Documents and Settings\user\Рабочий стол\Проект\iueJDC9s1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547366"/>
            <a:ext cx="3571868" cy="2597722"/>
          </a:xfrm>
          <a:prstGeom prst="rect">
            <a:avLst/>
          </a:prstGeom>
          <a:noFill/>
        </p:spPr>
      </p:pic>
      <p:pic>
        <p:nvPicPr>
          <p:cNvPr id="6" name="Рисунок 13" descr="x3TkeW6KG6g.jpg"/>
          <p:cNvPicPr>
            <a:picLocks noChangeAspect="1"/>
          </p:cNvPicPr>
          <p:nvPr/>
        </p:nvPicPr>
        <p:blipFill>
          <a:blip r:embed="rId4" cstate="print"/>
          <a:srcRect l="5965"/>
          <a:stretch>
            <a:fillRect/>
          </a:stretch>
        </p:blipFill>
        <p:spPr>
          <a:xfrm>
            <a:off x="5572132" y="643718"/>
            <a:ext cx="3452825" cy="28766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вместе!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вместе»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7650" name="Picture 2" descr="https://pp.userapi.com/c824200/v824200511/14c4ce/XKWHB2bVJ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5998"/>
            <a:ext cx="5238786" cy="3929090"/>
          </a:xfrm>
          <a:prstGeom prst="rect">
            <a:avLst/>
          </a:prstGeom>
          <a:noFill/>
        </p:spPr>
      </p:pic>
      <p:pic>
        <p:nvPicPr>
          <p:cNvPr id="27654" name="Picture 6" descr="https://pp.userapi.com/c840520/v840520511/895b6/3k-m4yCTj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5288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214282" y="643718"/>
            <a:ext cx="8786525" cy="4071966"/>
          </a:xfrm>
        </p:spPr>
        <p:txBody>
          <a:bodyPr>
            <a:normAutofit fontScale="97500"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детям с инвалидностью  для развития и социализации в обществе необходимо общение с нормотипичными ровесниками, а лицеистам необходимо научиться быть милосердными, уметь сострадать и ценить такие человеческие качества, как доброта, дружба, человечность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проекта: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+mn-ea"/>
              </a:rPr>
              <a:t> 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+mn-ea"/>
              </a:rPr>
              <a:t>	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адаптирование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детей с инвалидностью в социальную среду лицеистов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        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формирование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 лицеистов философии гуманизма, справедливости, милосердия, а также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	претворения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жизнь идей добра, красоты и общечеловеческой морали;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мероприятий по оказанию практической помощи детям с ОВЗ, нуждающимся в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социальной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поддержке;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содействие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адаптации детей с ОВЗ к жизни в обществе,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	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у лицеистов «АМТЭКа»  инициативы по оказанию помощи  ровесникам с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особенностями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развития, поощрение их личного желания добровольно и бескорыстно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заботиться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них;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формирование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милосердия и толерантности, обогащение эмоционального мира лицеистов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нравственными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переживаниями.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660" dirty="0">
              <a:latin typeface="Arial" panose="020B0604020202020204" pitchFamily="34" charset="0"/>
            </a:endParaRPr>
          </a:p>
        </p:txBody>
      </p:sp>
      <p:sp>
        <p:nvSpPr>
          <p:cNvPr id="2" name="Заголовок 10"/>
          <p:cNvSpPr>
            <a:spLocks noGrp="1"/>
          </p:cNvSpPr>
          <p:nvPr/>
        </p:nvSpPr>
        <p:spPr>
          <a:xfrm>
            <a:off x="1428728" y="143653"/>
            <a:ext cx="5222240" cy="2857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Реализация проекта</a:t>
            </a:r>
            <a:r>
              <a:rPr lang="ru-RU" sz="1800" dirty="0" smtClean="0">
                <a:sym typeface="+mn-ea"/>
              </a:rPr>
              <a:t/>
            </a:r>
            <a:br>
              <a:rPr lang="ru-RU" sz="1800" dirty="0" smtClean="0">
                <a:sym typeface="+mn-ea"/>
              </a:rPr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74E9-A92A-460B-8E25-F07F1984AFB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7966"/>
            <a:ext cx="78581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Организационные формы реализации проекта: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1 этап – организационный. Были сформулированы задачи проекта, составлен план работы,  сформированы творческие группы, изучены проблемы детей из ВО ОО «БУДУЩЕЕ ЕСТЬ!»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2 этап –  основной. Реализация плана работы по проекту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3 этап – заключительный. </a:t>
            </a:r>
            <a:r>
              <a:rPr lang="ru-RU" sz="1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заключительный праздник «Мы вместе»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подведением итогов  и объявлением начала нового проекта «День рождения с другом»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endParaRPr lang="ru-RU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Улучшение психологического состояния детей из ВО ОО «БУДУЩЕЕ ЕСТЬ!»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2.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Дружеские взаимоотношения лицеистов «</a:t>
            </a:r>
            <a:r>
              <a:rPr lang="ru-RU" sz="1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АМТЭКа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и их семей с семьями из ВО ОО «БУДУЩЕЕ ЕСТЬ!»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 Проявление талантов и творческих способностей участников проекта.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 Активность  семей лицеистов в  благотворительности.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5.  Подготовка лицеистов «</a:t>
            </a:r>
            <a:r>
              <a:rPr lang="ru-RU" sz="1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АМТЭКа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к новому проекту «День рождения с другом»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74E9-A92A-460B-8E25-F07F1984AFB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Текстовое поле 99"/>
          <p:cNvSpPr txBox="1">
            <a:spLocks noGrp="1"/>
          </p:cNvSpPr>
          <p:nvPr>
            <p:ph type="body" sz="quarter" idx="13"/>
          </p:nvPr>
        </p:nvSpPr>
        <p:spPr>
          <a:xfrm>
            <a:off x="357158" y="500842"/>
            <a:ext cx="7929618" cy="38779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9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ходе проектной деятельности (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 реализации проекта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indent="0">
              <a:lnSpc>
                <a:spcPct val="90000"/>
              </a:lnSpc>
            </a:pPr>
            <a:r>
              <a:rPr b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Проведение программы «Мульти- пультия» (знакомство участников проекта)</a:t>
            </a:r>
          </a:p>
          <a:p>
            <a:pPr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· </a:t>
            </a:r>
            <a:r>
              <a:rPr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Лагерь  "Шаг навстречу" : лицеисты "АМТЭКА" в течение каникулярной недели организовывали досуг детям с особенностями развития из ВО ОО "БУДУЩЕЕ ЕСТЬ!, которые находились на лечении в профилактории "Адонис"</a:t>
            </a:r>
          </a:p>
          <a:p>
            <a:pPr indent="0">
              <a:lnSpc>
                <a:spcPct val="90000"/>
              </a:lnSpc>
            </a:pPr>
            <a:r>
              <a:rPr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·</a:t>
            </a:r>
            <a:r>
              <a:rPr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Проведение выездной программы «Если с другом вышел в путь» в инклюзивном отряде в лагере «Ломы» (Ивановская область)</a:t>
            </a:r>
          </a:p>
          <a:p>
            <a:pPr indent="0">
              <a:lnSpc>
                <a:spcPct val="90000"/>
              </a:lnSpc>
            </a:pPr>
            <a:r>
              <a:rPr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 Проведение цикла мастер-классов «Город мастеров»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(Для </a:t>
            </a:r>
            <a:r>
              <a:rPr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мелкой моторики рук, изготовления сувениров и поделок)</a:t>
            </a:r>
          </a:p>
          <a:p>
            <a:pPr indent="0">
              <a:lnSpc>
                <a:spcPct val="90000"/>
              </a:lnSpc>
            </a:pPr>
            <a:r>
              <a:rPr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 Проведение семейного праздника «Масленица широкая»</a:t>
            </a:r>
          </a:p>
          <a:p>
            <a:pPr indent="0">
              <a:lnSpc>
                <a:spcPct val="90000"/>
              </a:lnSpc>
            </a:pPr>
            <a:r>
              <a:rPr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 Проведение благотворительного праздника- ярмарки «Сладости- радости», в ходе которой мы собрали 17 113,50.Все привлеченные средства пошли  на покупку музыкальных инструментов для занятий детей с инвалидностью организации «БУДУЩЕЕ ЕСТЬ!»</a:t>
            </a:r>
          </a:p>
          <a:p>
            <a:pPr indent="0">
              <a:lnSpc>
                <a:spcPct val="90000"/>
              </a:lnSpc>
            </a:pPr>
            <a:r>
              <a:rPr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 Оказание помощи семьям из ВО ОО «БУДУЩЕЕ ЕСТЬ!», оказавшимся в трудной жизненной ситуации (Родители лицеистов дарили и продолжают дарить продуктовые наборы для семей)</a:t>
            </a:r>
          </a:p>
          <a:p>
            <a:pPr indent="0">
              <a:lnSpc>
                <a:spcPct val="90000"/>
              </a:lnSpc>
            </a:pPr>
            <a:r>
              <a:rPr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 Акция «Зажги синим!» (распространение информации об аутизме)</a:t>
            </a:r>
          </a:p>
          <a:p>
            <a:pPr indent="0">
              <a:lnSpc>
                <a:spcPct val="90000"/>
              </a:lnSpc>
            </a:pPr>
            <a:r>
              <a:rPr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 Сбор макулатуры (В феврале и апреле педагоги, лицеисты и их родители организовали сбор макулатуры в пользу нашей организации. В феврале было собрано 2450 руб., а в апреле 4050 руб.  Бонусные деньги ушли на оплату коммунальных счетов центра «Будущее есть!».)</a:t>
            </a:r>
          </a:p>
          <a:p>
            <a:pPr indent="0">
              <a:lnSpc>
                <a:spcPct val="90000"/>
              </a:lnSpc>
            </a:pPr>
            <a:r>
              <a:rPr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 Проведение итогового праздника «Мы вместе», который состо</a:t>
            </a:r>
            <a:r>
              <a:rPr lang="ru-RU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ялся</a:t>
            </a:r>
            <a:r>
              <a:rPr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 июня 2018</a:t>
            </a:r>
            <a:endParaRPr lang="ru-RU" alt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930" y="195003"/>
            <a:ext cx="8631035" cy="4699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4543428" cy="857515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программа </a:t>
            </a:r>
            <a:b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Мульти-пультия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Documents and Settings\user\Рабочий стол\Проект\dKZejszeBNg.jpg"/>
          <p:cNvPicPr>
            <a:picLocks noChangeAspect="1" noChangeArrowheads="1"/>
          </p:cNvPicPr>
          <p:nvPr/>
        </p:nvPicPr>
        <p:blipFill rotWithShape="1">
          <a:blip r:embed="rId2"/>
          <a:srcRect l="13" t="530" r="-13" b="13848"/>
          <a:stretch>
            <a:fillRect/>
          </a:stretch>
        </p:blipFill>
        <p:spPr bwMode="auto">
          <a:xfrm>
            <a:off x="321039" y="1216854"/>
            <a:ext cx="3144056" cy="3590448"/>
          </a:xfrm>
          <a:prstGeom prst="rect">
            <a:avLst/>
          </a:prstGeom>
          <a:noFill/>
        </p:spPr>
      </p:pic>
      <p:pic>
        <p:nvPicPr>
          <p:cNvPr id="18435" name="Picture 3" descr="C:\Documents and Settings\user\Рабочий стол\Проект\aR42ULk3fJ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9358" y="309481"/>
            <a:ext cx="3677196" cy="2263064"/>
          </a:xfrm>
          <a:prstGeom prst="rect">
            <a:avLst/>
          </a:prstGeom>
          <a:noFill/>
        </p:spPr>
      </p:pic>
      <p:pic>
        <p:nvPicPr>
          <p:cNvPr id="18438" name="Picture 6" descr="C:\Documents and Settings\user\Рабочий стол\Проект\oeBcmrGE0L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8382" y="2449628"/>
            <a:ext cx="3673492" cy="239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«Шаг на встречу»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2" descr="C:\Documents and Settings\user\Рабочий стол\Проект\ahH1SGFZoK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8576" b="9509"/>
          <a:stretch>
            <a:fillRect/>
          </a:stretch>
        </p:blipFill>
        <p:spPr bwMode="auto">
          <a:xfrm>
            <a:off x="6143636" y="2268139"/>
            <a:ext cx="3000364" cy="2876949"/>
          </a:xfrm>
          <a:prstGeom prst="rect">
            <a:avLst/>
          </a:prstGeom>
          <a:noFill/>
        </p:spPr>
      </p:pic>
      <p:pic>
        <p:nvPicPr>
          <p:cNvPr id="6" name="Picture 3" descr="C:\Documents and Settings\user\Рабочий стол\Проект\cLTBqMwhdm0.jpg"/>
          <p:cNvPicPr>
            <a:picLocks noChangeAspect="1" noChangeArrowheads="1"/>
          </p:cNvPicPr>
          <p:nvPr/>
        </p:nvPicPr>
        <p:blipFill>
          <a:blip r:embed="rId3"/>
          <a:srcRect t="23588"/>
          <a:stretch>
            <a:fillRect/>
          </a:stretch>
        </p:blipFill>
        <p:spPr bwMode="auto">
          <a:xfrm>
            <a:off x="0" y="1336717"/>
            <a:ext cx="3451022" cy="3808371"/>
          </a:xfrm>
          <a:prstGeom prst="rect">
            <a:avLst/>
          </a:prstGeom>
          <a:noFill/>
        </p:spPr>
      </p:pic>
      <p:pic>
        <p:nvPicPr>
          <p:cNvPr id="7" name="Picture 4" descr="C:\Documents and Settings\user\Рабочий стол\Проект\Q-E9VA_pCv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401769"/>
            <a:ext cx="2659702" cy="3743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Инклюзивный отряд «АМТЭК»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ЗОЦ «Ломы (Ивановская область)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8" name="Picture 4" descr="https://pp.userapi.com/c639517/v639517252/5841a/qW_D7BIE0X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0312"/>
            <a:ext cx="4953034" cy="3714776"/>
          </a:xfrm>
          <a:prstGeom prst="rect">
            <a:avLst/>
          </a:prstGeom>
          <a:noFill/>
        </p:spPr>
      </p:pic>
      <p:pic>
        <p:nvPicPr>
          <p:cNvPr id="1026" name="Picture 2" descr="https://pp.userapi.com/c841128/v841128018/6f39a/lSA1SytV_j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182" y="1500974"/>
            <a:ext cx="4858818" cy="3644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967"/>
            <a:ext cx="5686436" cy="64294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цикл мастер-классов </a:t>
            </a:r>
            <a:br>
              <a:rPr lang="ru-RU" sz="2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«Город мастеров»</a:t>
            </a:r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Содержимое 9" descr="Fx5mJEA1N4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49425"/>
            <a:ext cx="2546747" cy="3395663"/>
          </a:xfrm>
          <a:prstGeom prst="rect">
            <a:avLst/>
          </a:prstGeom>
        </p:spPr>
      </p:pic>
      <p:pic>
        <p:nvPicPr>
          <p:cNvPr id="7" name="Рисунок 10" descr="T-MfhfnlfoQ.jpg"/>
          <p:cNvPicPr>
            <a:picLocks noChangeAspect="1"/>
          </p:cNvPicPr>
          <p:nvPr/>
        </p:nvPicPr>
        <p:blipFill>
          <a:blip r:embed="rId3" cstate="print"/>
          <a:srcRect t="10098"/>
          <a:stretch>
            <a:fillRect/>
          </a:stretch>
        </p:blipFill>
        <p:spPr>
          <a:xfrm>
            <a:off x="7125183" y="0"/>
            <a:ext cx="2018817" cy="2429668"/>
          </a:xfrm>
          <a:prstGeom prst="rect">
            <a:avLst/>
          </a:prstGeom>
        </p:spPr>
      </p:pic>
      <p:pic>
        <p:nvPicPr>
          <p:cNvPr id="8" name="Picture 2" descr="https://pp.vk.me/c615729/v615729999/65fa/zs5TuPtCZr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634280"/>
            <a:ext cx="4460376" cy="2510808"/>
          </a:xfrm>
          <a:prstGeom prst="rect">
            <a:avLst/>
          </a:prstGeom>
          <a:noFill/>
        </p:spPr>
      </p:pic>
      <p:pic>
        <p:nvPicPr>
          <p:cNvPr id="9" name="Picture 2" descr="https://pp.vk.me/c615729/v615729999/651e/t0IdwMRCgW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190791"/>
            <a:ext cx="2286016" cy="3954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pp.vk.me/c615729/v615729999/65b4/JeXsom1Y4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37148"/>
            <a:ext cx="4219369" cy="2375875"/>
          </a:xfrm>
          <a:prstGeom prst="rect">
            <a:avLst/>
          </a:prstGeom>
          <a:noFill/>
        </p:spPr>
      </p:pic>
      <p:pic>
        <p:nvPicPr>
          <p:cNvPr id="46084" name="Picture 4" descr="https://pp.vk.me/c615729/v615729999/65c8/EMgPftQqAF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6522" y="242210"/>
            <a:ext cx="3936783" cy="2216755"/>
          </a:xfrm>
          <a:prstGeom prst="rect">
            <a:avLst/>
          </a:prstGeom>
          <a:noFill/>
        </p:spPr>
      </p:pic>
      <p:pic>
        <p:nvPicPr>
          <p:cNvPr id="46086" name="Picture 6" descr="https://pp.vk.me/c615729/v615729999/6622/xWGiMKMJG2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972" y="757958"/>
            <a:ext cx="2527271" cy="41240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49821" y="360633"/>
            <a:ext cx="2268252" cy="3925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Мастеров</a:t>
            </a:r>
            <a:endParaRPr lang="ru-RU" sz="21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KFC">
      <a:dk1>
        <a:sysClr val="windowText" lastClr="000000"/>
      </a:dk1>
      <a:lt1>
        <a:sysClr val="window" lastClr="FFFFFF"/>
      </a:lt1>
      <a:dk2>
        <a:srgbClr val="DA0E2D"/>
      </a:dk2>
      <a:lt2>
        <a:srgbClr val="EEECE1"/>
      </a:lt2>
      <a:accent1>
        <a:srgbClr val="E62645"/>
      </a:accent1>
      <a:accent2>
        <a:srgbClr val="000000"/>
      </a:accent2>
      <a:accent3>
        <a:srgbClr val="FFA300"/>
      </a:accent3>
      <a:accent4>
        <a:srgbClr val="F04E98"/>
      </a:accent4>
      <a:accent5>
        <a:srgbClr val="78BE20"/>
      </a:accent5>
      <a:accent6>
        <a:srgbClr val="84329B"/>
      </a:accent6>
      <a:hlink>
        <a:srgbClr val="0000FF"/>
      </a:hlink>
      <a:folHlink>
        <a:srgbClr val="800080"/>
      </a:folHlink>
    </a:clrScheme>
    <a:fontScheme name="KF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493</Words>
  <Application>WPS Presentation</Application>
  <PresentationFormat>Произвольный</PresentationFormat>
  <Paragraphs>67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социальный проект «Мы вместе»,</vt:lpstr>
      <vt:lpstr>Слайд 2</vt:lpstr>
      <vt:lpstr>Слайд 3</vt:lpstr>
      <vt:lpstr>Слайд 4</vt:lpstr>
      <vt:lpstr>Игровая программа  «Мульти-пультия»</vt:lpstr>
      <vt:lpstr>лагерь  «Шаг на встречу» </vt:lpstr>
      <vt:lpstr>Инклюзивный отряд «АМТЭК» в ЗОЦ «Ломы (Ивановская область)</vt:lpstr>
      <vt:lpstr>цикл мастер-классов  «Город мастеров»  </vt:lpstr>
      <vt:lpstr>Слайд 9</vt:lpstr>
      <vt:lpstr>«Масленица Широкая» </vt:lpstr>
      <vt:lpstr>Слайд 11</vt:lpstr>
      <vt:lpstr>«Сладости и радости» </vt:lpstr>
      <vt:lpstr>Слайд 13</vt:lpstr>
      <vt:lpstr>акция «Зажги синим» </vt:lpstr>
      <vt:lpstr>Мы вместе!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Дубовский Дмитрий</dc:creator>
  <cp:lastModifiedBy>Irina</cp:lastModifiedBy>
  <cp:revision>80</cp:revision>
  <dcterms:created xsi:type="dcterms:W3CDTF">2017-12-15T10:04:00Z</dcterms:created>
  <dcterms:modified xsi:type="dcterms:W3CDTF">2018-11-07T13:26:18Z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1049-10.2.0.6020</vt:lpwstr>
  </property>
</Properties>
</file>