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71" r:id="rId3"/>
    <p:sldId id="398" r:id="rId4"/>
    <p:sldId id="400" r:id="rId5"/>
    <p:sldId id="401" r:id="rId6"/>
    <p:sldId id="402" r:id="rId7"/>
    <p:sldId id="385" r:id="rId8"/>
    <p:sldId id="372" r:id="rId9"/>
    <p:sldId id="391" r:id="rId10"/>
    <p:sldId id="397" r:id="rId11"/>
    <p:sldId id="386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6" userDrawn="1">
          <p15:clr>
            <a:srgbClr val="A4A3A4"/>
          </p15:clr>
        </p15:guide>
        <p15:guide id="4" orient="horz" pos="2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8E"/>
    <a:srgbClr val="FF995C"/>
    <a:srgbClr val="D9D9D9"/>
    <a:srgbClr val="FCFFFF"/>
    <a:srgbClr val="FF0000"/>
    <a:srgbClr val="C0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628"/>
  </p:normalViewPr>
  <p:slideViewPr>
    <p:cSldViewPr>
      <p:cViewPr varScale="1">
        <p:scale>
          <a:sx n="107" d="100"/>
          <a:sy n="107" d="100"/>
        </p:scale>
        <p:origin x="78" y="108"/>
      </p:cViewPr>
      <p:guideLst>
        <p:guide orient="horz" pos="2976"/>
        <p:guide pos="3840"/>
        <p:guide pos="96"/>
        <p:guide orient="horz"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A11EDB5-0105-4BC2-A3F4-BCB851FE6726}" type="datetimeFigureOut">
              <a:rPr lang="ru-RU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300413"/>
            <a:ext cx="97536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A250334-CBB6-4061-9E2C-A0DC66C2288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009B8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009B8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000" b="1" i="0">
                <a:solidFill>
                  <a:srgbClr val="009B8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712723" y="86995"/>
            <a:ext cx="10766552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9B8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302463" y="1459230"/>
            <a:ext cx="11587073" cy="4762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emf"/><Relationship Id="rId7" Type="http://schemas.openxmlformats.org/officeDocument/2006/relationships/image" Target="../media/image1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2734" y="240268"/>
            <a:ext cx="1935631" cy="8610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 bwMode="auto">
          <a:xfrm>
            <a:off x="723899" y="1818690"/>
            <a:ext cx="107442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tx1"/>
                </a:solidFill>
                <a:latin typeface="Calibri"/>
                <a:ea typeface="Microsoft Sans Serif"/>
                <a:cs typeface="Calibri"/>
              </a:rPr>
              <a:t>Муниципальное автономное учреждение «Молодежный центр «Орион», </a:t>
            </a:r>
            <a:br>
              <a:rPr lang="ru-RU" sz="3600" dirty="0" smtClean="0">
                <a:solidFill>
                  <a:schemeClr val="tx1"/>
                </a:solidFill>
                <a:latin typeface="Calibri"/>
                <a:ea typeface="Microsoft Sans Serif"/>
                <a:cs typeface="Calibri"/>
              </a:rPr>
            </a:br>
            <a:r>
              <a:rPr lang="ru-RU" sz="3600" dirty="0" err="1" smtClean="0">
                <a:solidFill>
                  <a:schemeClr val="tx1"/>
                </a:solidFill>
                <a:latin typeface="Calibri"/>
                <a:ea typeface="Microsoft Sans Serif"/>
                <a:cs typeface="Calibri"/>
              </a:rPr>
              <a:t>Добро.Центр</a:t>
            </a:r>
            <a:r>
              <a:rPr lang="ru-RU" sz="3600" dirty="0" smtClean="0">
                <a:solidFill>
                  <a:schemeClr val="tx1"/>
                </a:solidFill>
                <a:latin typeface="Calibri"/>
                <a:ea typeface="Microsoft Sans Serif"/>
                <a:cs typeface="Calibri"/>
              </a:rPr>
              <a:t> «Добрые Челны»</a:t>
            </a:r>
            <a:endParaRPr lang="ru-RU" sz="3600" dirty="0">
              <a:solidFill>
                <a:schemeClr val="tx1"/>
              </a:solidFill>
              <a:latin typeface="Calibri"/>
              <a:ea typeface="Microsoft Sans Serif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623247" y="4508061"/>
            <a:ext cx="5810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latin typeface="Calibri"/>
                <a:ea typeface="Microsoft Sans Serif"/>
                <a:cs typeface="Calibri"/>
              </a:rPr>
              <a:t>Выступающий:</a:t>
            </a:r>
            <a:endParaRPr dirty="0"/>
          </a:p>
          <a:p>
            <a:pPr>
              <a:defRPr/>
            </a:pPr>
            <a:r>
              <a:rPr lang="ru-RU" sz="2000" dirty="0">
                <a:latin typeface="Calibri"/>
                <a:ea typeface="Microsoft Sans Serif"/>
                <a:cs typeface="Calibri"/>
              </a:rPr>
              <a:t>Гагинская Елена Владимировна,</a:t>
            </a:r>
          </a:p>
          <a:p>
            <a:pPr>
              <a:defRPr/>
            </a:pPr>
            <a:r>
              <a:rPr lang="ru-RU" sz="2000" dirty="0">
                <a:latin typeface="Calibri"/>
                <a:ea typeface="Microsoft Sans Serif"/>
                <a:cs typeface="Calibri"/>
              </a:rPr>
              <a:t>Руководитель </a:t>
            </a:r>
            <a:r>
              <a:rPr lang="ru-RU" sz="2000" dirty="0" err="1">
                <a:latin typeface="Calibri"/>
                <a:ea typeface="Microsoft Sans Serif"/>
                <a:cs typeface="Calibri"/>
              </a:rPr>
              <a:t>Добро.Центра</a:t>
            </a:r>
            <a:r>
              <a:rPr lang="ru-RU" sz="2000" dirty="0">
                <a:latin typeface="Calibri"/>
                <a:ea typeface="Microsoft Sans Serif"/>
                <a:cs typeface="Calibri"/>
              </a:rPr>
              <a:t> «Добрые Челны»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936964" y="6248400"/>
            <a:ext cx="231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>
                <a:latin typeface="Calibri"/>
                <a:ea typeface="Microsoft Sans Serif"/>
                <a:cs typeface="Calibri"/>
              </a:rPr>
              <a:t>г. Набережные Челны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3082" y="209437"/>
            <a:ext cx="2667000" cy="711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3500000">
            <a:off x="10243769" y="1553803"/>
            <a:ext cx="1714500" cy="876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44388" y="1874076"/>
            <a:ext cx="932179" cy="9321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 rot="5400000">
            <a:off x="5993525" y="421952"/>
            <a:ext cx="204949" cy="12753857"/>
          </a:xfrm>
          <a:prstGeom prst="rect">
            <a:avLst/>
          </a:prstGeom>
          <a:solidFill>
            <a:srgbClr val="38B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/>
        </p:blipFill>
        <p:spPr bwMode="auto">
          <a:xfrm>
            <a:off x="8258627" y="6696405"/>
            <a:ext cx="2865390" cy="607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98450" y="5640586"/>
            <a:ext cx="774700" cy="723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384179" y="4794098"/>
            <a:ext cx="1469338" cy="16162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EAB76C-7327-5E0C-A231-62E1F3E39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142594" y="0"/>
            <a:ext cx="1026936" cy="1175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19" y="151711"/>
            <a:ext cx="1081411" cy="1081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0D31320-A7D5-4A32-9361-5DC528A7ED09}"/>
              </a:ext>
            </a:extLst>
          </p:cNvPr>
          <p:cNvSpPr/>
          <p:nvPr/>
        </p:nvSpPr>
        <p:spPr>
          <a:xfrm>
            <a:off x="6096000" y="-1"/>
            <a:ext cx="6096000" cy="69087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E1EAAE4-7FA0-4F90-AB5C-E9BBBA229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3573"/>
            <a:ext cx="12192000" cy="86428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219F05-F32E-54F1-E038-E7002B3F343B}"/>
              </a:ext>
            </a:extLst>
          </p:cNvPr>
          <p:cNvSpPr/>
          <p:nvPr/>
        </p:nvSpPr>
        <p:spPr>
          <a:xfrm rot="20922835">
            <a:off x="-491602" y="4987692"/>
            <a:ext cx="13175204" cy="384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9DBA31-E101-BD8D-EF39-4FA217E2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58400" y="4419600"/>
            <a:ext cx="1852173" cy="1247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5FC4B-3D76-1134-2CB8-A77C5FD18FF7}"/>
              </a:ext>
            </a:extLst>
          </p:cNvPr>
          <p:cNvSpPr txBox="1"/>
          <p:nvPr/>
        </p:nvSpPr>
        <p:spPr>
          <a:xfrm>
            <a:off x="4453049" y="5498113"/>
            <a:ext cx="63642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009B8E"/>
                </a:solidFill>
              </a:rPr>
              <a:t>Добро.Центр</a:t>
            </a:r>
            <a:r>
              <a:rPr lang="ru-RU" sz="3200" b="1" dirty="0">
                <a:solidFill>
                  <a:srgbClr val="009B8E"/>
                </a:solidFill>
              </a:rPr>
              <a:t> «Добрые Челны»</a:t>
            </a:r>
          </a:p>
          <a:p>
            <a:r>
              <a:rPr lang="ru-RU" sz="3200" b="1" dirty="0">
                <a:solidFill>
                  <a:srgbClr val="009B8E"/>
                </a:solidFill>
              </a:rPr>
              <a:t>Место притяжения добрых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6651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974DC2-B4E9-489A-A78D-BAFDC5A87756}"/>
              </a:ext>
            </a:extLst>
          </p:cNvPr>
          <p:cNvSpPr/>
          <p:nvPr/>
        </p:nvSpPr>
        <p:spPr bwMode="auto">
          <a:xfrm rot="5400000">
            <a:off x="5989822" y="706583"/>
            <a:ext cx="212353" cy="12191999"/>
          </a:xfrm>
          <a:prstGeom prst="rect">
            <a:avLst/>
          </a:prstGeom>
          <a:solidFill>
            <a:srgbClr val="38B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DD0EFF-1A47-4FE6-BB74-703AAA0C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65062"/>
          <a:stretch/>
        </p:blipFill>
        <p:spPr bwMode="auto">
          <a:xfrm>
            <a:off x="8258627" y="6696405"/>
            <a:ext cx="2865390" cy="2123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73BFDB-82B5-4489-95A1-D211150E3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75" y="778119"/>
            <a:ext cx="2991005" cy="13410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738D9A-11B7-4092-9733-BC87EF307E6E}"/>
              </a:ext>
            </a:extLst>
          </p:cNvPr>
          <p:cNvSpPr/>
          <p:nvPr/>
        </p:nvSpPr>
        <p:spPr>
          <a:xfrm>
            <a:off x="1131008" y="0"/>
            <a:ext cx="45719" cy="6858000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F73087-CA5F-4421-8C10-9B81F853D6BE}"/>
              </a:ext>
            </a:extLst>
          </p:cNvPr>
          <p:cNvSpPr/>
          <p:nvPr/>
        </p:nvSpPr>
        <p:spPr>
          <a:xfrm>
            <a:off x="972999" y="4772264"/>
            <a:ext cx="350519" cy="350519"/>
          </a:xfrm>
          <a:prstGeom prst="ellipse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649629E-A8FC-4DC3-B635-4FC5A4D159D6}"/>
              </a:ext>
            </a:extLst>
          </p:cNvPr>
          <p:cNvSpPr/>
          <p:nvPr/>
        </p:nvSpPr>
        <p:spPr>
          <a:xfrm>
            <a:off x="973000" y="3461644"/>
            <a:ext cx="350519" cy="350519"/>
          </a:xfrm>
          <a:prstGeom prst="ellipse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89B0BFC-6B73-446E-B3FC-FA8145FABE56}"/>
              </a:ext>
            </a:extLst>
          </p:cNvPr>
          <p:cNvSpPr/>
          <p:nvPr/>
        </p:nvSpPr>
        <p:spPr>
          <a:xfrm>
            <a:off x="978607" y="2013844"/>
            <a:ext cx="350519" cy="350519"/>
          </a:xfrm>
          <a:prstGeom prst="ellipse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5355F6B-0994-4527-ACB7-B21CA30F2F70}"/>
              </a:ext>
            </a:extLst>
          </p:cNvPr>
          <p:cNvSpPr/>
          <p:nvPr/>
        </p:nvSpPr>
        <p:spPr>
          <a:xfrm>
            <a:off x="978607" y="685800"/>
            <a:ext cx="350519" cy="350519"/>
          </a:xfrm>
          <a:prstGeom prst="ellipse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CF50B-AD17-47D6-8715-9CFF8C917601}"/>
              </a:ext>
            </a:extLst>
          </p:cNvPr>
          <p:cNvSpPr txBox="1"/>
          <p:nvPr/>
        </p:nvSpPr>
        <p:spPr>
          <a:xfrm>
            <a:off x="1752600" y="68580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2013 год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FAC206-1CB6-4D7B-8ACD-5E8201E11AC7}"/>
              </a:ext>
            </a:extLst>
          </p:cNvPr>
          <p:cNvSpPr txBox="1"/>
          <p:nvPr/>
        </p:nvSpPr>
        <p:spPr>
          <a:xfrm>
            <a:off x="1752600" y="1105891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Центр развития добровольчества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6888E9-F540-459E-88E8-02DCB6343C1E}"/>
              </a:ext>
            </a:extLst>
          </p:cNvPr>
          <p:cNvSpPr txBox="1"/>
          <p:nvPr/>
        </p:nvSpPr>
        <p:spPr>
          <a:xfrm>
            <a:off x="1752600" y="201384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2020 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3BF774-F7A9-420F-9A1A-BAFE9C829CF4}"/>
              </a:ext>
            </a:extLst>
          </p:cNvPr>
          <p:cNvSpPr txBox="1"/>
          <p:nvPr/>
        </p:nvSpPr>
        <p:spPr>
          <a:xfrm>
            <a:off x="1752600" y="2433935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Штаб помощи людям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541A7-4C12-43F6-954B-931103C1ADF2}"/>
              </a:ext>
            </a:extLst>
          </p:cNvPr>
          <p:cNvSpPr txBox="1"/>
          <p:nvPr/>
        </p:nvSpPr>
        <p:spPr>
          <a:xfrm>
            <a:off x="1752600" y="346164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2023 год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C0FAE-EA93-42C9-BD2A-88E80B8315AC}"/>
              </a:ext>
            </a:extLst>
          </p:cNvPr>
          <p:cNvSpPr txBox="1"/>
          <p:nvPr/>
        </p:nvSpPr>
        <p:spPr>
          <a:xfrm>
            <a:off x="1752600" y="3881735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Добро.Центр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«Добрые Челны»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92E93-70D1-4981-87DE-21FFF35293BE}"/>
              </a:ext>
            </a:extLst>
          </p:cNvPr>
          <p:cNvSpPr txBox="1"/>
          <p:nvPr/>
        </p:nvSpPr>
        <p:spPr>
          <a:xfrm>
            <a:off x="1752600" y="476871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2024 год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F4F57-303E-4498-BAE0-CA1F8310F757}"/>
              </a:ext>
            </a:extLst>
          </p:cNvPr>
          <p:cNvSpPr txBox="1"/>
          <p:nvPr/>
        </p:nvSpPr>
        <p:spPr>
          <a:xfrm>
            <a:off x="1752600" y="5188803"/>
            <a:ext cx="5965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Слияние Центр развития добровольчества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Добро.Центр «Добрые Челны»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1B3A91-7B7F-43BF-9C6A-779810DF2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3500000">
            <a:off x="5979510" y="-17412"/>
            <a:ext cx="1714500" cy="876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A3273A-0E33-4AFE-9CF2-50EEF70AC68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/>
        </p:blipFill>
        <p:spPr bwMode="auto">
          <a:xfrm>
            <a:off x="-396094" y="5631597"/>
            <a:ext cx="932179" cy="9321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95600B1-4F1C-4605-AB8A-0F2F4C6ED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12500" y="5735736"/>
            <a:ext cx="774700" cy="7239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9800" y="2433935"/>
            <a:ext cx="1757065" cy="17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723" y="533400"/>
            <a:ext cx="10766552" cy="307777"/>
          </a:xfrm>
        </p:spPr>
        <p:txBody>
          <a:bodyPr/>
          <a:lstStyle/>
          <a:p>
            <a:pPr algn="ctr"/>
            <a:r>
              <a:rPr lang="ru-RU" dirty="0" smtClean="0"/>
              <a:t>3 направления </a:t>
            </a:r>
            <a:r>
              <a:rPr lang="ru-RU" dirty="0" err="1" smtClean="0"/>
              <a:t>Добро.Центра</a:t>
            </a:r>
            <a:r>
              <a:rPr lang="ru-RU" dirty="0" smtClean="0"/>
              <a:t> «Добрые Челны»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1430"/>
            <a:ext cx="1752600" cy="1752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962401" y="3218553"/>
            <a:ext cx="2971800" cy="2953647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штаб </a:t>
            </a:r>
            <a:r>
              <a:rPr lang="en-US" dirty="0" smtClean="0"/>
              <a:t>#</a:t>
            </a:r>
            <a:r>
              <a:rPr lang="ru-RU" dirty="0" smtClean="0"/>
              <a:t>Мы вместе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001000" y="1925515"/>
            <a:ext cx="2984457" cy="2956196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центр развития добровольчества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40563" y="1905000"/>
            <a:ext cx="2798885" cy="2747924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  <a:r>
              <a:rPr lang="ru-RU" dirty="0" smtClean="0"/>
              <a:t>абота по франшизе </a:t>
            </a:r>
            <a:r>
              <a:rPr lang="ru-RU" dirty="0" err="1" smtClean="0"/>
              <a:t>Добро.Центр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04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723" y="533400"/>
            <a:ext cx="10766552" cy="30777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4800" y="1600200"/>
            <a:ext cx="7774736" cy="60939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Ознакомление с платформой </a:t>
            </a:r>
            <a:r>
              <a:rPr lang="ru-RU" dirty="0" err="1" smtClean="0"/>
              <a:t>Добро.рф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Регистрация в качестве волонтера на платформе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Регистрация 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Вовлечение жителей города, организаций и предприятий в добровольчество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отрудничество </a:t>
            </a:r>
            <a:r>
              <a:rPr lang="ru-RU" dirty="0"/>
              <a:t>с СОШ, </a:t>
            </a:r>
            <a:r>
              <a:rPr lang="ru-RU" dirty="0" err="1"/>
              <a:t>ССУЗами</a:t>
            </a:r>
            <a:r>
              <a:rPr lang="ru-RU" dirty="0"/>
              <a:t>, ВУЗами, МЦ, </a:t>
            </a:r>
            <a:r>
              <a:rPr lang="ru-RU" dirty="0" smtClean="0"/>
              <a:t>ТОС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Популяризация </a:t>
            </a:r>
            <a:r>
              <a:rPr lang="ru-RU" dirty="0"/>
              <a:t>добровольческой деятельности среди </a:t>
            </a:r>
            <a:r>
              <a:rPr lang="ru-RU" dirty="0" smtClean="0"/>
              <a:t>жителей города </a:t>
            </a:r>
            <a:r>
              <a:rPr lang="ru-RU" dirty="0"/>
              <a:t>через </a:t>
            </a:r>
            <a:r>
              <a:rPr lang="ru-RU" dirty="0" smtClean="0"/>
              <a:t>соц</a:t>
            </a:r>
            <a:r>
              <a:rPr lang="ru-RU" dirty="0"/>
              <a:t>. сети, СМИ, проведение массовых </a:t>
            </a:r>
            <a:r>
              <a:rPr lang="ru-RU" dirty="0" smtClean="0"/>
              <a:t>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Мотивирование </a:t>
            </a:r>
            <a:r>
              <a:rPr lang="ru-RU" dirty="0"/>
              <a:t>волонтёров через </a:t>
            </a:r>
            <a:r>
              <a:rPr lang="ru-RU" dirty="0" smtClean="0"/>
              <a:t>конкурсы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Информирование </a:t>
            </a:r>
            <a:r>
              <a:rPr lang="ru-RU" dirty="0"/>
              <a:t>волонтёров о возможностях платформы </a:t>
            </a:r>
            <a:r>
              <a:rPr lang="ru-RU" dirty="0" err="1" smtClean="0"/>
              <a:t>Добро.рф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Консультирование граждан </a:t>
            </a:r>
            <a:r>
              <a:rPr lang="ru-RU" dirty="0"/>
              <a:t>по </a:t>
            </a:r>
            <a:r>
              <a:rPr lang="ru-RU" dirty="0" smtClean="0"/>
              <a:t>запросам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Подбор экспертов для </a:t>
            </a:r>
            <a:r>
              <a:rPr lang="ru-RU" dirty="0"/>
              <a:t>оказания помощи </a:t>
            </a:r>
            <a:r>
              <a:rPr lang="ru-RU" dirty="0" smtClean="0"/>
              <a:t>в проведении 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Оказание мер поддержки волонтерам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Обработка заявок в </a:t>
            </a:r>
            <a:r>
              <a:rPr lang="en-US" dirty="0" smtClean="0"/>
              <a:t>CRM </a:t>
            </a:r>
            <a:r>
              <a:rPr lang="ru-RU" dirty="0" smtClean="0"/>
              <a:t>системе и оказание услуг </a:t>
            </a:r>
            <a:r>
              <a:rPr lang="ru-RU" dirty="0" err="1" smtClean="0"/>
              <a:t>благополучателям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algn="ctr"/>
            <a:endParaRPr lang="ru-RU" dirty="0">
              <a:solidFill>
                <a:srgbClr val="009B8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1430"/>
            <a:ext cx="1752600" cy="17526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40563" y="1905000"/>
            <a:ext cx="2798885" cy="2747924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  <a:r>
              <a:rPr lang="ru-RU" dirty="0" smtClean="0"/>
              <a:t>абота по франшизе </a:t>
            </a:r>
            <a:r>
              <a:rPr lang="ru-RU" dirty="0" err="1" smtClean="0"/>
              <a:t>Добро.Центр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24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723" y="533400"/>
            <a:ext cx="10766552" cy="307777"/>
          </a:xfrm>
        </p:spPr>
        <p:txBody>
          <a:bodyPr/>
          <a:lstStyle/>
          <a:p>
            <a:pPr algn="ctr"/>
            <a:r>
              <a:rPr lang="ru-RU" dirty="0" smtClean="0"/>
              <a:t>3 направления </a:t>
            </a:r>
            <a:r>
              <a:rPr lang="ru-RU" dirty="0" err="1" smtClean="0"/>
              <a:t>Добро.Центра</a:t>
            </a:r>
            <a:r>
              <a:rPr lang="ru-RU" dirty="0" smtClean="0"/>
              <a:t> «Добрые Челны»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38600" y="1764030"/>
            <a:ext cx="7850936" cy="47089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Гуманитарные миссии (очистка берега от мазута в Крыму, помощь зараженным птицам, волонтеры Красного креста и др. 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Оформление путевых листов в зону СВО (по платным дорогам проезд без оплаты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Организация гуманитарной помощи </a:t>
            </a:r>
            <a:r>
              <a:rPr lang="ru-RU" dirty="0" smtClean="0"/>
              <a:t>в зону СВО и в приграничные </a:t>
            </a:r>
            <a:r>
              <a:rPr lang="ru-RU" dirty="0" smtClean="0"/>
              <a:t>районы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социальной помощи незащищенным слоям </a:t>
            </a:r>
            <a:r>
              <a:rPr lang="ru-RU" dirty="0" smtClean="0"/>
              <a:t>населения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Психологическая поддержка семьям бойцов СВО (детям, женам, матерям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Логистическая поддержка (склады, распределение товаров по месту назначения)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1430"/>
            <a:ext cx="1752600" cy="1752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33400" y="2209800"/>
            <a:ext cx="2971800" cy="2953647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штаб </a:t>
            </a:r>
            <a:r>
              <a:rPr lang="en-US" dirty="0" smtClean="0"/>
              <a:t>#</a:t>
            </a:r>
            <a:r>
              <a:rPr lang="ru-RU" dirty="0" smtClean="0"/>
              <a:t>Мы вместе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241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723" y="533400"/>
            <a:ext cx="10766552" cy="307777"/>
          </a:xfrm>
        </p:spPr>
        <p:txBody>
          <a:bodyPr/>
          <a:lstStyle/>
          <a:p>
            <a:pPr algn="ctr"/>
            <a:r>
              <a:rPr lang="ru-RU" dirty="0" smtClean="0"/>
              <a:t>3 направления </a:t>
            </a:r>
            <a:r>
              <a:rPr lang="ru-RU" dirty="0" err="1" smtClean="0"/>
              <a:t>Добро.Центра</a:t>
            </a:r>
            <a:r>
              <a:rPr lang="ru-RU" dirty="0" smtClean="0"/>
              <a:t> «Добрые Челны»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7200" y="1600200"/>
            <a:ext cx="7622336" cy="4708981"/>
          </a:xfrm>
        </p:spPr>
        <p:txBody>
          <a:bodyPr/>
          <a:lstStyle/>
          <a:p>
            <a:r>
              <a:rPr lang="ru-RU" dirty="0" err="1" smtClean="0"/>
              <a:t>Добро.Центр</a:t>
            </a:r>
            <a:r>
              <a:rPr lang="ru-RU" dirty="0" smtClean="0"/>
              <a:t> «Добрые Челны» </a:t>
            </a:r>
            <a:r>
              <a:rPr lang="ru-RU" dirty="0"/>
              <a:t>организует конкурсы, чествует волонтеров на Дне </a:t>
            </a:r>
            <a:r>
              <a:rPr lang="ru-RU" dirty="0" smtClean="0"/>
              <a:t>Добровольца и объединяет </a:t>
            </a:r>
            <a:r>
              <a:rPr lang="ru-RU" dirty="0"/>
              <a:t>все волонтерские  </a:t>
            </a:r>
            <a:r>
              <a:rPr lang="ru-RU" dirty="0" smtClean="0"/>
              <a:t>направления:</a:t>
            </a:r>
          </a:p>
          <a:p>
            <a:r>
              <a:rPr lang="ru-RU" dirty="0" smtClean="0"/>
              <a:t>Волонтеры дошкольных организаций</a:t>
            </a:r>
          </a:p>
          <a:p>
            <a:r>
              <a:rPr lang="ru-RU" dirty="0" smtClean="0"/>
              <a:t>Тимуровские отряды</a:t>
            </a:r>
          </a:p>
          <a:p>
            <a:r>
              <a:rPr lang="ru-RU" dirty="0" smtClean="0"/>
              <a:t>Волонтеры экологи                                 Медиа волонтеры </a:t>
            </a:r>
          </a:p>
          <a:p>
            <a:r>
              <a:rPr lang="ru-RU" dirty="0" smtClean="0"/>
              <a:t>Волонтеры Победы                                Волонтеры поисковых отрядов</a:t>
            </a:r>
          </a:p>
          <a:p>
            <a:r>
              <a:rPr lang="ru-RU" dirty="0" smtClean="0"/>
              <a:t>Волонтеры студенты                              Волонтеры СВО</a:t>
            </a:r>
          </a:p>
          <a:p>
            <a:r>
              <a:rPr lang="ru-RU" dirty="0" smtClean="0"/>
              <a:t>Волонтеры доноры                                 Волонтеры гуманитарной миссии</a:t>
            </a:r>
          </a:p>
          <a:p>
            <a:r>
              <a:rPr lang="ru-RU" dirty="0" smtClean="0"/>
              <a:t>Психологи – волонтеры                          Корпоративные волонтеры</a:t>
            </a:r>
          </a:p>
          <a:p>
            <a:r>
              <a:rPr lang="ru-RU" dirty="0" smtClean="0"/>
              <a:t>Социальные волонтеры                          «Серебряные» волонтеры</a:t>
            </a:r>
          </a:p>
          <a:p>
            <a:r>
              <a:rPr lang="ru-RU" dirty="0" smtClean="0"/>
              <a:t>Волонтеры событий</a:t>
            </a:r>
          </a:p>
          <a:p>
            <a:r>
              <a:rPr lang="ru-RU" dirty="0" err="1" smtClean="0"/>
              <a:t>Зооволонтеры</a:t>
            </a:r>
            <a:endParaRPr lang="ru-RU" dirty="0" smtClean="0"/>
          </a:p>
          <a:p>
            <a:r>
              <a:rPr lang="ru-RU" dirty="0" smtClean="0"/>
              <a:t>Арт волонтеры</a:t>
            </a:r>
          </a:p>
          <a:p>
            <a:r>
              <a:rPr lang="ru-RU" dirty="0" smtClean="0"/>
              <a:t>Волонтеры медики</a:t>
            </a:r>
          </a:p>
          <a:p>
            <a:r>
              <a:rPr lang="ru-RU" dirty="0" smtClean="0"/>
              <a:t>Волонтеры спасатели</a:t>
            </a:r>
          </a:p>
          <a:p>
            <a:r>
              <a:rPr lang="ru-RU" dirty="0" smtClean="0"/>
              <a:t>Волонтеры инклюзии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4603"/>
            <a:ext cx="1526336" cy="152633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38200" y="2438400"/>
            <a:ext cx="2984457" cy="2956196"/>
          </a:xfrm>
          <a:prstGeom prst="ellipse">
            <a:avLst/>
          </a:prstGeom>
          <a:solidFill>
            <a:srgbClr val="009B8E"/>
          </a:solidFill>
          <a:ln>
            <a:solidFill>
              <a:srgbClr val="009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центр развития добровольчества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724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F35D5-0977-43F0-911C-07A6D316423B}"/>
              </a:ext>
            </a:extLst>
          </p:cNvPr>
          <p:cNvSpPr txBox="1"/>
          <p:nvPr/>
        </p:nvSpPr>
        <p:spPr>
          <a:xfrm>
            <a:off x="289610" y="228600"/>
            <a:ext cx="512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ПРОЕКТЫ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МУНИЦИПАЛЬНОМ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УРОВНЕ</a:t>
            </a:r>
            <a:endParaRPr lang="ru-RU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374CECE9-FE7D-467E-A4B7-A8939BE5F333}"/>
              </a:ext>
            </a:extLst>
          </p:cNvPr>
          <p:cNvSpPr/>
          <p:nvPr/>
        </p:nvSpPr>
        <p:spPr>
          <a:xfrm>
            <a:off x="-12700" y="1669553"/>
            <a:ext cx="5638800" cy="140974"/>
          </a:xfrm>
          <a:prstGeom prst="rightArrow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C1DFCC-5E11-48D1-B6C2-2091A794DC2C}"/>
              </a:ext>
            </a:extLst>
          </p:cNvPr>
          <p:cNvSpPr/>
          <p:nvPr/>
        </p:nvSpPr>
        <p:spPr bwMode="auto">
          <a:xfrm rot="5400000">
            <a:off x="5989822" y="706583"/>
            <a:ext cx="212353" cy="12191999"/>
          </a:xfrm>
          <a:prstGeom prst="rect">
            <a:avLst/>
          </a:prstGeom>
          <a:solidFill>
            <a:srgbClr val="38B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AEA31-71E0-405D-8F93-B70F9FC57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65062"/>
          <a:stretch/>
        </p:blipFill>
        <p:spPr bwMode="auto">
          <a:xfrm>
            <a:off x="457200" y="6696405"/>
            <a:ext cx="2865390" cy="2123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A8A159-2A22-45C7-9FCC-B2E2A6755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95816" y="484223"/>
            <a:ext cx="774700" cy="723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79D727-0904-4EFF-98FF-77813BF5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65062"/>
          <a:stretch/>
        </p:blipFill>
        <p:spPr bwMode="auto">
          <a:xfrm rot="5400000">
            <a:off x="10581177" y="5044431"/>
            <a:ext cx="2865390" cy="1524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1454F-74C1-4821-7A47-1E469CF2566A}"/>
              </a:ext>
            </a:extLst>
          </p:cNvPr>
          <p:cNvSpPr/>
          <p:nvPr/>
        </p:nvSpPr>
        <p:spPr>
          <a:xfrm>
            <a:off x="10134600" y="3490100"/>
            <a:ext cx="457200" cy="153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3471E6-FCBD-808E-4E90-E06072DD5891}"/>
              </a:ext>
            </a:extLst>
          </p:cNvPr>
          <p:cNvSpPr/>
          <p:nvPr/>
        </p:nvSpPr>
        <p:spPr>
          <a:xfrm>
            <a:off x="9224201" y="3352800"/>
            <a:ext cx="457200" cy="153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03190" y="255444"/>
            <a:ext cx="10585616" cy="6194712"/>
            <a:chOff x="820125" y="155656"/>
            <a:chExt cx="10585616" cy="619471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E6A2522-3948-4B3E-4EF3-F43822A16FA7}"/>
                </a:ext>
              </a:extLst>
            </p:cNvPr>
            <p:cNvSpPr/>
            <p:nvPr/>
          </p:nvSpPr>
          <p:spPr>
            <a:xfrm>
              <a:off x="820125" y="2133994"/>
              <a:ext cx="8404076" cy="1976611"/>
            </a:xfrm>
            <a:prstGeom prst="rect">
              <a:avLst/>
            </a:prstGeom>
            <a:solidFill>
              <a:srgbClr val="009B8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Согласно Постановлениям </a:t>
              </a:r>
              <a:r>
                <a:rPr lang="ru-RU" sz="2400" dirty="0" smtClean="0"/>
                <a:t>Исполнительного  комитета Муниципального образования г. Набережные Челны РТ </a:t>
              </a:r>
              <a:endParaRPr lang="ru-RU" sz="2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DA768E4-D2A2-1FF0-E204-2600FDD93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0270" y="4321230"/>
              <a:ext cx="1978338" cy="197833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D4B8B33-7135-8738-8EF1-52669B1EA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0499" y="4362634"/>
              <a:ext cx="1978338" cy="197833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1CF1FEF-EB68-1111-2BE6-9EA47001C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6195" y="2133994"/>
              <a:ext cx="1976611" cy="1976611"/>
            </a:xfrm>
            <a:prstGeom prst="rect">
              <a:avLst/>
            </a:prstGeom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80D67EF7-3184-F951-8ECF-2FD94E3C5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261" y="155656"/>
              <a:ext cx="1978338" cy="197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CAE0C4B-6621-DFD0-3894-480A5A457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6637" y="4362634"/>
              <a:ext cx="1978339" cy="1978339"/>
            </a:xfrm>
            <a:prstGeom prst="rect">
              <a:avLst/>
            </a:prstGeom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AB34BCA6-70B1-2ADA-EB4F-7E59CF282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25" y="4364025"/>
              <a:ext cx="1995079" cy="198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7CFFA345-9FB4-163F-BF8C-97DF25504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261" y="4310718"/>
              <a:ext cx="2002480" cy="200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1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5491EF-864C-AA92-4837-617666A88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b="67046"/>
          <a:stretch/>
        </p:blipFill>
        <p:spPr>
          <a:xfrm>
            <a:off x="-827052" y="-432212"/>
            <a:ext cx="13019052" cy="1124132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AB85FB-3E2F-7092-40A6-F577B7DA99AE}"/>
              </a:ext>
            </a:extLst>
          </p:cNvPr>
          <p:cNvSpPr/>
          <p:nvPr/>
        </p:nvSpPr>
        <p:spPr>
          <a:xfrm rot="584608">
            <a:off x="5480825" y="-1282613"/>
            <a:ext cx="11353800" cy="10807475"/>
          </a:xfrm>
          <a:prstGeom prst="rect">
            <a:avLst/>
          </a:prstGeom>
          <a:solidFill>
            <a:schemeClr val="bg1"/>
          </a:solidFill>
          <a:ln w="76200">
            <a:solidFill>
              <a:srgbClr val="009B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FCC1E-4ACE-4674-9B16-97A63D564A73}"/>
              </a:ext>
            </a:extLst>
          </p:cNvPr>
          <p:cNvSpPr txBox="1"/>
          <p:nvPr/>
        </p:nvSpPr>
        <p:spPr>
          <a:xfrm>
            <a:off x="6842810" y="228600"/>
            <a:ext cx="512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Наш результат работы за 2024 год:    </a:t>
            </a:r>
            <a:endParaRPr lang="ru-RU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8541C0-F052-4005-9028-8B6E988055C3}"/>
              </a:ext>
            </a:extLst>
          </p:cNvPr>
          <p:cNvSpPr/>
          <p:nvPr/>
        </p:nvSpPr>
        <p:spPr>
          <a:xfrm>
            <a:off x="5029200" y="3138771"/>
            <a:ext cx="7162800" cy="818730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Лидеры по итогам годового мониторинга эффективности деятельности </a:t>
            </a:r>
            <a:r>
              <a:rPr lang="ru-RU" sz="2400" b="1" dirty="0" err="1" smtClean="0">
                <a:solidFill>
                  <a:schemeClr val="bg1"/>
                </a:solidFill>
                <a:latin typeface="+mj-lt"/>
              </a:rPr>
              <a:t>Добро.Центров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 2024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16AF23-2871-4687-BB5F-0F76872C856B}"/>
              </a:ext>
            </a:extLst>
          </p:cNvPr>
          <p:cNvSpPr/>
          <p:nvPr/>
        </p:nvSpPr>
        <p:spPr>
          <a:xfrm>
            <a:off x="5181600" y="2171344"/>
            <a:ext cx="7010400" cy="803885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Победители в номинации «Ближе к цели» в конкурсе «</a:t>
            </a:r>
            <a:r>
              <a:rPr lang="ru-RU" sz="2400" b="1" dirty="0" err="1" smtClean="0">
                <a:solidFill>
                  <a:schemeClr val="bg1"/>
                </a:solidFill>
                <a:latin typeface="+mj-lt"/>
              </a:rPr>
              <a:t>Добро.Центр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 года»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D54D54-1E75-4CCD-8F03-8B3DB2AEBFE3}"/>
              </a:ext>
            </a:extLst>
          </p:cNvPr>
          <p:cNvSpPr/>
          <p:nvPr/>
        </p:nvSpPr>
        <p:spPr>
          <a:xfrm>
            <a:off x="4839520" y="4121271"/>
            <a:ext cx="7315199" cy="803885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Призеры номинации «Финансовая устойчивость» в конкурсе «</a:t>
            </a:r>
            <a:r>
              <a:rPr lang="ru-RU" sz="2400" b="1" i="0" dirty="0" err="1" smtClean="0">
                <a:solidFill>
                  <a:schemeClr val="bg1"/>
                </a:solidFill>
                <a:effectLst/>
                <a:latin typeface="+mj-lt"/>
              </a:rPr>
              <a:t>Добро.Центр</a:t>
            </a:r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 года»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F73FE37-93B7-4146-AD45-CABB3FEF9643}"/>
              </a:ext>
            </a:extLst>
          </p:cNvPr>
          <p:cNvSpPr/>
          <p:nvPr/>
        </p:nvSpPr>
        <p:spPr>
          <a:xfrm rot="10800000">
            <a:off x="6540500" y="1669553"/>
            <a:ext cx="5638800" cy="140974"/>
          </a:xfrm>
          <a:prstGeom prst="rightArrow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4CA2EC-F7AD-4899-BEE1-10CDCAD0B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65062"/>
          <a:stretch/>
        </p:blipFill>
        <p:spPr bwMode="auto">
          <a:xfrm rot="16200000">
            <a:off x="-1204095" y="5623695"/>
            <a:ext cx="2865390" cy="152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47EAF1-1BDE-4096-B86B-9DE0B225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79224" y="5662844"/>
            <a:ext cx="774700" cy="723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1054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7" y="0"/>
            <a:ext cx="10134600" cy="67462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AB85FB-3E2F-7092-40A6-F577B7DA99AE}"/>
              </a:ext>
            </a:extLst>
          </p:cNvPr>
          <p:cNvSpPr/>
          <p:nvPr/>
        </p:nvSpPr>
        <p:spPr>
          <a:xfrm rot="584608">
            <a:off x="5502255" y="-1314258"/>
            <a:ext cx="11353800" cy="10807475"/>
          </a:xfrm>
          <a:prstGeom prst="rect">
            <a:avLst/>
          </a:prstGeom>
          <a:solidFill>
            <a:schemeClr val="bg1"/>
          </a:solidFill>
          <a:ln w="76200">
            <a:solidFill>
              <a:srgbClr val="009B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FCC1E-4ACE-4674-9B16-97A63D564A73}"/>
              </a:ext>
            </a:extLst>
          </p:cNvPr>
          <p:cNvSpPr txBox="1"/>
          <p:nvPr/>
        </p:nvSpPr>
        <p:spPr>
          <a:xfrm>
            <a:off x="6842810" y="228600"/>
            <a:ext cx="397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На 16.09.2025 г.</a:t>
            </a:r>
            <a:endParaRPr lang="ru-RU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8541C0-F052-4005-9028-8B6E988055C3}"/>
              </a:ext>
            </a:extLst>
          </p:cNvPr>
          <p:cNvSpPr/>
          <p:nvPr/>
        </p:nvSpPr>
        <p:spPr>
          <a:xfrm>
            <a:off x="5181600" y="3672172"/>
            <a:ext cx="7012292" cy="834616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0" dirty="0">
                <a:solidFill>
                  <a:schemeClr val="bg1"/>
                </a:solidFill>
                <a:effectLst/>
                <a:latin typeface="+mj-lt"/>
              </a:rPr>
              <a:t>Оказано </a:t>
            </a:r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3724 </a:t>
            </a:r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сервисов  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16AF23-2871-4687-BB5F-0F76872C856B}"/>
              </a:ext>
            </a:extLst>
          </p:cNvPr>
          <p:cNvSpPr/>
          <p:nvPr/>
        </p:nvSpPr>
        <p:spPr>
          <a:xfrm>
            <a:off x="5181600" y="2395940"/>
            <a:ext cx="6998997" cy="819483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30 105</a:t>
            </a:r>
            <a:r>
              <a:rPr lang="en-US" sz="2400" b="1" i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+mj-lt"/>
              </a:rPr>
              <a:t>волонтеров на </a:t>
            </a:r>
            <a:r>
              <a:rPr lang="ru-RU" sz="2400" b="1" i="0" dirty="0" err="1" smtClean="0">
                <a:solidFill>
                  <a:schemeClr val="bg1"/>
                </a:solidFill>
                <a:effectLst/>
                <a:latin typeface="+mj-lt"/>
              </a:rPr>
              <a:t>Добро.РФ</a:t>
            </a:r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    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F73FE37-93B7-4146-AD45-CABB3FEF9643}"/>
              </a:ext>
            </a:extLst>
          </p:cNvPr>
          <p:cNvSpPr/>
          <p:nvPr/>
        </p:nvSpPr>
        <p:spPr>
          <a:xfrm rot="10800000">
            <a:off x="6540500" y="1669553"/>
            <a:ext cx="5638800" cy="140974"/>
          </a:xfrm>
          <a:prstGeom prst="rightArrow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47EAF1-1BDE-4096-B86B-9DE0B2252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79224" y="5662844"/>
            <a:ext cx="774700" cy="7239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98541C0-F052-4005-9028-8B6E988055C3}"/>
              </a:ext>
            </a:extLst>
          </p:cNvPr>
          <p:cNvSpPr/>
          <p:nvPr/>
        </p:nvSpPr>
        <p:spPr>
          <a:xfrm>
            <a:off x="5167009" y="4956585"/>
            <a:ext cx="7012292" cy="834616"/>
          </a:xfrm>
          <a:prstGeom prst="rect">
            <a:avLst/>
          </a:prstGeom>
          <a:solidFill>
            <a:srgbClr val="009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Рейтинг на </a:t>
            </a:r>
            <a:r>
              <a:rPr lang="ru-RU" sz="2400" b="1" i="0" dirty="0" err="1" smtClean="0">
                <a:solidFill>
                  <a:schemeClr val="bg1"/>
                </a:solidFill>
                <a:effectLst/>
                <a:latin typeface="+mj-lt"/>
              </a:rPr>
              <a:t>Добро.рф</a:t>
            </a:r>
            <a:r>
              <a:rPr lang="ru-RU" sz="2400" b="1" i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ru-RU" sz="2400" b="1" smtClean="0">
                <a:solidFill>
                  <a:schemeClr val="bg1"/>
                </a:solidFill>
                <a:latin typeface="+mj-lt"/>
              </a:rPr>
              <a:t>134</a:t>
            </a:r>
            <a:r>
              <a:rPr lang="ru-RU" sz="2400" b="1" i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ru-RU" sz="2400" b="1" i="0" dirty="0" smtClean="0">
                <a:solidFill>
                  <a:schemeClr val="bg1"/>
                </a:solidFill>
                <a:effectLst/>
                <a:latin typeface="+mj-lt"/>
              </a:rPr>
              <a:t>по России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2 по РТ</a:t>
            </a:r>
            <a:endParaRPr lang="ru-RU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7928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</TotalTime>
  <Words>411</Words>
  <Application>Microsoft Office PowerPoint</Application>
  <DocSecurity>0</DocSecurity>
  <PresentationFormat>Широкоэкранный</PresentationFormat>
  <Paragraphs>83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Microsoft Sans Serif</vt:lpstr>
      <vt:lpstr>Times New Roman</vt:lpstr>
      <vt:lpstr>Office Theme</vt:lpstr>
      <vt:lpstr>Муниципальное автономное учреждение «Молодежный центр «Орион»,  Добро.Центр «Добрые Челны»</vt:lpstr>
      <vt:lpstr>Презентация PowerPoint</vt:lpstr>
      <vt:lpstr>3 направления Добро.Центра «Добрые Челны»</vt:lpstr>
      <vt:lpstr>Презентация PowerPoint</vt:lpstr>
      <vt:lpstr>3 направления Добро.Центра «Добрые Челны»</vt:lpstr>
      <vt:lpstr>3 направления Добро.Центра «Добрые Челны»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Орион</cp:lastModifiedBy>
  <cp:revision>258</cp:revision>
  <dcterms:created xsi:type="dcterms:W3CDTF">2022-06-20T08:23:40Z</dcterms:created>
  <dcterms:modified xsi:type="dcterms:W3CDTF">2025-09-16T09:06:50Z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2022-06-20T00:00:00Z</vt:filetime>
  </property>
</Properties>
</file>