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73" r:id="rId4"/>
    <p:sldId id="259" r:id="rId5"/>
    <p:sldId id="274" r:id="rId6"/>
    <p:sldId id="275" r:id="rId7"/>
    <p:sldId id="276" r:id="rId8"/>
    <p:sldId id="277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1460C-243A-43C9-BDFE-6D6E3AB0A43F}" type="datetimeFigureOut">
              <a:rPr lang="ru-RU" smtClean="0"/>
              <a:t>24.03.2023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82B41-FE8B-41E3-828B-EC18ADF135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45486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1460C-243A-43C9-BDFE-6D6E3AB0A43F}" type="datetimeFigureOut">
              <a:rPr lang="ru-RU" smtClean="0"/>
              <a:t>24.03.2023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82B41-FE8B-41E3-828B-EC18ADF135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68691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1460C-243A-43C9-BDFE-6D6E3AB0A43F}" type="datetimeFigureOut">
              <a:rPr lang="ru-RU" smtClean="0"/>
              <a:t>24.03.2023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82B41-FE8B-41E3-828B-EC18ADF1353C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447110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1460C-243A-43C9-BDFE-6D6E3AB0A43F}" type="datetimeFigureOut">
              <a:rPr lang="ru-RU" smtClean="0"/>
              <a:t>24.03.2023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82B41-FE8B-41E3-828B-EC18ADF135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54264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1460C-243A-43C9-BDFE-6D6E3AB0A43F}" type="datetimeFigureOut">
              <a:rPr lang="ru-RU" smtClean="0"/>
              <a:t>24.03.2023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82B41-FE8B-41E3-828B-EC18ADF1353C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244331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1460C-243A-43C9-BDFE-6D6E3AB0A43F}" type="datetimeFigureOut">
              <a:rPr lang="ru-RU" smtClean="0"/>
              <a:t>24.03.2023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82B41-FE8B-41E3-828B-EC18ADF135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95761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1460C-243A-43C9-BDFE-6D6E3AB0A43F}" type="datetimeFigureOut">
              <a:rPr lang="ru-RU" smtClean="0"/>
              <a:t>24.03.2023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82B41-FE8B-41E3-828B-EC18ADF135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32889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1460C-243A-43C9-BDFE-6D6E3AB0A43F}" type="datetimeFigureOut">
              <a:rPr lang="ru-RU" smtClean="0"/>
              <a:t>24.03.2023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82B41-FE8B-41E3-828B-EC18ADF135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70725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1460C-243A-43C9-BDFE-6D6E3AB0A43F}" type="datetimeFigureOut">
              <a:rPr lang="ru-RU" smtClean="0"/>
              <a:t>24.03.2023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82B41-FE8B-41E3-828B-EC18ADF135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91500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1460C-243A-43C9-BDFE-6D6E3AB0A43F}" type="datetimeFigureOut">
              <a:rPr lang="ru-RU" smtClean="0"/>
              <a:t>24.03.2023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82B41-FE8B-41E3-828B-EC18ADF135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35515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1460C-243A-43C9-BDFE-6D6E3AB0A43F}" type="datetimeFigureOut">
              <a:rPr lang="ru-RU" smtClean="0"/>
              <a:t>24.03.2023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82B41-FE8B-41E3-828B-EC18ADF135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80299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1460C-243A-43C9-BDFE-6D6E3AB0A43F}" type="datetimeFigureOut">
              <a:rPr lang="ru-RU" smtClean="0"/>
              <a:t>24.03.2023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82B41-FE8B-41E3-828B-EC18ADF135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30861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1460C-243A-43C9-BDFE-6D6E3AB0A43F}" type="datetimeFigureOut">
              <a:rPr lang="ru-RU" smtClean="0"/>
              <a:t>24.03.2023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82B41-FE8B-41E3-828B-EC18ADF135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97655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1460C-243A-43C9-BDFE-6D6E3AB0A43F}" type="datetimeFigureOut">
              <a:rPr lang="ru-RU" smtClean="0"/>
              <a:t>24.03.2023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82B41-FE8B-41E3-828B-EC18ADF135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10668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1460C-243A-43C9-BDFE-6D6E3AB0A43F}" type="datetimeFigureOut">
              <a:rPr lang="ru-RU" smtClean="0"/>
              <a:t>24.03.2023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82B41-FE8B-41E3-828B-EC18ADF135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71943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1460C-243A-43C9-BDFE-6D6E3AB0A43F}" type="datetimeFigureOut">
              <a:rPr lang="ru-RU" smtClean="0"/>
              <a:t>24.03.2023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82B41-FE8B-41E3-828B-EC18ADF135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96021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D1460C-243A-43C9-BDFE-6D6E3AB0A43F}" type="datetimeFigureOut">
              <a:rPr lang="ru-RU" smtClean="0"/>
              <a:t>24.03.2023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6AC82B41-FE8B-41E3-828B-EC18ADF135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9931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271E540-9EC9-444E-BF69-4AF676759B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90619"/>
            <a:ext cx="12192000" cy="8127517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387774-D7C9-467D-BAF6-C57645DCAC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30593" y="3921034"/>
            <a:ext cx="8530814" cy="2246051"/>
          </a:xfrm>
          <a:solidFill>
            <a:schemeClr val="bg1"/>
          </a:solidFill>
          <a:effectLst>
            <a:softEdge rad="317500"/>
          </a:effectLst>
        </p:spPr>
        <p:txBody>
          <a:bodyPr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Волонтёры</a:t>
            </a:r>
            <a:br>
              <a:rPr lang="ru-RU" dirty="0">
                <a:solidFill>
                  <a:schemeClr val="tx1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chemeClr val="tx1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«АмГПГУ»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53A9153C-2792-4CBD-827D-FA2BA01ED26F}"/>
              </a:ext>
            </a:extLst>
          </p:cNvPr>
          <p:cNvSpPr/>
          <p:nvPr/>
        </p:nvSpPr>
        <p:spPr>
          <a:xfrm>
            <a:off x="3048000" y="7134572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 Комсомольск-на-Амуре, 2020</a:t>
            </a:r>
          </a:p>
        </p:txBody>
      </p:sp>
    </p:spTree>
    <p:extLst>
      <p:ext uri="{BB962C8B-B14F-4D97-AF65-F5344CB8AC3E}">
        <p14:creationId xmlns:p14="http://schemas.microsoft.com/office/powerpoint/2010/main" val="41885741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8">
            <a:extLst>
              <a:ext uri="{FF2B5EF4-FFF2-40B4-BE49-F238E27FC236}">
                <a16:creationId xmlns:a16="http://schemas.microsoft.com/office/drawing/2014/main" id="{075E9AFE-98FF-4A03-9B87-78EB74CC5A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8658" y="901029"/>
            <a:ext cx="6185105" cy="5055942"/>
          </a:xfrm>
        </p:spPr>
        <p:txBody>
          <a:bodyPr/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Волонтерская (добровольческая) деятельность в АмГПГУ включает традиционные формы взаимопомощи и самопомощи, официальное предоставление услуг и другие формы гражданского участия, реализуется в виде индивидуального и группового добровольчества, способствуют социализации обучающихся и расширению социальных связей, самореализации инициатив обучающихся, развитию личностных и профессиональных качеств, освоению новых навыков.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реализации мероприятий принимают участие преподаватели, сотрудники, студенты старших курсов, магистранты и аспиранты университета.</a:t>
            </a:r>
          </a:p>
          <a:p>
            <a:endParaRPr lang="ru-RU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54D7190-59E6-4855-B812-BA4A107F528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87988"/>
            <a:ext cx="869620" cy="87001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2D1ECAD-7254-4981-890A-D8AA16A6E4D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1531" y="901029"/>
            <a:ext cx="3773008" cy="5659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682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96435F1C-BB49-4EF0-B7D8-3F643A1027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0718" y="776742"/>
            <a:ext cx="8596668" cy="5304515"/>
          </a:xfrm>
        </p:spPr>
        <p:txBody>
          <a:bodyPr>
            <a:normAutofit/>
          </a:bodyPr>
          <a:lstStyle/>
          <a:p>
            <a:pPr marL="0" indent="360000" algn="just">
              <a:spcBef>
                <a:spcPts val="0"/>
              </a:spcBef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Направления добровольческой деятельности обучающихся АмГПГУ:</a:t>
            </a:r>
          </a:p>
          <a:p>
            <a:pPr marL="0" indent="360000" algn="just">
              <a:spcBef>
                <a:spcPts val="0"/>
              </a:spcBef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	Социальное добровольчество</a:t>
            </a:r>
          </a:p>
          <a:p>
            <a:pPr marL="0" indent="360000" algn="just">
              <a:spcBef>
                <a:spcPts val="0"/>
              </a:spcBef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	Добровольчество профессиональной направленности деятельности (педагогическое).</a:t>
            </a:r>
          </a:p>
          <a:p>
            <a:pPr marL="0" indent="360000" algn="just">
              <a:spcBef>
                <a:spcPts val="0"/>
              </a:spcBef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	Событийное добровольчество</a:t>
            </a:r>
          </a:p>
          <a:p>
            <a:pPr marL="0" indent="360000" algn="just">
              <a:spcBef>
                <a:spcPts val="0"/>
              </a:spcBef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	Добровольчество общественной безопасности.</a:t>
            </a:r>
          </a:p>
          <a:p>
            <a:pPr marL="0" indent="360000" algn="just">
              <a:spcBef>
                <a:spcPts val="0"/>
              </a:spcBef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	Экологическое добровольчество.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D34E335-A846-47A9-8727-5460A083FBD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87988"/>
            <a:ext cx="869620" cy="87001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65A3FF0-8EE1-43FA-9818-5DF1E25A32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4143" y="2523538"/>
            <a:ext cx="7486835" cy="4205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592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C432D4-6F13-4EB9-837B-3B2F061164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146" y="123451"/>
            <a:ext cx="8596668" cy="855216"/>
          </a:xfrm>
        </p:spPr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Социальное добровольчество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57A7799-D892-466F-86C9-11D80F4E35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041" y="903289"/>
            <a:ext cx="7419101" cy="1937565"/>
          </a:xfrm>
        </p:spPr>
        <p:txBody>
          <a:bodyPr>
            <a:normAutofit/>
          </a:bodyPr>
          <a:lstStyle/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организации мероприятий и адресной помощи домам ребенка; помощь особым категориям граждан (люди с ограниченными возможностями здоровья, родители детей с ограниченными возможностями здоровья); доставка лекарственных препаратов и продуктов нуждающимся в условиях пандемии; проведение просветительских бесед, направленных на профилактику применения психоактивных веществ и деструктивного поведения.</a:t>
            </a:r>
            <a:endParaRPr lang="ru-RU" dirty="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BE5D71F-057A-46E4-9DAD-1934AB87DFA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87988"/>
            <a:ext cx="869620" cy="870012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C5BC1ED4-58D7-4CCF-837F-8DB510560E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1821" y="257452"/>
            <a:ext cx="2520149" cy="3360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2CAE4353-5DFB-4FB5-A903-B5B4979A9F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8762" y="2840854"/>
            <a:ext cx="3012860" cy="4017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22EB8CA-E64B-4574-A1B6-241C68E62C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58668" y="3617650"/>
            <a:ext cx="2523302" cy="336019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9164C6C-9A65-447D-8A67-8E087351BE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4101" y="2983144"/>
            <a:ext cx="2906142" cy="387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7462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C432D4-6F13-4EB9-837B-3B2F061164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146" y="123451"/>
            <a:ext cx="8596668" cy="855216"/>
          </a:xfrm>
        </p:spPr>
        <p:txBody>
          <a:bodyPr>
            <a:normAutofit fontScale="90000"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Добровольчество профессиональной направленности деятельности (педагогическое):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57A7799-D892-466F-86C9-11D80F4E35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7146" y="1363222"/>
            <a:ext cx="7419101" cy="4240211"/>
          </a:xfrm>
        </p:spPr>
        <p:txBody>
          <a:bodyPr>
            <a:normAutofit/>
          </a:bodyPr>
          <a:lstStyle/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Инклюзивное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волонтерство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для детей с ОВЗ и детей оставшихся без попечения родителей; практическая помощь школам, школьникам и родителям. </a:t>
            </a:r>
            <a:endParaRPr lang="ru-RU" dirty="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BE5D71F-057A-46E4-9DAD-1934AB87DFA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87988"/>
            <a:ext cx="869620" cy="87001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84F3C07-F57C-4578-98D1-6B495B068F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85359" y="123451"/>
            <a:ext cx="2045002" cy="363555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86395D7-AFFF-4547-BF9F-A5ACA045FF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0174" y="3048240"/>
            <a:ext cx="4148831" cy="311162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B6F30992-E9A1-4477-9210-F01CAC212C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288" y="3048240"/>
            <a:ext cx="4149210" cy="3111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6213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C432D4-6F13-4EB9-837B-3B2F061164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146" y="123451"/>
            <a:ext cx="8596668" cy="855216"/>
          </a:xfrm>
        </p:spPr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Событийное добровольчество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57A7799-D892-466F-86C9-11D80F4E35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041" y="903289"/>
            <a:ext cx="7419101" cy="4240211"/>
          </a:xfrm>
        </p:spPr>
        <p:txBody>
          <a:bodyPr>
            <a:normAutofit/>
          </a:bodyPr>
          <a:lstStyle/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организации и проведении крупных событий – фестивалях, форумах, конференциях и др. (молодежные форумы и др.), значимых проектах (День Победы и др.).</a:t>
            </a:r>
            <a:endParaRPr lang="ru-RU" dirty="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BE5D71F-057A-46E4-9DAD-1934AB87DFA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87988"/>
            <a:ext cx="869620" cy="87001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84CF83F-5B5B-4FB2-82D5-CB0A050143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0432" y="257450"/>
            <a:ext cx="4125159" cy="3093869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B661856-2579-414A-B32C-A9496E37A0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7573" y="1999693"/>
            <a:ext cx="3132708" cy="4176944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AF283BCB-192A-4613-B682-4807C54B87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0432" y="3640681"/>
            <a:ext cx="4125157" cy="3093868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04EA91D9-D347-4A35-A1DC-EEE6B46B0B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758" y="2893703"/>
            <a:ext cx="3637234" cy="2898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3163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C432D4-6F13-4EB9-837B-3B2F061164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146" y="123451"/>
            <a:ext cx="8596668" cy="855216"/>
          </a:xfrm>
        </p:spPr>
        <p:txBody>
          <a:bodyPr>
            <a:normAutofit fontScale="90000"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Добровольчество общественной безопасности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57A7799-D892-466F-86C9-11D80F4E35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041" y="903289"/>
            <a:ext cx="7419101" cy="4240211"/>
          </a:xfrm>
        </p:spPr>
        <p:txBody>
          <a:bodyPr>
            <a:normAutofit/>
          </a:bodyPr>
          <a:lstStyle/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добровольное участие в ликвидации последствий стихийных бедствий: оказание психологической помощи, сбор гуманитарной помощи и др.</a:t>
            </a:r>
            <a:endParaRPr lang="ru-RU" dirty="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BE5D71F-057A-46E4-9DAD-1934AB87DFA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87988"/>
            <a:ext cx="869620" cy="87001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5C3F6B8-ADBA-490F-ABD8-A6C3792E6E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9095" y="2722973"/>
            <a:ext cx="2448762" cy="3265015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F8425E2-4693-45A9-923B-2C0514C0ED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654" y="2672641"/>
            <a:ext cx="3024141" cy="302414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71A31B7-F5C3-4A70-80D0-0D3D45AEBA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16755" y="1342993"/>
            <a:ext cx="3810001" cy="5080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6821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C432D4-6F13-4EB9-837B-3B2F061164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146" y="123451"/>
            <a:ext cx="8596668" cy="855216"/>
          </a:xfrm>
        </p:spPr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Экологическое добровольчество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57A7799-D892-466F-86C9-11D80F4E35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041" y="903289"/>
            <a:ext cx="7419101" cy="4240211"/>
          </a:xfrm>
        </p:spPr>
        <p:txBody>
          <a:bodyPr>
            <a:normAutofit/>
          </a:bodyPr>
          <a:lstStyle/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акциях, проектах, работе фондов и организаций экологической направленности; благоустройство и обустройство дворов, участков, городских улиц; посадка цветов, газонов, кустарников и деревьев и др.</a:t>
            </a:r>
            <a:endParaRPr lang="ru-RU" dirty="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BE5D71F-057A-46E4-9DAD-1934AB87DFA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87988"/>
            <a:ext cx="869620" cy="870012"/>
          </a:xfrm>
          <a:prstGeom prst="rect">
            <a:avLst/>
          </a:prstGeom>
        </p:spPr>
      </p:pic>
      <p:sp>
        <p:nvSpPr>
          <p:cNvPr id="4" name="AutoShape 2">
            <a:extLst>
              <a:ext uri="{FF2B5EF4-FFF2-40B4-BE49-F238E27FC236}">
                <a16:creationId xmlns:a16="http://schemas.microsoft.com/office/drawing/2014/main" id="{516EE0FB-52D8-430B-B625-18E36A1F338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758A8467-A04B-49CB-AEE4-E720A4EE78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16" y="1823155"/>
            <a:ext cx="4570520" cy="3427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FF446F17-5CB2-4EB1-941A-ECACE7F998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3814" y="250794"/>
            <a:ext cx="308610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>
            <a:extLst>
              <a:ext uri="{FF2B5EF4-FFF2-40B4-BE49-F238E27FC236}">
                <a16:creationId xmlns:a16="http://schemas.microsoft.com/office/drawing/2014/main" id="{733B7409-C5FF-4BA2-B0BE-7C19BD34ED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1461" y="3023394"/>
            <a:ext cx="4302353" cy="3743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9371577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Обычная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TM03457496[[fn=Параллакс]]</Template>
  <TotalTime>1918</TotalTime>
  <Words>291</Words>
  <Application>Microsoft Office PowerPoint</Application>
  <PresentationFormat>Широкоэкранный</PresentationFormat>
  <Paragraphs>20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3" baseType="lpstr">
      <vt:lpstr>Arial</vt:lpstr>
      <vt:lpstr>Times New Roman</vt:lpstr>
      <vt:lpstr>Trebuchet MS</vt:lpstr>
      <vt:lpstr>Wingdings 3</vt:lpstr>
      <vt:lpstr>Аспект</vt:lpstr>
      <vt:lpstr>Волонтёры «АмГПГУ»</vt:lpstr>
      <vt:lpstr>Презентация PowerPoint</vt:lpstr>
      <vt:lpstr>Презентация PowerPoint</vt:lpstr>
      <vt:lpstr>Социальное добровольчество</vt:lpstr>
      <vt:lpstr>Добровольчество профессиональной направленности деятельности (педагогическое):</vt:lpstr>
      <vt:lpstr>Событийное добровольчество</vt:lpstr>
      <vt:lpstr>Добровольчество общественной безопасности</vt:lpstr>
      <vt:lpstr>Экологическое добровольчество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Инициативы, проекты и практики, реализуемые студентами ФГБОУ ВО «АмГПГУ»</dc:title>
  <dc:creator>Тананыкина Анастасия Павловна</dc:creator>
  <cp:lastModifiedBy>Тананыкина Анастасия Павловна</cp:lastModifiedBy>
  <cp:revision>75</cp:revision>
  <dcterms:created xsi:type="dcterms:W3CDTF">2020-09-13T22:40:11Z</dcterms:created>
  <dcterms:modified xsi:type="dcterms:W3CDTF">2023-03-24T07:52:05Z</dcterms:modified>
</cp:coreProperties>
</file>