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74" r:id="rId5"/>
    <p:sldId id="293" r:id="rId6"/>
    <p:sldId id="273" r:id="rId7"/>
    <p:sldId id="303" r:id="rId8"/>
    <p:sldId id="307" r:id="rId9"/>
    <p:sldId id="327" r:id="rId10"/>
    <p:sldId id="268" r:id="rId11"/>
    <p:sldId id="266" r:id="rId12"/>
    <p:sldId id="320" r:id="rId13"/>
    <p:sldId id="331" r:id="rId14"/>
    <p:sldId id="330" r:id="rId15"/>
    <p:sldId id="332" r:id="rId1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8" d="100"/>
          <a:sy n="98" d="100"/>
        </p:scale>
        <p:origin x="-354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3.jpeg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2.jpeg"/><Relationship Id="rId18" Type="http://schemas.openxmlformats.org/officeDocument/2006/relationships/image" Target="../media/image107.jpeg"/><Relationship Id="rId3" Type="http://schemas.openxmlformats.org/officeDocument/2006/relationships/image" Target="../media/image3.jpeg"/><Relationship Id="rId7" Type="http://schemas.openxmlformats.org/officeDocument/2006/relationships/image" Target="../media/image98.jpeg"/><Relationship Id="rId12" Type="http://schemas.openxmlformats.org/officeDocument/2006/relationships/image" Target="../media/image101.jpeg"/><Relationship Id="rId17" Type="http://schemas.openxmlformats.org/officeDocument/2006/relationships/image" Target="../media/image10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5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7.jpeg"/><Relationship Id="rId11" Type="http://schemas.openxmlformats.org/officeDocument/2006/relationships/image" Target="../media/image100.jpeg"/><Relationship Id="rId5" Type="http://schemas.openxmlformats.org/officeDocument/2006/relationships/image" Target="../media/image96.jpeg"/><Relationship Id="rId15" Type="http://schemas.openxmlformats.org/officeDocument/2006/relationships/image" Target="../media/image104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95.jpe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0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laj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3352800"/>
            <a:ext cx="3810000" cy="18158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Закатова </a:t>
            </a:r>
            <a:r>
              <a:rPr lang="ru-RU" sz="1400" b="1" dirty="0" err="1" smtClean="0">
                <a:solidFill>
                  <a:srgbClr val="C00000"/>
                </a:solidFill>
              </a:rPr>
              <a:t>Карина</a:t>
            </a:r>
            <a:r>
              <a:rPr lang="ru-RU" sz="1400" b="1" dirty="0" smtClean="0">
                <a:solidFill>
                  <a:srgbClr val="C00000"/>
                </a:solidFill>
              </a:rPr>
              <a:t> Генриховна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завкафедры</a:t>
            </a:r>
            <a:r>
              <a:rPr lang="ru-RU" sz="1400" b="1" dirty="0" smtClean="0">
                <a:solidFill>
                  <a:srgbClr val="002060"/>
                </a:solidFill>
              </a:rPr>
              <a:t> воспитательной </a:t>
            </a:r>
            <a:r>
              <a:rPr lang="ru-RU" sz="1400" b="1" dirty="0" err="1" smtClean="0">
                <a:solidFill>
                  <a:srgbClr val="002060"/>
                </a:solidFill>
              </a:rPr>
              <a:t>работы,воспитатель</a:t>
            </a:r>
            <a:r>
              <a:rPr lang="ru-RU" sz="1400" b="1" dirty="0" smtClean="0">
                <a:solidFill>
                  <a:srgbClr val="002060"/>
                </a:solidFill>
              </a:rPr>
              <a:t>, координатор первичного отделения РДШ, руководитель волонтерских отрядов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Государственного Бюджетного Образовательного Учреждения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«Волгоградская школа-интернат  «Созвездие»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1633504251982.jpg"/>
          <p:cNvPicPr>
            <a:picLocks noChangeAspect="1"/>
          </p:cNvPicPr>
          <p:nvPr/>
        </p:nvPicPr>
        <p:blipFill>
          <a:blip r:embed="rId3" cstate="print"/>
          <a:srcRect t="11639" r="20000"/>
          <a:stretch>
            <a:fillRect/>
          </a:stretch>
        </p:blipFill>
        <p:spPr>
          <a:xfrm>
            <a:off x="6705600" y="1524000"/>
            <a:ext cx="1600200" cy="173553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3400" y="5181600"/>
            <a:ext cx="8382000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Волонтерские отряды детей с ОВЗ  </a:t>
            </a:r>
          </a:p>
          <a:p>
            <a:pPr algn="ctr"/>
            <a:r>
              <a:rPr lang="ru-RU" sz="3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ГБОУ "Созвездие"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14"/>
            <a:ext cx="9144000" cy="6846886"/>
          </a:xfrm>
        </p:spPr>
      </p:pic>
      <p:sp>
        <p:nvSpPr>
          <p:cNvPr id="5" name="TextBox 4"/>
          <p:cNvSpPr txBox="1"/>
          <p:nvPr/>
        </p:nvSpPr>
        <p:spPr>
          <a:xfrm>
            <a:off x="152400" y="1828800"/>
            <a:ext cx="3962400" cy="276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C00000"/>
                </a:solidFill>
              </a:rPr>
              <a:t>Акция «Весенняя неделя доброты»</a:t>
            </a:r>
          </a:p>
        </p:txBody>
      </p:sp>
      <p:pic>
        <p:nvPicPr>
          <p:cNvPr id="7" name="Рисунок 6" descr="rdsh-040321-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533400"/>
            <a:ext cx="1524000" cy="1143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Овал 7"/>
          <p:cNvSpPr/>
          <p:nvPr/>
        </p:nvSpPr>
        <p:spPr>
          <a:xfrm>
            <a:off x="0" y="0"/>
            <a:ext cx="8991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Первичное отделение Российского движения школьников</a:t>
            </a:r>
            <a:endParaRPr lang="ru-RU" sz="1400" b="1" dirty="0"/>
          </a:p>
        </p:txBody>
      </p:sp>
      <p:pic>
        <p:nvPicPr>
          <p:cNvPr id="9" name="Рисунок 8" descr="rdsh-040321-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533400"/>
            <a:ext cx="1066800" cy="114582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Рисунок 9" descr="rdsh-040321-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1800" y="533400"/>
            <a:ext cx="1108841" cy="119097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3" descr="C:\Users\Admin\Desktop\20210304_1330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 flipV="1">
            <a:off x="4343400" y="533400"/>
            <a:ext cx="2133600" cy="1524000"/>
          </a:xfrm>
          <a:prstGeom prst="rect">
            <a:avLst/>
          </a:prstGeom>
          <a:noFill/>
        </p:spPr>
      </p:pic>
      <p:pic>
        <p:nvPicPr>
          <p:cNvPr id="12" name="Picture 2" descr="C:\Users\Admin\Desktop\школьные отчеты и дела\ноги\Слайд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533400"/>
            <a:ext cx="2246671" cy="151406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419600" y="2133600"/>
            <a:ext cx="4343400" cy="276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C00000"/>
                </a:solidFill>
              </a:rPr>
              <a:t>Акция «Новые ноги для Аркадия»</a:t>
            </a:r>
          </a:p>
        </p:txBody>
      </p:sp>
      <p:pic>
        <p:nvPicPr>
          <p:cNvPr id="14" name="Рисунок 13" descr="live_040321_0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00" y="2514600"/>
            <a:ext cx="1832372" cy="156362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4038600" y="4191000"/>
            <a:ext cx="4800600" cy="276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C00000"/>
                </a:solidFill>
              </a:rPr>
              <a:t>Акция «Живи настоящим - думай о будущем!»</a:t>
            </a:r>
          </a:p>
        </p:txBody>
      </p:sp>
      <p:pic>
        <p:nvPicPr>
          <p:cNvPr id="16" name="Рисунок 15" descr="live-040321-0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400" y="2514600"/>
            <a:ext cx="2840590" cy="16002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52400" y="3886200"/>
            <a:ext cx="3657600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</a:rPr>
              <a:t>Участие во Всероссийской Акции</a:t>
            </a:r>
          </a:p>
          <a:p>
            <a:pPr algn="ctr">
              <a:buNone/>
            </a:pPr>
            <a:r>
              <a:rPr lang="ru-RU" sz="1200" b="1" dirty="0" smtClean="0">
                <a:solidFill>
                  <a:srgbClr val="C00000"/>
                </a:solidFill>
              </a:rPr>
              <a:t> «Сдай макулатуру -спаси дерево»</a:t>
            </a:r>
          </a:p>
        </p:txBody>
      </p:sp>
      <p:pic>
        <p:nvPicPr>
          <p:cNvPr id="18" name="Picture 12" descr="C:\Users\Admin\Desktop\20210423_12011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-50800" y="2565400"/>
            <a:ext cx="1625600" cy="914400"/>
          </a:xfrm>
          <a:prstGeom prst="rect">
            <a:avLst/>
          </a:prstGeom>
          <a:noFill/>
        </p:spPr>
      </p:pic>
      <p:pic>
        <p:nvPicPr>
          <p:cNvPr id="19" name="Picture 8" descr="C:\Users\Admin\Desktop\eko-1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47800" y="2209800"/>
            <a:ext cx="2134279" cy="159715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04800" y="6400800"/>
            <a:ext cx="3581400" cy="276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C00000"/>
                </a:solidFill>
              </a:rPr>
              <a:t>Акция  «День влюбленных в книгу» к  14 февраля</a:t>
            </a:r>
          </a:p>
        </p:txBody>
      </p:sp>
      <p:pic>
        <p:nvPicPr>
          <p:cNvPr id="21" name="Рисунок 20" descr="podari-160221-0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71600" y="4876800"/>
            <a:ext cx="1422400" cy="10668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2" name="Рисунок 21" descr="podari-160221-0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95600" y="4648200"/>
            <a:ext cx="914400" cy="162610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3" name="Рисунок 22" descr="podari-160221-1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04800" y="4572000"/>
            <a:ext cx="942681" cy="16764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4" name="Рисунок 23" descr="cXHnt6us7V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962400" y="4622780"/>
            <a:ext cx="2323666" cy="1549420"/>
          </a:xfrm>
          <a:prstGeom prst="rect">
            <a:avLst/>
          </a:prstGeom>
        </p:spPr>
      </p:pic>
      <p:pic>
        <p:nvPicPr>
          <p:cNvPr id="25" name="Рисунок 24" descr="20210611_115526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4600" y="4648199"/>
            <a:ext cx="2667000" cy="150406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91000" y="6400800"/>
            <a:ext cx="4724400" cy="276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200" b="1" dirty="0" smtClean="0">
                <a:solidFill>
                  <a:srgbClr val="C00000"/>
                </a:solidFill>
              </a:rPr>
              <a:t>Поездки на 7,8 слеты РДШ и 3 летний слет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14"/>
            <a:ext cx="9144000" cy="6846886"/>
          </a:xfrm>
        </p:spPr>
      </p:pic>
      <p:sp>
        <p:nvSpPr>
          <p:cNvPr id="6" name="Овал 5"/>
          <p:cNvSpPr/>
          <p:nvPr/>
        </p:nvSpPr>
        <p:spPr>
          <a:xfrm>
            <a:off x="0" y="0"/>
            <a:ext cx="9144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Отряд «Мы за ЗОЖ»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1981200"/>
            <a:ext cx="4267200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Проведение </a:t>
            </a:r>
            <a:r>
              <a:rPr lang="ru-RU" sz="1200" b="1" dirty="0" err="1" smtClean="0">
                <a:solidFill>
                  <a:srgbClr val="0070C0"/>
                </a:solidFill>
                <a:latin typeface="Calibri" pitchFamily="34" charset="0"/>
              </a:rPr>
              <a:t>Флешмобов</a:t>
            </a: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  </a:t>
            </a:r>
            <a:r>
              <a:rPr lang="ru-RU" sz="1200" b="1" dirty="0" smtClean="0">
                <a:solidFill>
                  <a:srgbClr val="FF0000"/>
                </a:solidFill>
                <a:latin typeface="Calibri" pitchFamily="34" charset="0"/>
              </a:rPr>
              <a:t>«За ЗОЖ»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Тельнова\Desktop\плакат.jpg"/>
          <p:cNvPicPr>
            <a:picLocks noChangeAspect="1" noChangeArrowheads="1"/>
          </p:cNvPicPr>
          <p:nvPr/>
        </p:nvPicPr>
        <p:blipFill>
          <a:blip r:embed="rId3" cstate="print"/>
          <a:srcRect l="6274" t="15556" r="5883" b="62222"/>
          <a:stretch>
            <a:fillRect/>
          </a:stretch>
        </p:blipFill>
        <p:spPr bwMode="auto">
          <a:xfrm>
            <a:off x="228600" y="533400"/>
            <a:ext cx="4291584" cy="130841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https://obraz.volgograd.ru/folder_5/folder_1/folder_2/folder_3/folder_2/folder_3/folder_3/folder_24/files/smuzi-04.jpg"/>
          <p:cNvPicPr>
            <a:picLocks noChangeAspect="1" noChangeArrowheads="1"/>
          </p:cNvPicPr>
          <p:nvPr/>
        </p:nvPicPr>
        <p:blipFill>
          <a:blip r:embed="rId4"/>
          <a:srcRect l="6000" t="5333" r="4000" b="6667"/>
          <a:stretch>
            <a:fillRect/>
          </a:stretch>
        </p:blipFill>
        <p:spPr bwMode="auto">
          <a:xfrm>
            <a:off x="4724400" y="533400"/>
            <a:ext cx="1745673" cy="140505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https://obraz.volgograd.ru/folder_5/folder_1/folder_2/folder_3/folder_2/folder_3/folder_3/folder_24/files/smuzi-06.jpg"/>
          <p:cNvPicPr>
            <a:picLocks noChangeAspect="1" noChangeArrowheads="1"/>
          </p:cNvPicPr>
          <p:nvPr/>
        </p:nvPicPr>
        <p:blipFill>
          <a:blip r:embed="rId5"/>
          <a:srcRect l="6000" t="5333" r="6000" b="6667"/>
          <a:stretch>
            <a:fillRect/>
          </a:stretch>
        </p:blipFill>
        <p:spPr bwMode="auto">
          <a:xfrm>
            <a:off x="6858000" y="533400"/>
            <a:ext cx="1930400" cy="14478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800600" y="2057400"/>
            <a:ext cx="4114800" cy="276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2060"/>
                </a:solidFill>
              </a:rPr>
              <a:t>Мастер-класс на тему "</a:t>
            </a:r>
            <a:r>
              <a:rPr lang="ru-RU" sz="1200" b="1" dirty="0" err="1" smtClean="0">
                <a:solidFill>
                  <a:srgbClr val="002060"/>
                </a:solidFill>
              </a:rPr>
              <a:t>Смузи</a:t>
            </a:r>
            <a:r>
              <a:rPr lang="ru-RU" sz="1200" b="1" dirty="0" smtClean="0">
                <a:solidFill>
                  <a:srgbClr val="002060"/>
                </a:solidFill>
              </a:rPr>
              <a:t>? Вкусно и полезно!"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 descr="C:\Users\Admin\Desktop\Viber Images\Viber Images\IMG-7c791b951863616e0cf8ea172c4ebd38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514600"/>
            <a:ext cx="1524000" cy="11811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C:\Users\Администратор\Desktop\книга зож\зож фот\IMG-4abd59783e059e2717c8230a41adfc15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14600"/>
            <a:ext cx="1676400" cy="12573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905000" y="2514600"/>
            <a:ext cx="685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Акции отряда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8600" y="3810000"/>
            <a:ext cx="16002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«Быть здоровым - это модно!»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90800" y="3886200"/>
            <a:ext cx="19812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 «Сообщи, где торгуют смертью»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38400"/>
            <a:ext cx="3124200" cy="14478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C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4800600" y="4038600"/>
            <a:ext cx="3810000" cy="276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Помощь в проведении Дня здоровья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3" descr="C:\Users\Тельнова\Desktop\Лазарева\зож\Публикация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4572000"/>
            <a:ext cx="2438400" cy="19812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819400" y="4648200"/>
            <a:ext cx="2286000" cy="276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Конкурсы  отряда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743200" y="5029200"/>
            <a:ext cx="2362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«В здоровом теле -здоровый дух»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43200" y="5943600"/>
            <a:ext cx="23622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«Мы выступаем за здоровый образ жизни»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743200" y="5562600"/>
            <a:ext cx="2362200" cy="2769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«Секреты здоровой семьи»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257800" y="4495800"/>
            <a:ext cx="3657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Международное движение «Сделаем вместе»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70C0"/>
                </a:solidFill>
                <a:latin typeface="Calibri" pitchFamily="34" charset="0"/>
              </a:rPr>
              <a:t>акция «здоровое питание школьников» 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10" cstate="print"/>
          <a:srcRect l="3750" t="15625" r="15625" b="32032"/>
          <a:stretch>
            <a:fillRect/>
          </a:stretch>
        </p:blipFill>
        <p:spPr bwMode="auto">
          <a:xfrm>
            <a:off x="5638800" y="5029200"/>
            <a:ext cx="293426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11114"/>
            <a:ext cx="9601200" cy="6846886"/>
          </a:xfrm>
        </p:spPr>
      </p:pic>
      <p:sp>
        <p:nvSpPr>
          <p:cNvPr id="7" name="Овал 6"/>
          <p:cNvSpPr/>
          <p:nvPr/>
        </p:nvSpPr>
        <p:spPr>
          <a:xfrm>
            <a:off x="-381000" y="0"/>
            <a:ext cx="8915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Волонтерский отряд «</a:t>
            </a:r>
            <a:r>
              <a:rPr lang="ru-RU" sz="1400" b="1" dirty="0" err="1" smtClean="0"/>
              <a:t>Добросвет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33400"/>
            <a:ext cx="8610600" cy="3077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0C0"/>
                </a:solidFill>
                <a:latin typeface="Calibri" pitchFamily="34" charset="0"/>
              </a:rPr>
              <a:t>Запущен проект в 2021 году с целью будущей  профориентации  подростков с ОВЗ и инвалидностью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16340447487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8600" y="990600"/>
            <a:ext cx="1143000" cy="1713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16340449109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1143000"/>
            <a:ext cx="914686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2743200"/>
            <a:ext cx="4038600" cy="276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cs typeface="Aharoni" pitchFamily="2" charset="-79"/>
              </a:rPr>
              <a:t>Помощь в декорировании холла</a:t>
            </a:r>
            <a:endParaRPr lang="ru-RU" sz="1200" b="1" dirty="0">
              <a:cs typeface="Aharoni" pitchFamily="2" charset="-79"/>
            </a:endParaRPr>
          </a:p>
        </p:txBody>
      </p:sp>
      <p:pic>
        <p:nvPicPr>
          <p:cNvPr id="14" name="Рисунок 13" descr="16340447487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14800" y="990600"/>
            <a:ext cx="1066800" cy="159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C:\Users\Admin\Desktop\16345577469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1143000"/>
            <a:ext cx="1713178" cy="1142476"/>
          </a:xfrm>
          <a:prstGeom prst="rect">
            <a:avLst/>
          </a:prstGeom>
          <a:noFill/>
        </p:spPr>
      </p:pic>
      <p:pic>
        <p:nvPicPr>
          <p:cNvPr id="18" name="Picture 3" descr="C:\Users\Admin\Desktop\16345577468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990600"/>
            <a:ext cx="1092517" cy="1638264"/>
          </a:xfrm>
          <a:prstGeom prst="rect">
            <a:avLst/>
          </a:prstGeom>
          <a:noFill/>
        </p:spPr>
      </p:pic>
      <p:pic>
        <p:nvPicPr>
          <p:cNvPr id="20" name="Picture 4" descr="C:\Users\Admin\Desktop\16345577469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1600" y="1143000"/>
            <a:ext cx="965121" cy="1447228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4191000" y="2743200"/>
            <a:ext cx="4419600" cy="3077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cs typeface="Aharoni" pitchFamily="2" charset="-79"/>
              </a:rPr>
              <a:t>Помощь в декорировании личных  жилых комнат</a:t>
            </a:r>
            <a:endParaRPr lang="ru-RU" sz="1400" b="1" dirty="0">
              <a:cs typeface="Aharoni" pitchFamily="2" charset="-79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28600" y="3581400"/>
            <a:ext cx="178308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-304800" y="5867400"/>
            <a:ext cx="373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cs typeface="Aharoni" pitchFamily="2" charset="-79"/>
              </a:rPr>
              <a:t>Для работы в мастерской пожилым людям  изготавливают   фартуки волонтеры школы- интерната №3 </a:t>
            </a:r>
            <a:endParaRPr lang="ru-RU" sz="1200" b="1" dirty="0">
              <a:solidFill>
                <a:srgbClr val="002060"/>
              </a:solidFill>
              <a:cs typeface="Aharoni" pitchFamily="2" charset="-79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95800" y="6324600"/>
            <a:ext cx="3962400" cy="27699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cs typeface="Aharoni" pitchFamily="2" charset="-79"/>
              </a:rPr>
              <a:t>Акция «Новогодний экспресс»</a:t>
            </a:r>
            <a:endParaRPr lang="ru-RU" sz="1200" b="1" dirty="0">
              <a:cs typeface="Aharoni" pitchFamily="2" charset="-79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8800" y="3657600"/>
            <a:ext cx="16002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5" descr="52fe529d-677f-40c4-8908-e72c167708b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33800" y="3200400"/>
            <a:ext cx="5029200" cy="2119313"/>
          </a:xfrm>
          <a:prstGeom prst="rect">
            <a:avLst/>
          </a:prstGeom>
          <a:noFill/>
        </p:spPr>
      </p:pic>
      <p:pic>
        <p:nvPicPr>
          <p:cNvPr id="7175" name="Picture 7" descr="6540c7e2-6248-4ba7-96d7-d5576670289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34200" y="4419600"/>
            <a:ext cx="1844675" cy="1844675"/>
          </a:xfrm>
          <a:prstGeom prst="rect">
            <a:avLst/>
          </a:prstGeom>
          <a:noFill/>
        </p:spPr>
      </p:pic>
      <p:pic>
        <p:nvPicPr>
          <p:cNvPr id="7177" name="Picture 9" descr="a6542084-043f-46a8-b69a-0c626ed57dc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3657600" y="4724400"/>
            <a:ext cx="2232104" cy="1487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6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" name="TextBox 10"/>
          <p:cNvSpPr txBox="1"/>
          <p:nvPr/>
        </p:nvSpPr>
        <p:spPr>
          <a:xfrm>
            <a:off x="5181600" y="381000"/>
            <a:ext cx="32004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Классные часы</a:t>
            </a:r>
          </a:p>
          <a:p>
            <a:pPr algn="ctr"/>
            <a:r>
              <a:rPr lang="ru-RU" sz="1200" b="1" dirty="0" smtClean="0"/>
              <a:t> «Историческая правда»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1600" y="914400"/>
            <a:ext cx="32766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/>
              <a:t>Ребята просмотрели презентацию об истории России, рассуждали, дискутировали, задавали вопросы  и прошли </a:t>
            </a:r>
            <a:r>
              <a:rPr lang="ru-RU" sz="1200" b="1" dirty="0" err="1" smtClean="0"/>
              <a:t>он-лайн</a:t>
            </a:r>
            <a:r>
              <a:rPr lang="ru-RU" sz="1200" b="1" dirty="0" smtClean="0"/>
              <a:t> опрос.</a:t>
            </a:r>
            <a:endParaRPr lang="ru-RU" sz="1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67586" name="Picture 2" descr="https://sozvezdiye-vlg.ru/wp-content/gallery/d0b8d181d182d0bed180d0b8d187d0b5d181d0bad0b0d18f-d0bfd180d0b0d0b2d0b4d0b0/69d70114-0dde-40df-9cc2-4a17fe227e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600200"/>
            <a:ext cx="2362200" cy="1572358"/>
          </a:xfrm>
          <a:prstGeom prst="rect">
            <a:avLst/>
          </a:prstGeom>
          <a:noFill/>
        </p:spPr>
      </p:pic>
      <p:pic>
        <p:nvPicPr>
          <p:cNvPr id="67592" name="Picture 8" descr="https://sozvezdiye-vlg.ru/wp-content/gallery/d0b8d181d182d0bed180d0b8d187d0b5d181d0bad0b0d18f-d0bfd180d0b0d0b2d0b4d0b0/c54add87-8ebd-465f-952d-dba11b41aae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895600" y="304800"/>
            <a:ext cx="2057400" cy="1543050"/>
          </a:xfrm>
          <a:prstGeom prst="rect">
            <a:avLst/>
          </a:prstGeom>
          <a:noFill/>
        </p:spPr>
      </p:pic>
      <p:pic>
        <p:nvPicPr>
          <p:cNvPr id="67594" name="Picture 10" descr="fc870d36-38fa-42e5-bbe8-8852cc0ba19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48652" y="304800"/>
            <a:ext cx="2294021" cy="16764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410200" y="3276600"/>
            <a:ext cx="3276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 Участие во Всероссийском  открытом </a:t>
            </a:r>
            <a:r>
              <a:rPr lang="ru-RU" sz="1200" b="1" dirty="0" err="1" smtClean="0"/>
              <a:t>онлайн-уроке</a:t>
            </a:r>
            <a:r>
              <a:rPr lang="ru-RU" sz="1200" b="1" dirty="0" smtClean="0"/>
              <a:t> «Защитники мира»</a:t>
            </a:r>
            <a:endParaRPr lang="ru-R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6096000"/>
            <a:ext cx="8229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/>
              <a:t>Общешкольная  благотворительная акция «Мы вместе « совместно с Красным крестом для жителей ДНР, вынужденных покинуть свои дома из-за сложившейся ситуации  </a:t>
            </a:r>
            <a:endParaRPr lang="ru-RU" sz="1200" b="1" dirty="0"/>
          </a:p>
        </p:txBody>
      </p:sp>
      <p:sp>
        <p:nvSpPr>
          <p:cNvPr id="67598" name="AutoShape 14" descr="16469096950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600" name="AutoShape 16" descr="16469096950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Рисунок 22" descr="16469096950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2057400"/>
            <a:ext cx="2286000" cy="1714500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895600" y="196215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60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57200" y="38862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604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3352800" y="38862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605" name="Picture 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24600" y="39624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57200" y="11114"/>
            <a:ext cx="9601200" cy="6846886"/>
          </a:xfrm>
        </p:spPr>
      </p:pic>
      <p:sp>
        <p:nvSpPr>
          <p:cNvPr id="6" name="TextBox 5"/>
          <p:cNvSpPr txBox="1"/>
          <p:nvPr/>
        </p:nvSpPr>
        <p:spPr>
          <a:xfrm>
            <a:off x="0" y="2514600"/>
            <a:ext cx="8305800" cy="276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cs typeface="Aharoni" pitchFamily="2" charset="-79"/>
              </a:rPr>
              <a:t>Наши победы на конкурсах</a:t>
            </a:r>
            <a:endParaRPr lang="ru-RU" sz="1200" b="1" dirty="0">
              <a:cs typeface="Aharoni" pitchFamily="2" charset="-79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-304800" y="228600"/>
            <a:ext cx="8991600" cy="381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Детское самоуправление в ГБОУ «Созвездие»</a:t>
            </a:r>
            <a:endParaRPr lang="ru-RU" sz="1400" b="1" dirty="0"/>
          </a:p>
        </p:txBody>
      </p:sp>
      <p:pic>
        <p:nvPicPr>
          <p:cNvPr id="9218" name="Picture 2" descr="C:\Users\Admin\Desktop\мои дипломы\  (3).jpg"/>
          <p:cNvPicPr>
            <a:picLocks noChangeAspect="1" noChangeArrowheads="1"/>
          </p:cNvPicPr>
          <p:nvPr/>
        </p:nvPicPr>
        <p:blipFill>
          <a:blip r:embed="rId4" cstate="print"/>
          <a:srcRect b="8696"/>
          <a:stretch>
            <a:fillRect/>
          </a:stretch>
        </p:blipFill>
        <p:spPr bwMode="auto">
          <a:xfrm>
            <a:off x="3352800" y="609600"/>
            <a:ext cx="1447800" cy="1809750"/>
          </a:xfrm>
          <a:prstGeom prst="rect">
            <a:avLst/>
          </a:prstGeom>
          <a:noFill/>
        </p:spPr>
      </p:pic>
      <p:pic>
        <p:nvPicPr>
          <p:cNvPr id="9" name="Рисунок 8" descr="16346438249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800" y="685800"/>
            <a:ext cx="1143000" cy="1752600"/>
          </a:xfrm>
          <a:prstGeom prst="rect">
            <a:avLst/>
          </a:prstGeom>
        </p:spPr>
      </p:pic>
      <p:pic>
        <p:nvPicPr>
          <p:cNvPr id="10" name="Рисунок 9" descr="16346438249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81000" y="762000"/>
            <a:ext cx="1038225" cy="1625600"/>
          </a:xfrm>
          <a:prstGeom prst="rect">
            <a:avLst/>
          </a:prstGeom>
        </p:spPr>
      </p:pic>
      <p:pic>
        <p:nvPicPr>
          <p:cNvPr id="14" name="Рисунок 13" descr="16346438251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20000" y="685800"/>
            <a:ext cx="1257300" cy="1752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762000"/>
            <a:ext cx="1295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029200" y="685800"/>
          <a:ext cx="1219200" cy="1723441"/>
        </p:xfrm>
        <a:graphic>
          <a:graphicData uri="http://schemas.openxmlformats.org/presentationml/2006/ole">
            <p:oleObj spid="_x0000_s2051" name="PDF" r:id="rId9" imgW="0" imgH="0" progId="FoxitReader.Document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85800" y="762000"/>
          <a:ext cx="1143000" cy="1615726"/>
        </p:xfrm>
        <a:graphic>
          <a:graphicData uri="http://schemas.openxmlformats.org/presentationml/2006/ole">
            <p:oleObj spid="_x0000_s2052" name="PDF" r:id="rId10" imgW="0" imgH="0" progId="FoxitReader.Document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38200" y="6324600"/>
            <a:ext cx="7162800" cy="276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cs typeface="Aharoni" pitchFamily="2" charset="-79"/>
              </a:rPr>
              <a:t>Благодарственные письма от  социальных партнеров </a:t>
            </a:r>
            <a:endParaRPr lang="ru-RU" sz="1200" b="1" dirty="0">
              <a:cs typeface="Aharoni" pitchFamily="2" charset="-79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81400" y="2895600"/>
            <a:ext cx="1328794" cy="175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 descr="163464382501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76400" y="2895600"/>
            <a:ext cx="1352550" cy="1803400"/>
          </a:xfrm>
          <a:prstGeom prst="rect">
            <a:avLst/>
          </a:prstGeom>
        </p:spPr>
      </p:pic>
      <p:pic>
        <p:nvPicPr>
          <p:cNvPr id="17" name="Рисунок 16" descr="1634643825077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2971800"/>
            <a:ext cx="1295400" cy="1727200"/>
          </a:xfrm>
          <a:prstGeom prst="rect">
            <a:avLst/>
          </a:prstGeom>
        </p:spPr>
      </p:pic>
      <p:pic>
        <p:nvPicPr>
          <p:cNvPr id="18" name="Рисунок 17" descr="1634643825058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810000" y="4800600"/>
            <a:ext cx="1085850" cy="1447800"/>
          </a:xfrm>
          <a:prstGeom prst="rect">
            <a:avLst/>
          </a:prstGeom>
        </p:spPr>
      </p:pic>
      <p:pic>
        <p:nvPicPr>
          <p:cNvPr id="19" name="Рисунок 18" descr="1634643825097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934200" y="2895600"/>
            <a:ext cx="1314450" cy="1752600"/>
          </a:xfrm>
          <a:prstGeom prst="rect">
            <a:avLst/>
          </a:prstGeom>
        </p:spPr>
      </p:pic>
      <p:pic>
        <p:nvPicPr>
          <p:cNvPr id="20" name="Рисунок 19" descr="1634643825158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90600" y="4800600"/>
            <a:ext cx="1085850" cy="1447800"/>
          </a:xfrm>
          <a:prstGeom prst="rect">
            <a:avLst/>
          </a:prstGeom>
        </p:spPr>
      </p:pic>
      <p:pic>
        <p:nvPicPr>
          <p:cNvPr id="21" name="Содержимое 4" descr="C:\Users\Admin\Desktop\добро для Л.А\image.jpg"/>
          <p:cNvPicPr>
            <a:picLocks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5257800" y="2819400"/>
            <a:ext cx="12192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1634643825038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096000" y="4724400"/>
            <a:ext cx="1123950" cy="149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6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304800" y="3733800"/>
            <a:ext cx="8686800" cy="16312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/>
              <a:t>Моя цель в рамках программы воспитания  заключается в воспитании   гражданина-патриота, помощи  детям и подросткам осмыслить историю родной страны, научить искренне переживать за судьбу народа и страны, вызывать у них в душе те качества, которые и определяют его как личность, как гражданина.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0" y="5486400"/>
            <a:ext cx="54102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  у нас с ребятами все получается.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6096000"/>
            <a:ext cx="4572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А главное-многое еще впереди!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9048" t="19303" r="7708" b="9920"/>
          <a:stretch>
            <a:fillRect/>
          </a:stretch>
        </p:blipFill>
        <p:spPr bwMode="auto">
          <a:xfrm>
            <a:off x="2743200" y="609600"/>
            <a:ext cx="621376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1633504251982.jpg"/>
          <p:cNvPicPr>
            <a:picLocks noChangeAspect="1"/>
          </p:cNvPicPr>
          <p:nvPr/>
        </p:nvPicPr>
        <p:blipFill>
          <a:blip r:embed="rId4" cstate="print"/>
          <a:srcRect r="20000"/>
          <a:stretch>
            <a:fillRect/>
          </a:stretch>
        </p:blipFill>
        <p:spPr>
          <a:xfrm>
            <a:off x="228600" y="609600"/>
            <a:ext cx="2359075" cy="29718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14"/>
            <a:ext cx="9144000" cy="6846886"/>
          </a:xfrm>
        </p:spPr>
      </p:pic>
      <p:pic>
        <p:nvPicPr>
          <p:cNvPr id="5" name="Рисунок 4" descr="scho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254199"/>
            <a:ext cx="4194800" cy="2793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4648200"/>
            <a:ext cx="762000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моей любимой школе   «Созвездие» я работаю  уже 6 лет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124200"/>
            <a:ext cx="7696200" cy="14773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Государственное бюджетное общеобразовательное учреждение «Волгоградская школа-интернат «Созвездие» является единственным в Волгоградской области образовательным учреждением для детей с нарушением опорно-двигательного аппарата(имеющие диагноз сколиоз)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5105400"/>
            <a:ext cx="7620000" cy="14773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В образовательном учреждении обучаются, проходят лечение и реабилитацию дети, которые проживают не только в городе Волгограде, но и в Волгоградской области.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Девиз нашей школы «Учить, лечить, воспитывать радостью»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14"/>
            <a:ext cx="9144000" cy="6846886"/>
          </a:xfrm>
        </p:spPr>
      </p:pic>
      <p:sp>
        <p:nvSpPr>
          <p:cNvPr id="7" name="TextBox 6"/>
          <p:cNvSpPr txBox="1"/>
          <p:nvPr/>
        </p:nvSpPr>
        <p:spPr>
          <a:xfrm>
            <a:off x="838200" y="2514600"/>
            <a:ext cx="7772400" cy="9541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Перед российскими школами была поставлена важнейшая задача: 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C00000"/>
                </a:solidFill>
              </a:rPr>
              <a:t>    Модернизация воспитательной работы, чтобы «укрепить акцентировать воспитательную составляющую отечественной образовательной системы», так как система образования  «не только учит, но и воспитывает, во многом формирует личность».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28600"/>
            <a:ext cx="34671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62000" y="3505200"/>
            <a:ext cx="7848600" cy="116955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           Программа ГБОУ «Созвездие»  ориентирована на современный национальный воспитательный идеал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— это высоконравственный, творческий, компетентный гражданин России, принимающий судьбу Отечества как свою личную, осознающий ответственность за настоящее и будущее своей страны, укоренённый в духовных и культурных традициях многонационального народа РФ.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4724400"/>
            <a:ext cx="7848600" cy="7386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           В этих условиях </a:t>
            </a:r>
            <a:r>
              <a:rPr lang="ru-RU" sz="1400" b="1" dirty="0" smtClean="0">
                <a:solidFill>
                  <a:srgbClr val="002060"/>
                </a:solidFill>
              </a:rPr>
              <a:t>патриотизм становится важнейшей ценностью</a:t>
            </a:r>
            <a:r>
              <a:rPr lang="ru-RU" sz="1400" b="1" dirty="0" smtClean="0">
                <a:solidFill>
                  <a:srgbClr val="C00000"/>
                </a:solidFill>
              </a:rPr>
              <a:t>, интегрирующей не только социальный, но и духовно-нравственный, идеологический, культурно-исторический, военно-патриотический и другие аспекты.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2000" y="5486400"/>
            <a:ext cx="7848600" cy="11695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/>
              <a:t>     </a:t>
            </a:r>
            <a:r>
              <a:rPr lang="ru-RU" sz="1400" b="1" dirty="0" smtClean="0"/>
              <a:t>В условиях становления гражданского общества и правового государства в нашей школе мы  осуществляем воспитание принципиально нового, демократического типа личности, способной к инновациям, к управлению собственной жизнью и деятельностью, делами общества, готовой рассчитывать на собственные силы, собственным трудом обеспечивать свою материальную независимость.   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14"/>
            <a:ext cx="9144000" cy="6846886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r="6452"/>
          <a:stretch>
            <a:fillRect/>
          </a:stretch>
        </p:blipFill>
        <p:spPr bwMode="auto">
          <a:xfrm>
            <a:off x="609600" y="1447800"/>
            <a:ext cx="2667000" cy="2138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200" y="304800"/>
            <a:ext cx="8382000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Историческая память важна и необходима - во все времена и в любом государстве, особенно в трудные, переломные моменты истории, она всегда живет в народе и проявляется только в годину испытаний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838200"/>
            <a:ext cx="8458200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Изучение истории родной земли, истинной истории нашего Отечества, его боевых, трудовых и культурных традиций, устоев народа позволит понять подросткам, кто является истинным патриотом.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6200" y="1600200"/>
            <a:ext cx="44958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Поездка в </a:t>
            </a:r>
            <a:r>
              <a:rPr lang="ru-RU" sz="1200" b="1" dirty="0" err="1" smtClean="0">
                <a:solidFill>
                  <a:srgbClr val="002060"/>
                </a:solidFill>
              </a:rPr>
              <a:t>г.Калач-на</a:t>
            </a:r>
            <a:r>
              <a:rPr lang="ru-RU" sz="1200" b="1" dirty="0" smtClean="0">
                <a:solidFill>
                  <a:srgbClr val="002060"/>
                </a:solidFill>
              </a:rPr>
              <a:t> Дону и </a:t>
            </a:r>
            <a:r>
              <a:rPr lang="ru-RU" sz="1200" b="1" dirty="0" err="1" smtClean="0">
                <a:solidFill>
                  <a:srgbClr val="002060"/>
                </a:solidFill>
              </a:rPr>
              <a:t>Пятиморск</a:t>
            </a:r>
            <a:r>
              <a:rPr lang="ru-RU" sz="1200" b="1" dirty="0" smtClean="0">
                <a:solidFill>
                  <a:srgbClr val="002060"/>
                </a:solidFill>
              </a:rPr>
              <a:t>  с  краеведом Романом Шкодой, который провел  интереснейшую  лекцию об истории старорусских деревень, боевой славе городов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8174" y="2438400"/>
            <a:ext cx="1749425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2438400"/>
            <a:ext cx="1981200" cy="148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04800" y="6019800"/>
            <a:ext cx="35052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Экскурсия «По следам Босоногого гарнизона» в </a:t>
            </a:r>
            <a:r>
              <a:rPr lang="ru-RU" sz="1200" b="1" dirty="0" err="1" smtClean="0">
                <a:solidFill>
                  <a:srgbClr val="002060"/>
                </a:solidFill>
              </a:rPr>
              <a:t>Калачевский</a:t>
            </a:r>
            <a:r>
              <a:rPr lang="ru-RU" sz="1200" b="1" dirty="0" smtClean="0">
                <a:solidFill>
                  <a:srgbClr val="002060"/>
                </a:solidFill>
              </a:rPr>
              <a:t> краеведческий музей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7353300" y="2552700"/>
            <a:ext cx="1524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733800"/>
            <a:ext cx="2819400" cy="2097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 b="11628"/>
          <a:stretch>
            <a:fillRect/>
          </a:stretch>
        </p:blipFill>
        <p:spPr bwMode="auto">
          <a:xfrm>
            <a:off x="3526590" y="3886200"/>
            <a:ext cx="287421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00" y="3886200"/>
            <a:ext cx="2540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4191000" y="6019800"/>
            <a:ext cx="42672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Экскурсия к памятнику Тимура Фрунзе во дворе нашей школы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14"/>
            <a:ext cx="9144000" cy="6846886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r="20116"/>
          <a:stretch>
            <a:fillRect/>
          </a:stretch>
        </p:blipFill>
        <p:spPr bwMode="auto">
          <a:xfrm rot="5400000">
            <a:off x="424604" y="489796"/>
            <a:ext cx="2274991" cy="1905000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" y="2743200"/>
            <a:ext cx="28956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Экскурсия в </a:t>
            </a:r>
            <a:r>
              <a:rPr lang="ru-RU" sz="1200" b="1" dirty="0" err="1" smtClean="0">
                <a:solidFill>
                  <a:srgbClr val="002060"/>
                </a:solidFill>
              </a:rPr>
              <a:t>Пятиморск</a:t>
            </a:r>
            <a:r>
              <a:rPr lang="ru-RU" sz="1200" b="1" dirty="0" smtClean="0">
                <a:solidFill>
                  <a:srgbClr val="002060"/>
                </a:solidFill>
              </a:rPr>
              <a:t> к памятнику «Соединение фронтов»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200400" y="381000"/>
            <a:ext cx="2667000" cy="1991476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276600" y="2438400"/>
            <a:ext cx="2743200" cy="27699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Изучали  историю родного Царицына 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 l="3448"/>
          <a:stretch>
            <a:fillRect/>
          </a:stretch>
        </p:blipFill>
        <p:spPr bwMode="auto">
          <a:xfrm>
            <a:off x="3352800" y="2819400"/>
            <a:ext cx="2373086" cy="1718441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 b="8421"/>
          <a:stretch>
            <a:fillRect/>
          </a:stretch>
        </p:blipFill>
        <p:spPr bwMode="auto">
          <a:xfrm>
            <a:off x="6477000" y="381000"/>
            <a:ext cx="1828800" cy="223306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CC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096000" y="2743200"/>
            <a:ext cx="3048000" cy="27699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Поездка в военный город  г.Знаменск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5867400"/>
            <a:ext cx="2514600" cy="30777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П.Ольховка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 r="7447"/>
          <a:stretch>
            <a:fillRect/>
          </a:stretch>
        </p:blipFill>
        <p:spPr bwMode="auto">
          <a:xfrm>
            <a:off x="457200" y="3581400"/>
            <a:ext cx="2444885" cy="19812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/>
          <a:srcRect r="3333"/>
          <a:stretch>
            <a:fillRect/>
          </a:stretch>
        </p:blipFill>
        <p:spPr bwMode="auto">
          <a:xfrm>
            <a:off x="3352800" y="4648200"/>
            <a:ext cx="2320291" cy="16002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3581400"/>
            <a:ext cx="2696634" cy="19812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CC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352800" y="6400800"/>
            <a:ext cx="2514600" cy="30777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П.Каменный брод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72200" y="5867400"/>
            <a:ext cx="2514600" cy="30777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002060"/>
                </a:solidFill>
              </a:rPr>
              <a:t>Рп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Иловля</a:t>
            </a:r>
            <a:endParaRPr lang="ru-RU" sz="14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886"/>
          </a:xfrm>
        </p:spPr>
      </p:pic>
      <p:pic>
        <p:nvPicPr>
          <p:cNvPr id="12" name="Рисунок 11" descr="Screenshot_2021-10-06-13-18-01-824_com.instagram.android.jpg"/>
          <p:cNvPicPr>
            <a:picLocks noChangeAspect="1"/>
          </p:cNvPicPr>
          <p:nvPr/>
        </p:nvPicPr>
        <p:blipFill>
          <a:blip r:embed="rId3"/>
          <a:srcRect l="617" t="22222" r="617" b="34445"/>
          <a:stretch>
            <a:fillRect/>
          </a:stretch>
        </p:blipFill>
        <p:spPr>
          <a:xfrm>
            <a:off x="228600" y="0"/>
            <a:ext cx="1492739" cy="145542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 descr="1633514939134.jpg"/>
          <p:cNvPicPr>
            <a:picLocks noChangeAspect="1"/>
          </p:cNvPicPr>
          <p:nvPr/>
        </p:nvPicPr>
        <p:blipFill>
          <a:blip r:embed="rId4" cstate="print"/>
          <a:srcRect t="28073" r="917" b="28991"/>
          <a:stretch>
            <a:fillRect/>
          </a:stretch>
        </p:blipFill>
        <p:spPr>
          <a:xfrm>
            <a:off x="5715000" y="-1"/>
            <a:ext cx="1295400" cy="140016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Рисунок 8" descr="16335149391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600" y="0"/>
            <a:ext cx="1219200" cy="134568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Рисунок 12" descr="1633514939176.jpg"/>
          <p:cNvPicPr>
            <a:picLocks noChangeAspect="1"/>
          </p:cNvPicPr>
          <p:nvPr/>
        </p:nvPicPr>
        <p:blipFill>
          <a:blip r:embed="rId6" cstate="print"/>
          <a:srcRect l="7407"/>
          <a:stretch>
            <a:fillRect/>
          </a:stretch>
        </p:blipFill>
        <p:spPr>
          <a:xfrm>
            <a:off x="1981200" y="0"/>
            <a:ext cx="1295400" cy="139514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04800" y="1524000"/>
            <a:ext cx="8382000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</a:rPr>
              <a:t>Детское самоуправление в школе  воспитывает  в детях инициативность, самостоятельность, ответственность, трудолюбие, чувство собственного достоинства.</a:t>
            </a:r>
            <a:r>
              <a:rPr lang="ru-RU" sz="1200" dirty="0" smtClean="0"/>
              <a:t>                                 </a:t>
            </a:r>
          </a:p>
        </p:txBody>
      </p:sp>
      <p:sp>
        <p:nvSpPr>
          <p:cNvPr id="15" name="TextBox 14"/>
          <p:cNvSpPr txBox="1"/>
          <p:nvPr/>
        </p:nvSpPr>
        <p:spPr>
          <a:xfrm rot="10800000" flipV="1">
            <a:off x="304800" y="2088177"/>
            <a:ext cx="83820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         Гражданско-патриотическое воспитание  в рамках самоуправления способствует становлению и развитию личности, обладающей качествами гражданина и патриота своей страны.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438400" y="3581400"/>
            <a:ext cx="4038600" cy="1676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Детское самоуправление в ГБОУ «Созвездие»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429000" y="0"/>
            <a:ext cx="2133600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dirty="0" smtClean="0">
                <a:solidFill>
                  <a:srgbClr val="C00000"/>
                </a:solidFill>
              </a:rPr>
              <a:t>II </a:t>
            </a:r>
            <a:r>
              <a:rPr lang="ru-RU" sz="1400" b="1" dirty="0" smtClean="0">
                <a:solidFill>
                  <a:srgbClr val="C00000"/>
                </a:solidFill>
              </a:rPr>
              <a:t>Региональный семинар -совещание педагогов Волгоградского регионального отделения РДШ</a:t>
            </a:r>
          </a:p>
        </p:txBody>
      </p:sp>
      <p:sp>
        <p:nvSpPr>
          <p:cNvPr id="19" name="Овал 18"/>
          <p:cNvSpPr/>
          <p:nvPr/>
        </p:nvSpPr>
        <p:spPr>
          <a:xfrm>
            <a:off x="228600" y="2819400"/>
            <a:ext cx="28194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Волонтерское объединение</a:t>
            </a:r>
          </a:p>
          <a:p>
            <a:pPr algn="ctr"/>
            <a:r>
              <a:rPr lang="ru-RU" sz="1400" b="1" dirty="0" smtClean="0"/>
              <a:t> «Твори добро»</a:t>
            </a:r>
            <a:endParaRPr lang="ru-RU" b="1" dirty="0"/>
          </a:p>
        </p:txBody>
      </p:sp>
      <p:sp>
        <p:nvSpPr>
          <p:cNvPr id="20" name="Овал 19"/>
          <p:cNvSpPr/>
          <p:nvPr/>
        </p:nvSpPr>
        <p:spPr>
          <a:xfrm>
            <a:off x="5943600" y="2819400"/>
            <a:ext cx="28194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Первичное отделение Российского движения школьников</a:t>
            </a:r>
            <a:endParaRPr lang="ru-RU" sz="1400" b="1" dirty="0"/>
          </a:p>
        </p:txBody>
      </p:sp>
      <p:sp>
        <p:nvSpPr>
          <p:cNvPr id="21" name="Овал 20"/>
          <p:cNvSpPr/>
          <p:nvPr/>
        </p:nvSpPr>
        <p:spPr>
          <a:xfrm>
            <a:off x="457200" y="5105400"/>
            <a:ext cx="2895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Волонтерский отряд «</a:t>
            </a:r>
            <a:r>
              <a:rPr lang="ru-RU" sz="1400" b="1" dirty="0" err="1" smtClean="0"/>
              <a:t>Добросвет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22" name="Овал 21"/>
          <p:cNvSpPr/>
          <p:nvPr/>
        </p:nvSpPr>
        <p:spPr>
          <a:xfrm>
            <a:off x="5562600" y="5181600"/>
            <a:ext cx="30480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Отряд «МЫ за ЗОЖ»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14"/>
            <a:ext cx="9601200" cy="6846886"/>
          </a:xfrm>
        </p:spPr>
      </p:pic>
      <p:sp>
        <p:nvSpPr>
          <p:cNvPr id="13" name="Овал 12"/>
          <p:cNvSpPr/>
          <p:nvPr/>
        </p:nvSpPr>
        <p:spPr>
          <a:xfrm>
            <a:off x="0" y="381000"/>
            <a:ext cx="8763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Волонтерское объединение</a:t>
            </a:r>
          </a:p>
          <a:p>
            <a:pPr algn="ctr"/>
            <a:r>
              <a:rPr lang="ru-RU" sz="1200" b="1" dirty="0" smtClean="0"/>
              <a:t> «Твори добро»</a:t>
            </a:r>
            <a:endParaRPr lang="ru-RU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81400" y="1066800"/>
            <a:ext cx="1676400" cy="11387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</a:rPr>
              <a:t>Ежегодные поездки на 9 мая в Геронтологический центр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 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12" name="Picture 7" descr="https://obraz.volgograd.ru/folder_5/folder_1/folder_2/folder_3/folder_2/folder_3/folder_3/folder_24/files/vnashih-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1676400" cy="1254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https://obraz.volgograd.ru/folder_5/folder_1/folder_2/folder_3/folder_2/folder_3/folder_3/folder_24/files/vnashih-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14400"/>
            <a:ext cx="1219200" cy="1629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IMG-20210509-WA0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914400"/>
            <a:ext cx="1143000" cy="1630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3124200" y="5410200"/>
            <a:ext cx="25908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Тематическая  поездка в Геронтологический центр в канун нового года  с программой  «Новогоднее чудо»</a:t>
            </a:r>
          </a:p>
        </p:txBody>
      </p:sp>
      <p:pic>
        <p:nvPicPr>
          <p:cNvPr id="18" name="Picture 2" descr="C:\Users\Admin\Desktop\закатова педсовет\Карина\изображение_viber_2020-01-09_20-08-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5080000"/>
            <a:ext cx="2819400" cy="177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 l="1538" t="13462" b="19231"/>
          <a:stretch>
            <a:fillRect/>
          </a:stretch>
        </p:blipFill>
        <p:spPr bwMode="auto">
          <a:xfrm>
            <a:off x="457200" y="2362200"/>
            <a:ext cx="3276600" cy="2097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381000" y="4572000"/>
            <a:ext cx="3810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Тематические поездки в Геронтологический центр на день пожилого человека </a:t>
            </a:r>
          </a:p>
        </p:txBody>
      </p:sp>
      <p:pic>
        <p:nvPicPr>
          <p:cNvPr id="21" name="Содержимое 10" descr="C:\Users\Admin\Desktop\школьные отчеты и дела\9.09.2018\DSC09876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810000" y="2895600"/>
            <a:ext cx="17526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715000" y="2590800"/>
            <a:ext cx="2895600" cy="1924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943600" y="5029200"/>
            <a:ext cx="2362200" cy="156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/>
          <p:cNvSpPr txBox="1"/>
          <p:nvPr/>
        </p:nvSpPr>
        <p:spPr>
          <a:xfrm>
            <a:off x="4648200" y="4572000"/>
            <a:ext cx="42672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Тематическая поездки в Геронтологический центр в день толерантности  и  другие..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11114"/>
            <a:ext cx="9601200" cy="6846886"/>
          </a:xfrm>
        </p:spPr>
      </p:pic>
      <p:sp>
        <p:nvSpPr>
          <p:cNvPr id="13" name="Овал 12"/>
          <p:cNvSpPr/>
          <p:nvPr/>
        </p:nvSpPr>
        <p:spPr>
          <a:xfrm>
            <a:off x="-304800" y="152400"/>
            <a:ext cx="9448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Волонтерское объединение</a:t>
            </a:r>
          </a:p>
          <a:p>
            <a:pPr algn="ctr"/>
            <a:r>
              <a:rPr lang="ru-RU" sz="2000" b="1" dirty="0" smtClean="0"/>
              <a:t> «Твори добро»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152400" y="2133600"/>
            <a:ext cx="42672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prstClr val="black"/>
                </a:solidFill>
              </a:rPr>
              <a:t>Ежегодная Акция «Добрый автобус» совместно с НФ «Детям на здоровье» для </a:t>
            </a:r>
            <a:r>
              <a:rPr lang="ru-RU" sz="1200" b="1" dirty="0" err="1" smtClean="0">
                <a:solidFill>
                  <a:prstClr val="black"/>
                </a:solidFill>
              </a:rPr>
              <a:t>онкобольных</a:t>
            </a:r>
            <a:r>
              <a:rPr lang="ru-RU" sz="1200" b="1" dirty="0" smtClean="0">
                <a:solidFill>
                  <a:prstClr val="black"/>
                </a:solidFill>
              </a:rPr>
              <a:t> детей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12" name="Рисунок 11" descr="C:\Users\Admin\Desktop\школьные будни\5а добрый автобус\DSC_00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762000"/>
            <a:ext cx="23622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4" descr="C:\Users\Admin\Desktop\школьные будни\5а добрый автобус\DSC_0054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762000"/>
            <a:ext cx="16002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2" descr="https://obraz.volgograd.ru/folder_5/folder_1/folder_2/folder_3/folder_2/folder_3/folder_3/folder_24/files/sumka201212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85800"/>
            <a:ext cx="2209800" cy="1484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obraz.volgograd.ru/folder_5/folder_1/folder_2/folder_3/folder_2/folder_3/folder_3/folder_24/files/sumka201212-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85800"/>
            <a:ext cx="1752600" cy="1481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191000" y="2286000"/>
            <a:ext cx="4572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prstClr val="black"/>
                </a:solidFill>
              </a:rPr>
              <a:t> Ежегодная традиционная Акция «Новогоднее чудо» для тяжелобольных детей Дзержинского района 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19" name="Picture 14" descr="https://obraz.volgograd.ru/folder_5/folder_1/folder_2/folder_3/folder_2/folder_3/folder_3/folder_24/files/sumka201212-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2284935" cy="1491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ttps://obraz.volgograd.ru/folder_5/folder_1/folder_2/folder_3/folder_2/folder_3/folder_3/folder_24/files/sumka201212-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1050815" cy="12192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-381000" y="4343400"/>
            <a:ext cx="42672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 Ежегодная акция «Новогоднее чудо» для детей-инвалидов ГКУ СО «Дзержинский ЦСОН»</a:t>
            </a:r>
          </a:p>
        </p:txBody>
      </p:sp>
      <p:pic>
        <p:nvPicPr>
          <p:cNvPr id="22" name="Picture 8" descr="https://obraz.volgograd.ru/folder_5/folder_1/folder_2/folder_3/folder_2/folder_3/folder_3/folder_24/files/sumka201212-0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3200"/>
            <a:ext cx="2387205" cy="1790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819400"/>
            <a:ext cx="2133600" cy="1717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191000" y="4495800"/>
            <a:ext cx="4572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 Ежегодная традиционная Акция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«Сумка дружбы и добра» для Дома Малютки</a:t>
            </a:r>
            <a:endParaRPr lang="ru-RU" sz="1200" b="1" dirty="0">
              <a:solidFill>
                <a:prstClr val="black"/>
              </a:solidFill>
            </a:endParaRPr>
          </a:p>
        </p:txBody>
      </p:sp>
      <p:pic>
        <p:nvPicPr>
          <p:cNvPr id="25" name="Picture 2" descr="C:\Users\Admin\Desktop\грамоты\Media\WhatsApp Images\IMG-20180606-WA001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228600" y="4953000"/>
            <a:ext cx="1219200" cy="142099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Содержимое 5" descr="C:\Users\Admin\Desktop\фото с телефона самсунг\DCIM\Camera\20180408_152057.jpg"/>
          <p:cNvPicPr>
            <a:picLocks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38400" y="5105400"/>
            <a:ext cx="1447800" cy="137160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" descr="da4862c1-1337-4afb-a1cc-acf2dcc1bc7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19600" y="5029200"/>
            <a:ext cx="1104900" cy="1473200"/>
          </a:xfrm>
          <a:prstGeom prst="rect">
            <a:avLst/>
          </a:prstGeom>
          <a:noFill/>
        </p:spPr>
      </p:pic>
      <p:pic>
        <p:nvPicPr>
          <p:cNvPr id="28" name="Picture 4" descr="https://sozvezdiye-vlg.ru/wp-content/gallery/d0b0d0bad186d0b8d18f-d181d0b4d0b0d0b5d0bc-d0b2d182d0bed180d181d18bd180d18cd0b5-d0bfd0bed0bcd0bed0b3d0b0d0b5d0bc-d0b6d0b8d0b2d0be/7f41ded0-e28a-4966-ad3c-89a4be5a2a9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00" y="5181600"/>
            <a:ext cx="974725" cy="1299634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5715000" y="5334000"/>
            <a:ext cx="16764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Сдаем вторсырье -помогаем животным приюта «Островок Надежды»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43000" y="5334000"/>
            <a:ext cx="9906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Помощь животным, попавшим в беду</a:t>
            </a:r>
            <a:endParaRPr lang="ru-RU" sz="12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11114"/>
            <a:ext cx="9601200" cy="6846886"/>
          </a:xfrm>
        </p:spPr>
      </p:pic>
      <p:sp>
        <p:nvSpPr>
          <p:cNvPr id="13" name="Овал 12"/>
          <p:cNvSpPr/>
          <p:nvPr/>
        </p:nvSpPr>
        <p:spPr>
          <a:xfrm>
            <a:off x="-304800" y="228600"/>
            <a:ext cx="92202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Волонтерское объединение</a:t>
            </a:r>
          </a:p>
          <a:p>
            <a:pPr algn="ctr"/>
            <a:r>
              <a:rPr lang="ru-RU" sz="2000" b="1" dirty="0" smtClean="0"/>
              <a:t> «Твори добро»</a:t>
            </a:r>
            <a:endParaRPr lang="ru-RU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5943600"/>
            <a:ext cx="4038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/>
              <a:t>Акция «День рождения — светлый праздник» для 19  детей-инвалидов Дзержинского района </a:t>
            </a:r>
            <a:endParaRPr lang="ru-RU" sz="1200" b="1" dirty="0"/>
          </a:p>
        </p:txBody>
      </p:sp>
      <p:pic>
        <p:nvPicPr>
          <p:cNvPr id="31750" name="Picture 6" descr="9c95529e-26b9-48f8-922b-8d9f532cbbb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152401" y="3962400"/>
            <a:ext cx="1922396" cy="1828800"/>
          </a:xfrm>
          <a:prstGeom prst="rect">
            <a:avLst/>
          </a:prstGeom>
          <a:noFill/>
        </p:spPr>
      </p:pic>
      <p:pic>
        <p:nvPicPr>
          <p:cNvPr id="31752" name="Picture 8" descr="https://sozvezdiye-vlg.ru/wp-content/gallery/d0b0d0bad186d0b8d18f-d0b4d0b5d0bdd18c-d180d0bed0b6d0b4d0b5d0bdd0b8d18f-d181d0b2d0b5d182d0bbd18bd0b9-d0bfd180d0b0d0b7d0b4d0bdd0b8/8be4ab1d-0c39-4559-90bd-fa79275466a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962400"/>
            <a:ext cx="2146852" cy="1828800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18187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343400" y="6096000"/>
            <a:ext cx="4495800" cy="276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Акция «С заботой о детях»</a:t>
            </a:r>
            <a:endParaRPr lang="ru-RU" sz="1200" b="1" dirty="0"/>
          </a:p>
        </p:txBody>
      </p:sp>
      <p:pic>
        <p:nvPicPr>
          <p:cNvPr id="31758" name="Picture 14" descr="fb215f71-1329-49e5-b5ca-03de4f977d2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4013314"/>
            <a:ext cx="1392619" cy="1854764"/>
          </a:xfrm>
          <a:prstGeom prst="rect">
            <a:avLst/>
          </a:prstGeom>
          <a:noFill/>
        </p:spPr>
      </p:pic>
      <p:pic>
        <p:nvPicPr>
          <p:cNvPr id="31760" name="Picture 16" descr="32390317-9750-4393-b402-fa69b7f7769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343400"/>
            <a:ext cx="1655233" cy="1241425"/>
          </a:xfrm>
          <a:prstGeom prst="rect">
            <a:avLst/>
          </a:prstGeom>
          <a:noFill/>
        </p:spPr>
      </p:pic>
      <p:pic>
        <p:nvPicPr>
          <p:cNvPr id="31762" name="Picture 18" descr="27bd985b-1496-4027-b862-cfa2b40406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76737" y="4038600"/>
            <a:ext cx="1052513" cy="1871133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219200" y="838200"/>
            <a:ext cx="64770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«</a:t>
            </a:r>
            <a:r>
              <a:rPr lang="en-US" sz="1200" b="1" dirty="0" smtClean="0">
                <a:solidFill>
                  <a:srgbClr val="C00000"/>
                </a:solidFill>
              </a:rPr>
              <a:t>I</a:t>
            </a:r>
            <a:r>
              <a:rPr lang="ru-RU" sz="1200" b="1" dirty="0" smtClean="0">
                <a:solidFill>
                  <a:srgbClr val="C00000"/>
                </a:solidFill>
              </a:rPr>
              <a:t> Открытый  региональный конкурс "</a:t>
            </a:r>
            <a:r>
              <a:rPr lang="ru-RU" sz="1200" b="1" dirty="0" err="1" smtClean="0">
                <a:solidFill>
                  <a:srgbClr val="C00000"/>
                </a:solidFill>
              </a:rPr>
              <a:t>ЭКОфартуки</a:t>
            </a:r>
            <a:r>
              <a:rPr lang="ru-RU" sz="1200" b="1" dirty="0" smtClean="0">
                <a:solidFill>
                  <a:srgbClr val="C00000"/>
                </a:solidFill>
              </a:rPr>
              <a:t>"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для детей с ограниченными возможностями и преподавателей</a:t>
            </a:r>
          </a:p>
        </p:txBody>
      </p:sp>
      <p:pic>
        <p:nvPicPr>
          <p:cNvPr id="28" name="Picture 6" descr="C:\Users\Admin\Desktop\конкурс фартуки нов\IMG-243bce75e86e5f16cded19d7e472b8c6-V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52400" y="1676400"/>
            <a:ext cx="2570796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" descr="C:\Users\Admin\Desktop\конкурс фартуки нов\IMG-cb817185021eb2e3f414d98bea2a5770-V.jpg"/>
          <p:cNvPicPr>
            <a:picLocks noChangeAspect="1" noChangeArrowheads="1"/>
          </p:cNvPicPr>
          <p:nvPr/>
        </p:nvPicPr>
        <p:blipFill>
          <a:blip r:embed="rId9"/>
          <a:srcRect l="6383" b="6383"/>
          <a:stretch>
            <a:fillRect/>
          </a:stretch>
        </p:blipFill>
        <p:spPr bwMode="auto">
          <a:xfrm>
            <a:off x="2590800" y="1447800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1" descr="C:\Users\Admin\Desktop\конкурс фартуки нов\fartuk-310521-47.jpg"/>
          <p:cNvPicPr>
            <a:picLocks noChangeAspect="1" noChangeArrowheads="1"/>
          </p:cNvPicPr>
          <p:nvPr/>
        </p:nvPicPr>
        <p:blipFill>
          <a:blip r:embed="rId10"/>
          <a:srcRect t="20833"/>
          <a:stretch>
            <a:fillRect/>
          </a:stretch>
        </p:blipFill>
        <p:spPr bwMode="auto">
          <a:xfrm>
            <a:off x="5791200" y="1676400"/>
            <a:ext cx="2951748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962</Words>
  <PresentationFormat>Экран (4:3)</PresentationFormat>
  <Paragraphs>96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Office Theme</vt:lpstr>
      <vt:lpstr>PDF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40</cp:revision>
  <dcterms:created xsi:type="dcterms:W3CDTF">2021-10-06T06:37:46Z</dcterms:created>
  <dcterms:modified xsi:type="dcterms:W3CDTF">2022-03-22T10:28:37Z</dcterms:modified>
</cp:coreProperties>
</file>