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513" r:id="rId2"/>
    <p:sldId id="561" r:id="rId3"/>
    <p:sldId id="555" r:id="rId4"/>
    <p:sldId id="556" r:id="rId5"/>
    <p:sldId id="562" r:id="rId6"/>
    <p:sldId id="563" r:id="rId7"/>
    <p:sldId id="536" r:id="rId8"/>
  </p:sldIdLst>
  <p:sldSz cx="9144000" cy="6858000" type="screen4x3"/>
  <p:notesSz cx="6797675" cy="9926638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0909"/>
    <a:srgbClr val="071F42"/>
    <a:srgbClr val="FABABA"/>
    <a:srgbClr val="1F497D"/>
    <a:srgbClr val="DCE6F2"/>
    <a:srgbClr val="F0F3F5"/>
    <a:srgbClr val="F2DCDB"/>
    <a:srgbClr val="10253F"/>
    <a:srgbClr val="25406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7" autoAdjust="0"/>
  </p:normalViewPr>
  <p:slideViewPr>
    <p:cSldViewPr snapToGrid="0">
      <p:cViewPr varScale="1">
        <p:scale>
          <a:sx n="88" d="100"/>
          <a:sy n="88" d="100"/>
        </p:scale>
        <p:origin x="8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5B83D8E-309F-45BD-BCE5-0C22F48661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887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2" rIns="91427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2" rIns="91427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2" rIns="91427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C919726-B263-49AC-8E0D-F2458AABC0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9B130-CC5C-4078-95F4-EECCB5354C2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8875" cy="372586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28DB4-2316-45EC-A8A9-22A99122BCC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8875" cy="3725862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58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46638" y="6149267"/>
            <a:ext cx="7420708" cy="424508"/>
          </a:xfr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1400"/>
            </a:lvl1pPr>
          </a:lstStyle>
          <a:p>
            <a:pPr eaLnBrk="1" hangingPunct="1"/>
            <a:r>
              <a:rPr lang="ru-RU" sz="1400" dirty="0"/>
              <a:t>____________ 20___ год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38" y="2627403"/>
            <a:ext cx="7420708" cy="1122363"/>
          </a:xfrm>
        </p:spPr>
        <p:txBody>
          <a:bodyPr/>
          <a:lstStyle>
            <a:lvl1pPr algn="ctr">
              <a:defRPr lang="ru-RU" sz="3200" b="1" kern="1200" baseline="0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sz="2600" dirty="0">
                <a:solidFill>
                  <a:srgbClr val="071F42"/>
                </a:solidFill>
              </a:rPr>
              <a:t>Название презентации, не более двух строк  (шрифт </a:t>
            </a:r>
            <a:r>
              <a:rPr lang="en-US" sz="2600" dirty="0">
                <a:solidFill>
                  <a:srgbClr val="071F42"/>
                </a:solidFill>
              </a:rPr>
              <a:t>Book Antiqua</a:t>
            </a:r>
            <a:r>
              <a:rPr lang="ru-RU" sz="2600" dirty="0">
                <a:solidFill>
                  <a:srgbClr val="071F42"/>
                </a:solidFill>
              </a:rPr>
              <a:t> </a:t>
            </a:r>
            <a:r>
              <a:rPr lang="en-US" sz="2600" dirty="0">
                <a:solidFill>
                  <a:srgbClr val="071F42"/>
                </a:solidFill>
              </a:rPr>
              <a:t>bold</a:t>
            </a:r>
            <a:r>
              <a:rPr lang="ru-RU" sz="2600" dirty="0">
                <a:solidFill>
                  <a:srgbClr val="071F42"/>
                </a:solidFill>
              </a:rPr>
              <a:t>, размер</a:t>
            </a:r>
            <a:r>
              <a:rPr lang="en-US" sz="2600" dirty="0">
                <a:solidFill>
                  <a:srgbClr val="071F42"/>
                </a:solidFill>
              </a:rPr>
              <a:t> 26pt</a:t>
            </a:r>
            <a:r>
              <a:rPr lang="ru-RU" sz="2600" dirty="0">
                <a:solidFill>
                  <a:srgbClr val="071F42"/>
                </a:solidFill>
              </a:rPr>
              <a:t>)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2255959" y="1191294"/>
            <a:ext cx="52211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ФЕДЕРАЦИЯ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Центральный союз потребительских обществ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ЦЕНТРОСОЮЗ РОССИЙСКОЙ ФЕДЕРАЦИИ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615" y="905310"/>
            <a:ext cx="1753553" cy="1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6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3489820" y="1258350"/>
            <a:ext cx="5226341" cy="433477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30909"/>
              </a:buClr>
              <a:buFont typeface="Wingdings" panose="05000000000000000000" pitchFamily="2" charset="2"/>
              <a:buChar char="q"/>
              <a:defRPr lang="ru-RU" dirty="0"/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lang="ru-RU">
                <a:ea typeface="+mn-ea"/>
                <a:cs typeface="+mn-cs"/>
              </a:defRPr>
            </a:lvl2pPr>
            <a:lvl3pPr marL="1231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lang="ru-RU" sz="1200" dirty="0">
                <a:latin typeface="Book Antiqua" panose="02040602050305030304" pitchFamily="18" charset="0"/>
                <a:ea typeface="+mn-ea"/>
                <a:cs typeface="+mn-cs"/>
              </a:defRPr>
            </a:lvl3pPr>
            <a:lvl4pPr marL="1639888" indent="-228600">
              <a:buFont typeface="Arial" panose="020B0604020202020204" pitchFamily="34" charset="0"/>
              <a:buChar char="•"/>
              <a:defRPr lang="ru-RU" sz="1200" dirty="0">
                <a:latin typeface="Book Antiqua" panose="02040602050305030304" pitchFamily="18" charset="0"/>
                <a:ea typeface="+mn-ea"/>
                <a:cs typeface="+mn-cs"/>
              </a:defRPr>
            </a:lvl4pPr>
            <a:lvl5pPr>
              <a:defRPr lang="ru-RU" dirty="0">
                <a:latin typeface="Book Antiqua" panose="02040602050305030304" pitchFamily="18" charset="0"/>
                <a:ea typeface="+mn-ea"/>
                <a:cs typeface="+mn-cs"/>
              </a:defRPr>
            </a:lvl5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78000" y="1258351"/>
            <a:ext cx="3008435" cy="4334778"/>
          </a:xfrm>
        </p:spPr>
        <p:txBody>
          <a:bodyPr/>
          <a:lstStyle>
            <a:lvl1pPr marL="0" indent="0" eaLnBrk="1" hangingPunct="1">
              <a:buClr>
                <a:srgbClr val="830909"/>
              </a:buClr>
              <a:buFont typeface="Wingdings" panose="05000000000000000000" pitchFamily="2" charset="2"/>
              <a:buChar char="q"/>
              <a:defRPr sz="1400" baseline="0"/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sz="1400"/>
            </a:lvl2pPr>
            <a:lvl3pPr marL="1085850" indent="-171450">
              <a:buFont typeface="Wingdings" panose="05000000000000000000" pitchFamily="2" charset="2"/>
              <a:buChar char="§"/>
              <a:defRPr sz="1200"/>
            </a:lvl3pPr>
            <a:lvl4pPr marL="1543050" indent="-171450">
              <a:buFont typeface="Arial" panose="020B0604020202020204" pitchFamily="34" charset="0"/>
              <a:buChar char="•"/>
              <a:defRPr sz="12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 Объект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картинка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график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таблица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и т.д.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78000" y="367668"/>
            <a:ext cx="7709016" cy="496888"/>
          </a:xfrm>
        </p:spPr>
        <p:txBody>
          <a:bodyPr/>
          <a:lstStyle/>
          <a:p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Book Antiqua, 14pt)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ыво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Book Antiqua, 14pt)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507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83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946639" y="5456237"/>
            <a:ext cx="7438292" cy="108258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3600"/>
          <a:lstStyle/>
          <a:p>
            <a:pPr algn="just">
              <a:defRPr/>
            </a:pPr>
            <a:r>
              <a:rPr lang="ru-RU" sz="900" b="0" dirty="0"/>
              <a:t>Настоящий документ является внутренним документом Центросоюза Российской Федерации и содержит конфиденциальную информацию, касающуюся бизнеса и текущего состояния Центросоюза Российской Федерации, его дочерних и зависимых компаний, а также компаний потребительской кооперации. Вся информация, содержащаяся в настоящем документе, является собственностью Центросоюза Российской Федерации.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Центросоюза Российской Федерации строго запрещается.</a:t>
            </a:r>
          </a:p>
          <a:p>
            <a:pPr algn="just">
              <a:defRPr/>
            </a:pPr>
            <a:endParaRPr lang="ru-RU" sz="900" b="0" dirty="0"/>
          </a:p>
          <a:p>
            <a:pPr algn="just">
              <a:defRPr/>
            </a:pPr>
            <a:r>
              <a:rPr lang="ru-RU" sz="900" b="0" dirty="0"/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46638" y="3663953"/>
            <a:ext cx="7420708" cy="1598613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400"/>
            </a:lvl1pPr>
          </a:lstStyle>
          <a:p>
            <a:pPr eaLnBrk="1" hangingPunct="1"/>
            <a:r>
              <a:rPr lang="ru-RU" sz="1400" dirty="0"/>
              <a:t>Где делается доклад </a:t>
            </a:r>
            <a:r>
              <a:rPr lang="en-US" sz="1400" dirty="0"/>
              <a:t>(</a:t>
            </a:r>
            <a:r>
              <a:rPr lang="ru-RU" sz="1400" dirty="0"/>
              <a:t>шрифт здесь и ниже </a:t>
            </a:r>
            <a:r>
              <a:rPr lang="en-US" sz="1400" dirty="0"/>
              <a:t>Book Antiqua bold</a:t>
            </a:r>
            <a:r>
              <a:rPr lang="ru-RU" sz="1400" dirty="0"/>
              <a:t> </a:t>
            </a:r>
            <a:r>
              <a:rPr lang="en-US" sz="1400" dirty="0"/>
              <a:t>regular, </a:t>
            </a:r>
            <a:r>
              <a:rPr lang="ru-RU" sz="1400" dirty="0"/>
              <a:t>1</a:t>
            </a:r>
            <a:r>
              <a:rPr lang="en-US" sz="1400" dirty="0"/>
              <a:t>4pt)</a:t>
            </a:r>
            <a:endParaRPr lang="ru-RU" sz="1400" dirty="0"/>
          </a:p>
          <a:p>
            <a:pPr eaLnBrk="1" hangingPunct="1"/>
            <a:r>
              <a:rPr lang="ru-RU" sz="1400" dirty="0"/>
              <a:t>«___» ____________ 20___ года</a:t>
            </a:r>
          </a:p>
          <a:p>
            <a:pPr eaLnBrk="1" hangingPunct="1"/>
            <a:endParaRPr lang="ru-RU" sz="1400" dirty="0"/>
          </a:p>
          <a:p>
            <a:pPr eaLnBrk="1" hangingPunct="1"/>
            <a:r>
              <a:rPr lang="ru-RU" sz="1400" dirty="0"/>
              <a:t>ФИО докладчика</a:t>
            </a:r>
          </a:p>
          <a:p>
            <a:pPr eaLnBrk="1" hangingPunct="1"/>
            <a:r>
              <a:rPr lang="ru-RU" sz="1400" dirty="0"/>
              <a:t>Должность и компания</a:t>
            </a:r>
            <a:endParaRPr lang="en-GB" sz="1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38" y="2308228"/>
            <a:ext cx="7420708" cy="1122363"/>
          </a:xfrm>
        </p:spPr>
        <p:txBody>
          <a:bodyPr/>
          <a:lstStyle>
            <a:lvl1pPr>
              <a:defRPr lang="ru-RU" sz="2600" b="1" kern="1200" baseline="0" dirty="0">
                <a:solidFill>
                  <a:srgbClr val="002060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sz="2600" dirty="0">
                <a:solidFill>
                  <a:srgbClr val="071F42"/>
                </a:solidFill>
              </a:rPr>
              <a:t>Название презентации, не более двух строк  (шрифт </a:t>
            </a:r>
            <a:r>
              <a:rPr lang="en-US" sz="2600" dirty="0">
                <a:solidFill>
                  <a:srgbClr val="071F42"/>
                </a:solidFill>
              </a:rPr>
              <a:t>Book Antiqua</a:t>
            </a:r>
            <a:r>
              <a:rPr lang="ru-RU" sz="2600" dirty="0">
                <a:solidFill>
                  <a:srgbClr val="071F42"/>
                </a:solidFill>
              </a:rPr>
              <a:t> </a:t>
            </a:r>
            <a:r>
              <a:rPr lang="en-US" sz="2600" dirty="0">
                <a:solidFill>
                  <a:srgbClr val="071F42"/>
                </a:solidFill>
              </a:rPr>
              <a:t>bold</a:t>
            </a:r>
            <a:r>
              <a:rPr lang="ru-RU" sz="2600" dirty="0">
                <a:solidFill>
                  <a:srgbClr val="071F42"/>
                </a:solidFill>
              </a:rPr>
              <a:t>, размер</a:t>
            </a:r>
            <a:r>
              <a:rPr lang="en-US" sz="2600" dirty="0">
                <a:solidFill>
                  <a:srgbClr val="071F42"/>
                </a:solidFill>
              </a:rPr>
              <a:t> 26pt</a:t>
            </a:r>
            <a:r>
              <a:rPr lang="ru-RU" sz="2600" dirty="0">
                <a:solidFill>
                  <a:srgbClr val="071F42"/>
                </a:solidFill>
              </a:rPr>
              <a:t>)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2255959" y="923878"/>
            <a:ext cx="52211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ФЕДЕРАЦИЯ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Центральный союз потребительских обществ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ЦЕНТРОСОЮЗ РОССИЙСКОЙ ФЕДЕРАЦИИ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615" y="637894"/>
            <a:ext cx="1753553" cy="13668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ru-RU">
                <a:solidFill>
                  <a:srgbClr val="071F42"/>
                </a:solidFill>
              </a:defRPr>
            </a:lvl1pPr>
          </a:lstStyle>
          <a:p>
            <a:pPr lvl="0"/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71463" indent="-271463" eaLnBrk="1" hangingPunct="1">
              <a:buClr>
                <a:srgbClr val="830909"/>
              </a:buClr>
              <a:buFont typeface="Wingdings" panose="05000000000000000000" pitchFamily="2" charset="2"/>
              <a:buChar char="q"/>
              <a:defRPr/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lvl2pPr>
            <a:lvl3pPr marL="1231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39888" indent="-228600">
              <a:buFont typeface="Arial" panose="020B0604020202020204" pitchFamily="34" charset="0"/>
              <a:buChar char="•"/>
              <a:defRPr/>
            </a:lvl4pPr>
            <a:lvl5pPr marL="2047875" indent="-228600">
              <a:buFont typeface="Wingdings" panose="05000000000000000000" pitchFamily="2" charset="2"/>
              <a:buChar char="Ø"/>
              <a:defRPr/>
            </a:lvl5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446400" y="5702400"/>
            <a:ext cx="8211600" cy="587375"/>
          </a:xfrm>
          <a:solidFill>
            <a:srgbClr val="E2F0D9"/>
          </a:solidFill>
          <a:ln>
            <a:noFill/>
            <a:prstDash val="dash"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lang="en-US" sz="1400" b="1" i="1" kern="1200" dirty="0">
                <a:solidFill>
                  <a:srgbClr val="002060"/>
                </a:solidFill>
              </a:defRPr>
            </a:lvl1pPr>
          </a:lstStyle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, 14pt)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 c подзаголовк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ru-RU">
                <a:solidFill>
                  <a:srgbClr val="071F42"/>
                </a:solidFill>
              </a:defRPr>
            </a:lvl1pPr>
          </a:lstStyle>
          <a:p>
            <a:pPr lvl="0"/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378000" y="1886985"/>
            <a:ext cx="8301475" cy="3573058"/>
          </a:xfrm>
        </p:spPr>
        <p:txBody>
          <a:bodyPr/>
          <a:lstStyle>
            <a:lvl1pPr marL="271463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30909"/>
              </a:buClr>
              <a:buSzTx/>
              <a:buFont typeface="Wingdings" panose="05000000000000000000" pitchFamily="2" charset="2"/>
              <a:buChar char="q"/>
              <a:tabLst/>
              <a:defRPr lang="ru-RU" sz="1400" dirty="0" smtClean="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sz="1400"/>
            </a:lvl2pPr>
            <a:lvl3pPr marL="1231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400"/>
            </a:lvl3pPr>
            <a:lvl4pPr marL="1639888" indent="-228600">
              <a:buFont typeface="Arial" panose="020B0604020202020204" pitchFamily="34" charset="0"/>
              <a:buChar char="•"/>
              <a:defRPr sz="1400"/>
            </a:lvl4pPr>
            <a:lvl5pPr marL="2047875" indent="-228600">
              <a:buFont typeface="Wingdings" panose="05000000000000000000" pitchFamily="2" charset="2"/>
              <a:buChar char="Ø"/>
              <a:defRPr/>
            </a:lvl5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446400" y="5702400"/>
            <a:ext cx="8211600" cy="587375"/>
          </a:xfrm>
          <a:solidFill>
            <a:srgbClr val="E2F0D9"/>
          </a:solidFill>
          <a:ln>
            <a:noFill/>
            <a:prstDash val="dash"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lang="en-US" sz="1400" b="1" i="1" kern="1200" dirty="0">
                <a:solidFill>
                  <a:srgbClr val="002060"/>
                </a:solidFill>
              </a:defRPr>
            </a:lvl1pPr>
          </a:lstStyle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, 14pt)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 hasCustomPrompt="1"/>
          </p:nvPr>
        </p:nvSpPr>
        <p:spPr>
          <a:xfrm>
            <a:off x="376906" y="1237511"/>
            <a:ext cx="8360457" cy="531812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sz="16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ru-RU" dirty="0"/>
              <a:t>Подзаголовок макс. 1 строка (</a:t>
            </a:r>
            <a:r>
              <a:rPr lang="en-US" dirty="0"/>
              <a:t>Book Antiqua bold, </a:t>
            </a:r>
            <a:r>
              <a:rPr lang="ru-RU" dirty="0"/>
              <a:t>12-</a:t>
            </a:r>
            <a:r>
              <a:rPr lang="en-US" dirty="0"/>
              <a:t>16pt)</a:t>
            </a:r>
            <a:r>
              <a:rPr lang="ru-RU" dirty="0"/>
              <a:t>, при необходимости заголовок можно подчеркнуть цветной линией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95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22435" y="2278846"/>
            <a:ext cx="7772400" cy="1362075"/>
          </a:xfrm>
        </p:spPr>
        <p:txBody>
          <a:bodyPr/>
          <a:lstStyle>
            <a:lvl1pPr algn="ctr">
              <a:defRPr lang="ru-RU" sz="2800" b="1" baseline="0" dirty="0">
                <a:solidFill>
                  <a:schemeClr val="tx2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dirty="0"/>
              <a:t>В качестве разделителей используется слайд с названием раздела </a:t>
            </a:r>
            <a:br>
              <a:rPr lang="ru-RU" dirty="0"/>
            </a:br>
            <a:r>
              <a:rPr lang="ru-RU" dirty="0"/>
              <a:t>(синий цвет, 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, 28pt, выравнивание – по центру) </a:t>
            </a:r>
          </a:p>
        </p:txBody>
      </p:sp>
    </p:spTree>
    <p:extLst>
      <p:ext uri="{BB962C8B-B14F-4D97-AF65-F5344CB8AC3E}">
        <p14:creationId xmlns:p14="http://schemas.microsoft.com/office/powerpoint/2010/main" val="120593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78000" y="367668"/>
            <a:ext cx="7956000" cy="4968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ru-RU">
                <a:solidFill>
                  <a:srgbClr val="071F42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630000" y="2498400"/>
            <a:ext cx="8146800" cy="1234800"/>
          </a:xfrm>
        </p:spPr>
        <p:txBody>
          <a:bodyPr anchor="ctr" anchorCtr="0"/>
          <a:lstStyle>
            <a:lvl1pPr marL="342900" indent="-342900">
              <a:buClrTx/>
              <a:buFont typeface="+mj-lt"/>
              <a:buAutoNum type="arabicPeriod"/>
              <a:defRPr sz="1800"/>
            </a:lvl1pPr>
          </a:lstStyle>
          <a:p>
            <a:pPr lvl="0"/>
            <a:r>
              <a:rPr lang="ru-RU" dirty="0"/>
              <a:t>Название раздела макс. 2 строки </a:t>
            </a:r>
            <a:br>
              <a:rPr lang="ru-RU" dirty="0"/>
            </a:br>
            <a:r>
              <a:rPr lang="ru-RU" dirty="0"/>
              <a:t>(черный, 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, 12-18pt)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Всего не более 20 пунктов; между пунктами – пустая строка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Блок с содержанием сдвинуть вниз в середину слайда</a:t>
            </a:r>
          </a:p>
        </p:txBody>
      </p:sp>
    </p:spTree>
    <p:extLst>
      <p:ext uri="{BB962C8B-B14F-4D97-AF65-F5344CB8AC3E}">
        <p14:creationId xmlns:p14="http://schemas.microsoft.com/office/powerpoint/2010/main" val="259293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71F42"/>
                </a:solidFill>
              </a:defRPr>
            </a:lvl1pPr>
          </a:lstStyle>
          <a:p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 hasCustomPrompt="1"/>
          </p:nvPr>
        </p:nvSpPr>
        <p:spPr>
          <a:xfrm>
            <a:off x="378000" y="1351141"/>
            <a:ext cx="4017544" cy="4233598"/>
          </a:xfr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30909"/>
              </a:buClr>
              <a:buFont typeface="Wingdings" panose="05000000000000000000" pitchFamily="2" charset="2"/>
              <a:buChar char="q"/>
              <a:defRPr lang="ru-RU" sz="14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lang="ru-RU" sz="14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231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lang="ru-RU" sz="12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39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ru-RU" sz="12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defRPr lang="ru-RU" sz="14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684205" y="1351141"/>
            <a:ext cx="4018989" cy="423359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30909"/>
              </a:buClr>
              <a:buFont typeface="Wingdings" panose="05000000000000000000" pitchFamily="2" charset="2"/>
              <a:buChar char="q"/>
              <a:defRPr lang="ru-RU"/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lang="ru-RU">
                <a:ea typeface="+mn-ea"/>
                <a:cs typeface="+mn-cs"/>
              </a:defRPr>
            </a:lvl2pPr>
            <a:lvl3pPr marL="1231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lang="ru-RU" sz="1200">
                <a:latin typeface="Book Antiqua" panose="02040602050305030304" pitchFamily="18" charset="0"/>
                <a:ea typeface="+mn-ea"/>
                <a:cs typeface="+mn-cs"/>
              </a:defRPr>
            </a:lvl3pPr>
            <a:lvl4pPr marL="1639888" indent="-228600">
              <a:buFont typeface="Arial" panose="020B0604020202020204" pitchFamily="34" charset="0"/>
              <a:buChar char="•"/>
              <a:defRPr lang="ru-RU" sz="1200">
                <a:latin typeface="Book Antiqua" panose="02040602050305030304" pitchFamily="18" charset="0"/>
                <a:ea typeface="+mn-ea"/>
                <a:cs typeface="+mn-cs"/>
              </a:defRPr>
            </a:lvl4pPr>
            <a:lvl5pPr>
              <a:defRPr lang="ru-RU">
                <a:latin typeface="Book Antiqua" panose="02040602050305030304" pitchFamily="18" charset="0"/>
                <a:ea typeface="+mn-ea"/>
                <a:cs typeface="+mn-cs"/>
              </a:defRPr>
            </a:lvl5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Book Antiqua, 14pt)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378000" y="1205344"/>
            <a:ext cx="4002327" cy="395943"/>
          </a:xfrm>
        </p:spPr>
        <p:txBody>
          <a:bodyPr anchor="ctr" anchorCtr="0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Подзаголовок макс. 1 строка (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, 12-16pt), при необходимости заголовок можно подчеркнуть цветной линией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378000" y="1710345"/>
            <a:ext cx="4002327" cy="3951288"/>
          </a:xfr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30909"/>
              </a:buClr>
              <a:buFont typeface="Wingdings" panose="05000000000000000000" pitchFamily="2" charset="2"/>
              <a:buChar char="q"/>
              <a:defRPr lang="ru-RU" sz="14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lang="ru-RU" sz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231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lang="ru-RU" sz="12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39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ru-RU" sz="12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defRPr lang="ru-RU" sz="1400" dirty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87217" y="1205344"/>
            <a:ext cx="4003778" cy="395944"/>
          </a:xfrm>
        </p:spPr>
        <p:txBody>
          <a:bodyPr anchor="ctr" anchorCtr="0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Подзаголовок макс. 1 строка (</a:t>
            </a:r>
            <a:r>
              <a:rPr lang="ru-RU" dirty="0" err="1"/>
              <a:t>Book</a:t>
            </a:r>
            <a:r>
              <a:rPr lang="ru-RU" dirty="0"/>
              <a:t> </a:t>
            </a:r>
            <a:r>
              <a:rPr lang="ru-RU" dirty="0" err="1"/>
              <a:t>Antiqua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, 12-16pt), при необходимости заголовок можно подчеркнуть цветной линией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687217" y="1710345"/>
            <a:ext cx="4003778" cy="3951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30909"/>
              </a:buClr>
              <a:buFont typeface="Wingdings" panose="05000000000000000000" pitchFamily="2" charset="2"/>
              <a:buChar char="q"/>
              <a:defRPr lang="ru-RU" dirty="0" smtClean="0"/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lang="ru-RU" sz="1200">
                <a:ea typeface="+mn-ea"/>
                <a:cs typeface="+mn-cs"/>
              </a:defRPr>
            </a:lvl2pPr>
            <a:lvl3pPr>
              <a:defRPr lang="ru-RU" sz="1200" dirty="0" smtClean="0">
                <a:latin typeface="Book Antiqua" panose="02040602050305030304" pitchFamily="18" charset="0"/>
                <a:ea typeface="+mn-ea"/>
                <a:cs typeface="+mn-cs"/>
              </a:defRPr>
            </a:lvl3pPr>
            <a:lvl4pPr>
              <a:defRPr lang="ru-RU" sz="1200" dirty="0">
                <a:latin typeface="Book Antiqua" panose="02040602050305030304" pitchFamily="18" charset="0"/>
                <a:ea typeface="+mn-ea"/>
                <a:cs typeface="+mn-cs"/>
              </a:defRPr>
            </a:lvl4pPr>
          </a:lstStyle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78000" y="367668"/>
            <a:ext cx="7956000" cy="496888"/>
          </a:xfrm>
        </p:spPr>
        <p:txBody>
          <a:bodyPr/>
          <a:lstStyle>
            <a:lvl1pPr>
              <a:defRPr>
                <a:solidFill>
                  <a:srgbClr val="071F42"/>
                </a:solidFill>
              </a:defRPr>
            </a:lvl1pPr>
          </a:lstStyle>
          <a:p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Book Antiqua, 14pt)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ru-RU">
                <a:solidFill>
                  <a:srgbClr val="071F42"/>
                </a:solidFill>
              </a:defRPr>
            </a:lvl1pPr>
          </a:lstStyle>
          <a:p>
            <a:pPr lvl="0"/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8000" y="1326430"/>
            <a:ext cx="8316000" cy="425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Основной текст слайда (черный, </a:t>
            </a:r>
            <a:r>
              <a:rPr lang="en-US" dirty="0"/>
              <a:t>Book Antiqua regular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первого уровня (черный, </a:t>
            </a:r>
            <a:r>
              <a:rPr lang="en-US" dirty="0"/>
              <a:t>Book Antiqua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12</a:t>
            </a:r>
            <a:r>
              <a:rPr lang="en-US" dirty="0"/>
              <a:t>-16pt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второго уровня (</a:t>
            </a:r>
            <a:r>
              <a:rPr lang="en-US" dirty="0"/>
              <a:t>Book Antiqua, 12-16pt)</a:t>
            </a:r>
            <a:endParaRPr lang="ru-RU" dirty="0"/>
          </a:p>
          <a:p>
            <a:pPr lvl="1"/>
            <a:r>
              <a:rPr lang="ru-RU" dirty="0"/>
              <a:t>Максимально 4 уровня </a:t>
            </a:r>
            <a:r>
              <a:rPr lang="en-US" dirty="0"/>
              <a:t>bullet</a:t>
            </a:r>
            <a:r>
              <a:rPr lang="ru-RU" dirty="0"/>
              <a:t> </a:t>
            </a:r>
          </a:p>
          <a:p>
            <a:pPr lvl="2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третьего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lvl="3"/>
            <a:r>
              <a:rPr lang="ru-RU" dirty="0"/>
              <a:t>Пример </a:t>
            </a:r>
            <a:r>
              <a:rPr lang="en-US" dirty="0"/>
              <a:t>bullet </a:t>
            </a:r>
            <a:r>
              <a:rPr lang="ru-RU" dirty="0"/>
              <a:t>четвертого уровня (</a:t>
            </a:r>
            <a:r>
              <a:rPr lang="en-US" dirty="0"/>
              <a:t>Book Antiqua, 12-1</a:t>
            </a:r>
            <a:r>
              <a:rPr lang="ru-RU" dirty="0"/>
              <a:t>4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  <a:p>
            <a:pPr eaLnBrk="1" hangingPunct="1">
              <a:buClr>
                <a:srgbClr val="830909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Примечания и сноски (серый, </a:t>
            </a:r>
            <a:r>
              <a:rPr lang="en-US" dirty="0"/>
              <a:t>Book Antiqua italic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10</a:t>
            </a:r>
            <a:r>
              <a:rPr lang="en-US" dirty="0" err="1"/>
              <a:t>pt</a:t>
            </a:r>
            <a:r>
              <a:rPr lang="ru-RU" dirty="0"/>
              <a:t>)</a:t>
            </a:r>
          </a:p>
          <a:p>
            <a:pPr marL="631825" marR="0" lvl="1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/>
            </a:pPr>
            <a:r>
              <a:rPr lang="ru-RU" dirty="0"/>
              <a:t>После таблиц и графиков сноски и примечания ставятся сразу</a:t>
            </a:r>
          </a:p>
          <a:p>
            <a:pPr lvl="1"/>
            <a:r>
              <a:rPr lang="ru-RU" dirty="0"/>
              <a:t>После текста сноски и примечания ставятся после цветной черты (коричнево-красный, прозрачность 50%) 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78000" y="367668"/>
            <a:ext cx="795966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Заголовок макс. </a:t>
            </a:r>
            <a:r>
              <a:rPr lang="en-US" dirty="0"/>
              <a:t>2</a:t>
            </a:r>
            <a:r>
              <a:rPr lang="ru-RU" dirty="0"/>
              <a:t> строки (</a:t>
            </a:r>
            <a:r>
              <a:rPr lang="en-US" dirty="0"/>
              <a:t>Book Antiqua bold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24</a:t>
            </a:r>
            <a:r>
              <a:rPr lang="en-US" dirty="0" err="1"/>
              <a:t>pt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0"/>
            <a:ext cx="216000" cy="216000"/>
          </a:xfrm>
          <a:prstGeom prst="rect">
            <a:avLst/>
          </a:prstGeom>
          <a:solidFill>
            <a:srgbClr val="83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 userDrawn="1"/>
        </p:nvCxnSpPr>
        <p:spPr>
          <a:xfrm>
            <a:off x="378000" y="6598250"/>
            <a:ext cx="8316000" cy="0"/>
          </a:xfrm>
          <a:prstGeom prst="line">
            <a:avLst/>
          </a:prstGeom>
          <a:ln w="6350">
            <a:solidFill>
              <a:srgbClr val="8207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378000" y="1097278"/>
            <a:ext cx="8316000" cy="0"/>
          </a:xfrm>
          <a:prstGeom prst="line">
            <a:avLst/>
          </a:prstGeom>
          <a:ln w="12700">
            <a:solidFill>
              <a:srgbClr val="8207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444617" y="5702400"/>
            <a:ext cx="8210698" cy="586800"/>
          </a:xfrm>
          <a:prstGeom prst="rect">
            <a:avLst/>
          </a:prstGeom>
          <a:solidFill>
            <a:srgbClr val="E2F0D9"/>
          </a:solidFill>
          <a:ln>
            <a:noFill/>
            <a:prstDash val="dash"/>
          </a:ln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ru-RU" sz="1400" i="1" dirty="0">
                <a:solidFill>
                  <a:srgbClr val="071F42"/>
                </a:solidFill>
                <a:latin typeface="Book Antiqua" panose="02040602050305030304" pitchFamily="18" charset="0"/>
              </a:defRPr>
            </a:lvl1pPr>
          </a:lstStyle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lang="ru-RU" dirty="0"/>
              <a:t>Основная мысль-вывод слайда макс. 3 строки (синий цвет, Book Antiqua, 14pt)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</a:lstStyle>
          <a:p>
            <a:fld id="{BFFE13BD-8F91-42DA-9A75-C61597647AA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236738" y="6389959"/>
            <a:ext cx="601218" cy="468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8" r:id="rId2"/>
    <p:sldLayoutId id="2147483678" r:id="rId3"/>
    <p:sldLayoutId id="2147483692" r:id="rId4"/>
    <p:sldLayoutId id="2147483689" r:id="rId5"/>
    <p:sldLayoutId id="2147483690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91" r:id="rId12"/>
    <p:sldLayoutId id="214748369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400" b="1" kern="1200" baseline="0" dirty="0">
          <a:solidFill>
            <a:srgbClr val="002060"/>
          </a:solidFill>
          <a:latin typeface="Book Antiqua" panose="0204060205030503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B6487"/>
          </a:solidFill>
          <a:latin typeface="Times New Roman" pitchFamily="18" charset="0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lr>
          <a:srgbClr val="830909"/>
        </a:buClr>
        <a:buFont typeface="Wingdings" panose="05000000000000000000" pitchFamily="2" charset="2"/>
        <a:buChar char="q"/>
        <a:defRPr sz="14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631825" marR="0" indent="-180975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 typeface="Times New Roman" pitchFamily="18" charset="0"/>
        <a:buChar char="–"/>
        <a:tabLst/>
        <a:defRPr sz="1400">
          <a:solidFill>
            <a:schemeClr val="tx1"/>
          </a:solidFill>
          <a:latin typeface="Book Antiqua" panose="02040602050305030304" pitchFamily="18" charset="0"/>
        </a:defRPr>
      </a:lvl2pPr>
      <a:lvl3pPr marL="1231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398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4pPr>
      <a:lvl5pPr marL="20478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5pPr>
      <a:lvl6pPr marL="25050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6pPr>
      <a:lvl7pPr marL="29622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7pPr>
      <a:lvl8pPr marL="3419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8pPr>
      <a:lvl9pPr marL="38766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46638" y="5164530"/>
            <a:ext cx="7420708" cy="424508"/>
          </a:xfrm>
        </p:spPr>
        <p:txBody>
          <a:bodyPr/>
          <a:lstStyle/>
          <a:p>
            <a:pPr eaLnBrk="1" hangingPunct="1"/>
            <a:endParaRPr lang="ru-RU" sz="1800" dirty="0"/>
          </a:p>
          <a:p>
            <a:pPr eaLnBrk="1" hangingPunct="1"/>
            <a:r>
              <a:rPr lang="ru-RU" sz="1800" dirty="0"/>
              <a:t>Ассоциация образовательных организаций потребительской кооперации</a:t>
            </a:r>
            <a:endParaRPr lang="en-US" sz="1800" dirty="0"/>
          </a:p>
          <a:p>
            <a:pPr eaLnBrk="1" hangingPunct="1"/>
            <a:r>
              <a:rPr lang="ru-RU" sz="1800" dirty="0"/>
              <a:t>Отв.: Островский М.В., Михайлов М.Л., Шабалдин В.В.</a:t>
            </a:r>
            <a:endParaRPr lang="en-US" sz="1800" dirty="0"/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600" dirty="0">
                <a:solidFill>
                  <a:srgbClr val="071F42"/>
                </a:solidFill>
              </a:rPr>
              <a:t>Молодежная программа </a:t>
            </a:r>
            <a:br>
              <a:rPr lang="ru-RU" sz="2600" dirty="0">
                <a:solidFill>
                  <a:srgbClr val="071F42"/>
                </a:solidFill>
              </a:rPr>
            </a:br>
            <a:r>
              <a:rPr lang="ru-RU" sz="2600" dirty="0">
                <a:solidFill>
                  <a:srgbClr val="071F42"/>
                </a:solidFill>
              </a:rPr>
              <a:t>форума «Хлеб, ты – мир!»</a:t>
            </a:r>
            <a:br>
              <a:rPr lang="ru-RU" sz="2600" dirty="0">
                <a:solidFill>
                  <a:srgbClr val="071F42"/>
                </a:solidFill>
              </a:rPr>
            </a:br>
            <a:r>
              <a:rPr lang="ru-RU" sz="2600" dirty="0">
                <a:solidFill>
                  <a:srgbClr val="071F42"/>
                </a:solidFill>
              </a:rPr>
              <a:t>(количество участников 400 человек)</a:t>
            </a:r>
            <a:endParaRPr lang="en-GB" sz="2600" dirty="0">
              <a:solidFill>
                <a:srgbClr val="071F4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FCBDD-EA4C-4A14-BD77-10B0A5CC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Молодежная программа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0B53E27-845E-4A39-8DF6-D7776EC95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792443"/>
              </p:ext>
            </p:extLst>
          </p:nvPr>
        </p:nvGraphicFramePr>
        <p:xfrm>
          <a:off x="378000" y="1325218"/>
          <a:ext cx="7959666" cy="5028533"/>
        </p:xfrm>
        <a:graphic>
          <a:graphicData uri="http://schemas.openxmlformats.org/drawingml/2006/table">
            <a:tbl>
              <a:tblPr/>
              <a:tblGrid>
                <a:gridCol w="1032454">
                  <a:extLst>
                    <a:ext uri="{9D8B030D-6E8A-4147-A177-3AD203B41FA5}">
                      <a16:colId xmlns:a16="http://schemas.microsoft.com/office/drawing/2014/main" val="2403070292"/>
                    </a:ext>
                  </a:extLst>
                </a:gridCol>
                <a:gridCol w="6927212">
                  <a:extLst>
                    <a:ext uri="{9D8B030D-6E8A-4147-A177-3AD203B41FA5}">
                      <a16:colId xmlns:a16="http://schemas.microsoft.com/office/drawing/2014/main" val="1615110007"/>
                    </a:ext>
                  </a:extLst>
                </a:gridCol>
              </a:tblGrid>
              <a:tr h="17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Даты: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19 по 22 сентября 2019 года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68623"/>
                  </a:ext>
                </a:extLst>
              </a:tr>
              <a:tr h="342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проведения: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Калужская область, ЭТНОМИР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78305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чел.: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648480"/>
                  </a:ext>
                </a:extLst>
              </a:tr>
              <a:tr h="342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проживания: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оздоровительный лагерь «Литвиново», Наро-Фоминский городской округ, деревня Литвиново, улица Подсобное Хозяйство Литвиново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194464"/>
                  </a:ext>
                </a:extLst>
              </a:tr>
              <a:tr h="1710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СЕНТЯБРЯ 2019 года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87068"/>
                  </a:ext>
                </a:extLst>
              </a:tr>
              <a:tr h="4055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ЗАЕЗД УЧАСТНИКОВ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(регистрация и расселение участников)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700170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16:00 – 18:00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пленарном заседании (Павильон Центросоюза,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конференц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зал)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78946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18:00 – 19:00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652441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19:00 – 20:00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Свободное время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807545"/>
                  </a:ext>
                </a:extLst>
              </a:tr>
              <a:tr h="51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20:00 – 21:00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Торжественная линейка (ДОЛ «Литвиново»)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(общее построение, сдача рапортов Штабов СО о готовности к фестивалю, подъём флага Фестиваля студенческих отрядов, творческие номера)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879154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21:00 – 22:30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Интерактивная программа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95324"/>
                  </a:ext>
                </a:extLst>
              </a:tr>
              <a:tr h="17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ОТБОЙ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31535"/>
                  </a:ext>
                </a:extLst>
              </a:tr>
              <a:tr h="17107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18255"/>
                  </a:ext>
                </a:extLst>
              </a:tr>
              <a:tr h="17107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СЕНТЯБЯРЯ 2019 года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46668"/>
                  </a:ext>
                </a:extLst>
              </a:tr>
              <a:tr h="342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07:00 – 08:00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ПОДЪЁМ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Утренний бег и бодрая зарядка со всеми участниками лагеря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927830"/>
                  </a:ext>
                </a:extLst>
              </a:tr>
              <a:tr h="17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08:00 – 09:30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068586"/>
                  </a:ext>
                </a:extLst>
              </a:tr>
              <a:tr h="1197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Тренинг «Бизнес-моделирование как инструмент развития проекта», (80 человек)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 Основы бизнес-моделирования.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 Сборка бизнес-моделей проектов участников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 Групповая работа по поиску возможных вариантов развития каждого из проектов на основе инноваций бизнес-модели.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- М.Л. Михайлов.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853" marR="5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12930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B0C23F-4A07-45EA-B8A5-A29E78A8D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FE13BD-8F91-42DA-9A75-C61597647AA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39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2F741-7AFD-4EDA-8575-E1BDFE22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Молодежная программа, 20 сентября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FB5E51E-4BED-486F-BA4E-49F5D7DF8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422201"/>
              </p:ext>
            </p:extLst>
          </p:nvPr>
        </p:nvGraphicFramePr>
        <p:xfrm>
          <a:off x="519824" y="1219201"/>
          <a:ext cx="7817842" cy="5093957"/>
        </p:xfrm>
        <a:graphic>
          <a:graphicData uri="http://schemas.openxmlformats.org/drawingml/2006/table">
            <a:tbl>
              <a:tblPr/>
              <a:tblGrid>
                <a:gridCol w="1036833">
                  <a:extLst>
                    <a:ext uri="{9D8B030D-6E8A-4147-A177-3AD203B41FA5}">
                      <a16:colId xmlns:a16="http://schemas.microsoft.com/office/drawing/2014/main" val="1940386218"/>
                    </a:ext>
                  </a:extLst>
                </a:gridCol>
                <a:gridCol w="1072831">
                  <a:extLst>
                    <a:ext uri="{9D8B030D-6E8A-4147-A177-3AD203B41FA5}">
                      <a16:colId xmlns:a16="http://schemas.microsoft.com/office/drawing/2014/main" val="611727512"/>
                    </a:ext>
                  </a:extLst>
                </a:gridCol>
                <a:gridCol w="1249906">
                  <a:extLst>
                    <a:ext uri="{9D8B030D-6E8A-4147-A177-3AD203B41FA5}">
                      <a16:colId xmlns:a16="http://schemas.microsoft.com/office/drawing/2014/main" val="4131218983"/>
                    </a:ext>
                  </a:extLst>
                </a:gridCol>
                <a:gridCol w="1016480">
                  <a:extLst>
                    <a:ext uri="{9D8B030D-6E8A-4147-A177-3AD203B41FA5}">
                      <a16:colId xmlns:a16="http://schemas.microsoft.com/office/drawing/2014/main" val="1640064412"/>
                    </a:ext>
                  </a:extLst>
                </a:gridCol>
                <a:gridCol w="1095392">
                  <a:extLst>
                    <a:ext uri="{9D8B030D-6E8A-4147-A177-3AD203B41FA5}">
                      <a16:colId xmlns:a16="http://schemas.microsoft.com/office/drawing/2014/main" val="3271474469"/>
                    </a:ext>
                  </a:extLst>
                </a:gridCol>
                <a:gridCol w="1173200">
                  <a:extLst>
                    <a:ext uri="{9D8B030D-6E8A-4147-A177-3AD203B41FA5}">
                      <a16:colId xmlns:a16="http://schemas.microsoft.com/office/drawing/2014/main" val="3302742126"/>
                    </a:ext>
                  </a:extLst>
                </a:gridCol>
                <a:gridCol w="1173200">
                  <a:extLst>
                    <a:ext uri="{9D8B030D-6E8A-4147-A177-3AD203B41FA5}">
                      <a16:colId xmlns:a16="http://schemas.microsoft.com/office/drawing/2014/main" val="356070205"/>
                    </a:ext>
                  </a:extLst>
                </a:gridCol>
              </a:tblGrid>
              <a:tr h="1114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Тренинг «Бизнес-моделирование как инструмент развития проекта», (80 человек)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 Основы бизнес-моделирования.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 Сборка бизнес-моделей проектов участников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 Групповая работа по поиску возможных вариантов развития каждого из проектов на основе инноваций бизнес-модели.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- М.Л. Михайлов.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№2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882583"/>
                  </a:ext>
                </a:extLst>
              </a:tr>
              <a:tr h="1114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Круглый стол «Волонтёрская (добровольческая) деятельность в образовательных организациях потребительской кооперации», (60 человек)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Обзор преимущественных добровольческих и социальных практик в образовательных организациях потребительской кооперации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– Н.В.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Бажитов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спикеры: М.А. Евсюкова, В.Н. Трифонов, Н.Н.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место: Гималайский Дом, зал №1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95999"/>
                  </a:ext>
                </a:extLst>
              </a:tr>
              <a:tr h="1114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13:00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Шахматный турнир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(балкон «Купол народов мира»)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по мини футболу команд ООПК (спортивный кластер ЭТНОМИРА)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по волейболу команд ООПК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(спортивный кластер ЭТНОМИРА)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по бадминтону и настольному теннису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(спортивный кластер ЭТНОМИРА)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по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перетягиванию каната (спортивный кластер ЭТНОМИРА)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творческих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коллективов и студенческих агитбригад («Купол народов мира»)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202254"/>
                  </a:ext>
                </a:extLst>
              </a:tr>
              <a:tr h="95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13:00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Перспективы развития студенческих отрядов в образовательных организациях потребительской кооперации,     (60 человек)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Проектная сессия по выработке вектора развития кооперативных студенческих отрядов.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– Н.А. Овчаренко, спикеры: В.В. Шабалдин, В.Н. Трифонов.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№1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095541"/>
                  </a:ext>
                </a:extLst>
              </a:tr>
              <a:tr h="636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13:00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Совещание с руководителями образовательных организаций потребительской кооперации.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- М.В. Островский. 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831424"/>
                  </a:ext>
                </a:extLst>
              </a:tr>
              <a:tr h="159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12:30 – 14:30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9895" marR="49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95628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74F113-D54B-46B8-B032-8BBA0AE36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FE13BD-8F91-42DA-9A75-C61597647AA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18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91511-F036-47BF-960C-B0F0A898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Молодежная программа, 20 сентября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D2495B-6FA0-4025-8271-28C47EDF1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796547"/>
              </p:ext>
            </p:extLst>
          </p:nvPr>
        </p:nvGraphicFramePr>
        <p:xfrm>
          <a:off x="378000" y="1298713"/>
          <a:ext cx="7959666" cy="4961973"/>
        </p:xfrm>
        <a:graphic>
          <a:graphicData uri="http://schemas.openxmlformats.org/drawingml/2006/table">
            <a:tbl>
              <a:tblPr/>
              <a:tblGrid>
                <a:gridCol w="1032453">
                  <a:extLst>
                    <a:ext uri="{9D8B030D-6E8A-4147-A177-3AD203B41FA5}">
                      <a16:colId xmlns:a16="http://schemas.microsoft.com/office/drawing/2014/main" val="2905106579"/>
                    </a:ext>
                  </a:extLst>
                </a:gridCol>
                <a:gridCol w="6927213">
                  <a:extLst>
                    <a:ext uri="{9D8B030D-6E8A-4147-A177-3AD203B41FA5}">
                      <a16:colId xmlns:a16="http://schemas.microsoft.com/office/drawing/2014/main" val="3352931469"/>
                    </a:ext>
                  </a:extLst>
                </a:gridCol>
              </a:tblGrid>
              <a:tr h="1760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16:00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Круглый стол по вопросам поддержки молодежного предпринимательства с участием председателя Совета Центросоюза РФ (200 человек)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Д.Л. Зубов: Приветствие, объявление победителей, награждение, краткие тезисы о приоритетности развития молодежного предпринимательства (в т.ч. в связке с указами Президента).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Выступления действующих молодых предпринимателей и кооператоров: преимущества кооперации, потребности в поддержке, готовность к сотрудничеству с образовательной системой.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С.В. Грицай: ответное слово, постановка задач по поддержке молодежного предпринимательства в системе российской кооперации, включая систему образования.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Модератор: М.Л. Михайлов, спикеры: Д.Л. Зубов, С.В. Грицай, М.В. Островский.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«Купол народов мира»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542632"/>
                  </a:ext>
                </a:extLst>
              </a:tr>
              <a:tr h="1760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16:30 – 18:00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«Новые формы социального предпринимательства и поддержки территорий для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импакт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инвестинга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», (80 человек)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Новая кооперация: как ценности кооперации реализуются в иных организационных формах (Михайлов М.Л.,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АсООПК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проект «Кооперативная карта», РУК-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СибУПК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Как социальных проект спас уральскую деревню (Гузель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Шанзапова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руководитель проекта «Бабушки Малого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Турыша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».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Социальное предпринимательство как платформа для сотрудничества жителей и государства. (Сергей Голубев, Фонд содействия социальным инвестициям)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– М.Л. Михайлов, спикеры: Гузель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Шанзапова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Сергей Голубев.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981708"/>
                  </a:ext>
                </a:extLst>
              </a:tr>
              <a:tr h="1440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16:30 – 18:00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Студенческое самоуправление «Вечные ценности – как кооперация образования и студентов помогает достигать целей и как это поддержать?», (80 человек)</a:t>
                      </a:r>
                      <a:b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 Цели и задачи студенческого самоуправления в современном кооперативном вузе и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ссузе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 (Мария Евсюкова, РУК).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 Лучшие практики российского студенческого самоуправления (Н.В.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Бажитов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Институт молодежной политики)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  Групповая работа по разработке плана развития студенческого самоуправления в 2019-2020 гг.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– В.И.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Бакайтис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спикеры: Н.В.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Бажитов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М.А. Евсюкова, В.Н.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Трифанов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504" marR="51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639627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B02A0C-0D07-4267-B2D0-FD00776C5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FE13BD-8F91-42DA-9A75-C61597647AA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72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66E3C-B4DC-4293-B5E4-C06D44BC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Молодежная программа, 21 сентября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C1AC3-298E-4DF2-8EFC-C1DBE4E37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892044"/>
              </p:ext>
            </p:extLst>
          </p:nvPr>
        </p:nvGraphicFramePr>
        <p:xfrm>
          <a:off x="338401" y="1679270"/>
          <a:ext cx="8316913" cy="4243239"/>
        </p:xfrm>
        <a:graphic>
          <a:graphicData uri="http://schemas.openxmlformats.org/drawingml/2006/table">
            <a:tbl>
              <a:tblPr/>
              <a:tblGrid>
                <a:gridCol w="1078792">
                  <a:extLst>
                    <a:ext uri="{9D8B030D-6E8A-4147-A177-3AD203B41FA5}">
                      <a16:colId xmlns:a16="http://schemas.microsoft.com/office/drawing/2014/main" val="1367020549"/>
                    </a:ext>
                  </a:extLst>
                </a:gridCol>
                <a:gridCol w="7238121">
                  <a:extLst>
                    <a:ext uri="{9D8B030D-6E8A-4147-A177-3AD203B41FA5}">
                      <a16:colId xmlns:a16="http://schemas.microsoft.com/office/drawing/2014/main" val="1341059014"/>
                    </a:ext>
                  </a:extLst>
                </a:gridCol>
              </a:tblGrid>
              <a:tr h="1877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СЕНТЯБЯРЯ 2019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49546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07:00 – 08:00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ПОДЪЁМ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Утренний бег и бодрая зарядка со всеми участниками лагеря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042337"/>
                  </a:ext>
                </a:extLst>
              </a:tr>
              <a:tr h="168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08:00 – 09:30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7358"/>
                  </a:ext>
                </a:extLst>
              </a:tr>
              <a:tr h="1013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Перспективы развития студенческих отрядов в образовательных организациях потребительской кооперации (80 человек)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Проектная сессия по выработке вектора развития кооперативных студенческих отрядов.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– Н.А. Овчаренко, Спикеры: В.В. Шабалдин, В.Н. Трифонов.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72755"/>
                  </a:ext>
                </a:extLst>
              </a:tr>
              <a:tr h="675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Резерв (Автолавки)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Модератор: В.В. Шабалдин,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927667"/>
                  </a:ext>
                </a:extLst>
              </a:tr>
              <a:tr h="1182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 – 13:00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Инвестиционная сессия по защите проектов (80 человек)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Модератор: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М.Л.Михайлов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Эксперты: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А.А.Максаев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В.И.Бакайтис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Н.М.Белецкая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Н.А.Овчаренко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А.Р.Набиева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представители потребсоюзов, кооператоры и предприниматели (список уточняется в зависимости от заявленных для участия в форуме гостей). К участию приглашается первый заместитель председателя Совета Центросоюза Российской Федерации С.В. Грицай.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 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765295"/>
                  </a:ext>
                </a:extLst>
              </a:tr>
              <a:tr h="675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13:00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Дискуссионный клуб «Общий интерес», (Фестиваль «Маяки Дружбы. Россия сближает»), (50 человек)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Модератор Р.В. Гусаров.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место: Гималайский Дом, зал №1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015391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C9C6D1-9437-400F-8474-3C0A7A9C4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FE13BD-8F91-42DA-9A75-C61597647AA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07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C701-65A2-4BBA-8037-9CAEC90C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Молодежная программа, 21 сентября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8F325D-83B5-4DDB-B991-62185135D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FE13BD-8F91-42DA-9A75-C61597647AAC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DBFCF1D-A9CF-4EC2-9346-5E088AFCAD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008167"/>
              </p:ext>
            </p:extLst>
          </p:nvPr>
        </p:nvGraphicFramePr>
        <p:xfrm>
          <a:off x="327979" y="1857008"/>
          <a:ext cx="8316912" cy="4020284"/>
        </p:xfrm>
        <a:graphic>
          <a:graphicData uri="http://schemas.openxmlformats.org/drawingml/2006/table">
            <a:tbl>
              <a:tblPr/>
              <a:tblGrid>
                <a:gridCol w="1078792">
                  <a:extLst>
                    <a:ext uri="{9D8B030D-6E8A-4147-A177-3AD203B41FA5}">
                      <a16:colId xmlns:a16="http://schemas.microsoft.com/office/drawing/2014/main" val="386707263"/>
                    </a:ext>
                  </a:extLst>
                </a:gridCol>
                <a:gridCol w="1830660">
                  <a:extLst>
                    <a:ext uri="{9D8B030D-6E8A-4147-A177-3AD203B41FA5}">
                      <a16:colId xmlns:a16="http://schemas.microsoft.com/office/drawing/2014/main" val="3978246409"/>
                    </a:ext>
                  </a:extLst>
                </a:gridCol>
                <a:gridCol w="1663969">
                  <a:extLst>
                    <a:ext uri="{9D8B030D-6E8A-4147-A177-3AD203B41FA5}">
                      <a16:colId xmlns:a16="http://schemas.microsoft.com/office/drawing/2014/main" val="2077830382"/>
                    </a:ext>
                  </a:extLst>
                </a:gridCol>
                <a:gridCol w="1913418">
                  <a:extLst>
                    <a:ext uri="{9D8B030D-6E8A-4147-A177-3AD203B41FA5}">
                      <a16:colId xmlns:a16="http://schemas.microsoft.com/office/drawing/2014/main" val="2985371209"/>
                    </a:ext>
                  </a:extLst>
                </a:gridCol>
                <a:gridCol w="1830073">
                  <a:extLst>
                    <a:ext uri="{9D8B030D-6E8A-4147-A177-3AD203B41FA5}">
                      <a16:colId xmlns:a16="http://schemas.microsoft.com/office/drawing/2014/main" val="2651541821"/>
                    </a:ext>
                  </a:extLst>
                </a:gridCol>
              </a:tblGrid>
              <a:tr h="675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Финал конкурса командиров и комиссаров РСО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(«Купол народов мира»)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Финальные спортивные соревнования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(спортивный кластер ЭТНОМИРА)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Репетиция творческих номеров на вечерний концерт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(«Купол народов мира»)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Волонтёрский десант в детский дом или экологический десант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138871"/>
                  </a:ext>
                </a:extLst>
              </a:tr>
              <a:tr h="506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 – 12:30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Награждение предпринимательских проектов, победителей творческих конкурсов,                                                  командиров и комиссаров РСО, студенческих агитбригад, награждение спортивных команд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(«Купол народов мира»)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211371"/>
                  </a:ext>
                </a:extLst>
              </a:tr>
              <a:tr h="26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12:30 – 13:30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92263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18:00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пленарном заседании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(Павильон Центросоюза,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конференц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зал)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4865"/>
                  </a:ext>
                </a:extLst>
              </a:tr>
              <a:tr h="26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17:30 – 19:00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798671"/>
                  </a:ext>
                </a:extLst>
              </a:tr>
              <a:tr h="260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19:00 – 21:00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ГАЛА-КОНЦЕРТА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98123"/>
                  </a:ext>
                </a:extLst>
              </a:tr>
              <a:tr h="323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21:00 – 22:30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отъезда участников, для остальных интерактивная программа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839147"/>
                  </a:ext>
                </a:extLst>
              </a:tr>
              <a:tr h="323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ОТБОЙ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15705"/>
                  </a:ext>
                </a:extLst>
              </a:tr>
              <a:tr h="16897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СЕНТЯБЯРЯ 2019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75324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07:00 – 08:00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ПОДЪЁМ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Утренний бег и бодрая зарядка со всеми участниками лагеря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42873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08:00 – 09:30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ЗАВТРАК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195045"/>
                  </a:ext>
                </a:extLst>
              </a:tr>
              <a:tr h="281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13:00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ОТЪЕЗД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367" marR="633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065612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C1501894-7CFB-40B5-8074-42C33184D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5565" y="1390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9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9" y="241955"/>
            <a:ext cx="8451676" cy="778543"/>
          </a:xfrm>
        </p:spPr>
        <p:txBody>
          <a:bodyPr/>
          <a:lstStyle/>
          <a:p>
            <a:pPr eaLnBrk="1" hangingPunct="1"/>
            <a:r>
              <a:rPr lang="ru-RU" sz="1800" dirty="0"/>
              <a:t>Волонтёры:</a:t>
            </a:r>
            <a:br>
              <a:rPr lang="ru-RU" sz="1800" dirty="0"/>
            </a:br>
            <a:r>
              <a:rPr lang="ru-RU" sz="1800" dirty="0"/>
              <a:t>участвуем, </a:t>
            </a:r>
            <a:br>
              <a:rPr lang="ru-RU" sz="1800" dirty="0"/>
            </a:br>
            <a:r>
              <a:rPr lang="ru-RU" sz="1800" dirty="0"/>
              <a:t>помогаем</a:t>
            </a:r>
            <a:endParaRPr lang="en-GB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655314" y="6406862"/>
            <a:ext cx="499109" cy="365125"/>
          </a:xfrm>
          <a:prstGeom prst="rect">
            <a:avLst/>
          </a:prstGeom>
        </p:spPr>
        <p:txBody>
          <a:bodyPr/>
          <a:lstStyle/>
          <a:p>
            <a:fld id="{BFFE13BD-8F91-42DA-9A75-C61597647AAC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63D5408-6E95-4641-BFEF-D75C45E9313E}"/>
              </a:ext>
            </a:extLst>
          </p:cNvPr>
          <p:cNvGraphicFramePr>
            <a:graphicFrameLocks noGrp="1"/>
          </p:cNvGraphicFramePr>
          <p:nvPr/>
        </p:nvGraphicFramePr>
        <p:xfrm>
          <a:off x="225050" y="1233199"/>
          <a:ext cx="8531975" cy="4993574"/>
        </p:xfrm>
        <a:graphic>
          <a:graphicData uri="http://schemas.openxmlformats.org/drawingml/2006/table">
            <a:tbl>
              <a:tblPr/>
              <a:tblGrid>
                <a:gridCol w="2647288">
                  <a:extLst>
                    <a:ext uri="{9D8B030D-6E8A-4147-A177-3AD203B41FA5}">
                      <a16:colId xmlns:a16="http://schemas.microsoft.com/office/drawing/2014/main" val="2426896978"/>
                    </a:ext>
                  </a:extLst>
                </a:gridCol>
                <a:gridCol w="876962">
                  <a:extLst>
                    <a:ext uri="{9D8B030D-6E8A-4147-A177-3AD203B41FA5}">
                      <a16:colId xmlns:a16="http://schemas.microsoft.com/office/drawing/2014/main" val="1997571419"/>
                    </a:ext>
                  </a:extLst>
                </a:gridCol>
                <a:gridCol w="5007725">
                  <a:extLst>
                    <a:ext uri="{9D8B030D-6E8A-4147-A177-3AD203B41FA5}">
                      <a16:colId xmlns:a16="http://schemas.microsoft.com/office/drawing/2014/main" val="2443858924"/>
                    </a:ext>
                  </a:extLst>
                </a:gridCol>
              </a:tblGrid>
              <a:tr h="134993">
                <a:tc>
                  <a:txBody>
                    <a:bodyPr/>
                    <a:lstStyle/>
                    <a:p>
                      <a:pPr rtl="0" fontAlgn="b"/>
                      <a:r>
                        <a:rPr lang="ru-RU" sz="105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Функция</a:t>
                      </a:r>
                    </a:p>
                  </a:txBody>
                  <a:tcPr marL="5553" marR="5553" marT="3702" marB="370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05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5553" marR="5553" marT="3702" marB="3702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Задачи</a:t>
                      </a:r>
                    </a:p>
                  </a:txBody>
                  <a:tcPr marL="5553" marR="5553" marT="3702" marB="3702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130415"/>
                  </a:ext>
                </a:extLst>
              </a:tr>
              <a:tr h="39303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с участниками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Регистрация,  коммуникации до и после события,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инфопункты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логистика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915057"/>
                  </a:ext>
                </a:extLst>
              </a:tr>
              <a:tr h="28179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Работа с волонтерами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Курирование функций, работа с тимлидами, подготовка, график, развод по питанию, сувенирка, решение конфликтов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763078"/>
                  </a:ext>
                </a:extLst>
              </a:tr>
              <a:tr h="39303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Пресс-служба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пресс центра:</a:t>
                      </a:r>
                      <a:b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 для соц сетей работа на секциях в качестве журналиста поддержка в съемках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24165"/>
                  </a:ext>
                </a:extLst>
              </a:tr>
              <a:tr h="2640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Техническая служба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площадок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столы стулья перенос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вода, стаканы 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тд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576474"/>
                  </a:ext>
                </a:extLst>
              </a:tr>
              <a:tr h="2640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IT-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служба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Настройка проекторов, ноутбуков, экранов, микрофонов, поддержка работы секций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178711"/>
                  </a:ext>
                </a:extLst>
              </a:tr>
              <a:tr h="2640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Арт-блок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арт-части форума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сценарии декорации организация выступающих репетиции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044797"/>
                  </a:ext>
                </a:extLst>
              </a:tr>
              <a:tr h="28179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Волонтеры программы форума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во время секций, работа с участниками поддержка спикеров работа с микрофоном и презентациями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799044"/>
                  </a:ext>
                </a:extLst>
              </a:tr>
              <a:tr h="13499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Экспо-служба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экскурсии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48737"/>
                  </a:ext>
                </a:extLst>
              </a:tr>
              <a:tr h="26401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Волонтеры для работы с ВИП гостями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Сопровождение ВИП гостей от А до Я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727708"/>
                  </a:ext>
                </a:extLst>
              </a:tr>
              <a:tr h="16358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Спортивный блок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в организации спортивных состязаний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047835"/>
                  </a:ext>
                </a:extLst>
              </a:tr>
              <a:tr h="39284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Сопровождение иностранцев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Перевод, персональная помощь иностранным участникам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921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Кейтеринг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 marL="19050" marR="19050" marT="12700" marB="1270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 в организации питания</a:t>
                      </a:r>
                    </a:p>
                  </a:txBody>
                  <a:tcPr marL="5553" marR="5553" marT="3702" marB="370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462903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5DFBE2B5-FAD5-488B-95C7-A014D2E3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276225"/>
            <a:ext cx="5566150" cy="58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30909"/>
              </a:buClr>
              <a:buFont typeface="Wingdings" panose="05000000000000000000" pitchFamily="2" charset="2"/>
              <a:buChar char="q"/>
              <a:defRPr sz="14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31825" marR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Times New Roman" pitchFamily="18" charset="0"/>
              <a:buChar char="–"/>
              <a:tabLst/>
              <a:defRPr sz="1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231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639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0478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 sz="1400">
                <a:solidFill>
                  <a:schemeClr val="tx1"/>
                </a:solidFill>
                <a:latin typeface="+mn-lt"/>
              </a:defRPr>
            </a:lvl5pPr>
            <a:lvl6pPr marL="250507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+mn-lt"/>
              </a:defRPr>
            </a:lvl6pPr>
            <a:lvl7pPr marL="296227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+mn-lt"/>
              </a:defRPr>
            </a:lvl7pPr>
            <a:lvl8pPr marL="341947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+mn-lt"/>
              </a:defRPr>
            </a:lvl8pPr>
            <a:lvl9pPr marL="387667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ru-RU" sz="1800" b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(июль - сентябрь): АсООПК + РУК + Новосибирск («Беркут») + эксперты оргкомитета</a:t>
            </a:r>
          </a:p>
          <a:p>
            <a:pPr marL="360362" lvl="1" indent="0">
              <a:buFont typeface="Times New Roman" pitchFamily="18" charset="0"/>
              <a:buNone/>
            </a:pPr>
            <a:b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sz="1800" dirty="0">
                <a:latin typeface="+mn-lt"/>
              </a:rPr>
              <a:t>	</a:t>
            </a:r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43683206"/>
      </p:ext>
    </p:extLst>
  </p:cSld>
  <p:clrMapOvr>
    <a:masterClrMapping/>
  </p:clrMapOvr>
</p:sld>
</file>

<file path=ppt/theme/theme1.xml><?xml version="1.0" encoding="utf-8"?>
<a:theme xmlns:a="http://schemas.openxmlformats.org/drawingml/2006/main" name="Центрсоюз">
  <a:themeElements>
    <a:clrScheme name="Центрсоюз_v2">
      <a:dk1>
        <a:srgbClr val="231F20"/>
      </a:dk1>
      <a:lt1>
        <a:srgbClr val="FFFFFF"/>
      </a:lt1>
      <a:dk2>
        <a:srgbClr val="1E2357"/>
      </a:dk2>
      <a:lt2>
        <a:srgbClr val="E6EBF0"/>
      </a:lt2>
      <a:accent1>
        <a:srgbClr val="D6C071"/>
      </a:accent1>
      <a:accent2>
        <a:srgbClr val="B6C4CC"/>
      </a:accent2>
      <a:accent3>
        <a:srgbClr val="879DB3"/>
      </a:accent3>
      <a:accent4>
        <a:srgbClr val="3B6487"/>
      </a:accent4>
      <a:accent5>
        <a:srgbClr val="E2F0D9"/>
      </a:accent5>
      <a:accent6>
        <a:srgbClr val="89171A"/>
      </a:accent6>
      <a:hlink>
        <a:srgbClr val="879DB3"/>
      </a:hlink>
      <a:folHlink>
        <a:srgbClr val="3B6487"/>
      </a:folHlink>
    </a:clrScheme>
    <a:fontScheme name="Центрсоюз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rgbClr val="E2F0D9"/>
        </a:solidFill>
        <a:ln>
          <a:noFill/>
          <a:prstDash val="dash"/>
        </a:ln>
      </a:spPr>
      <a:bodyPr vert="horz" lIns="91440" tIns="45720" rIns="91440" bIns="45720" rtlCol="0" anchor="ctr" anchorCtr="0">
        <a:noAutofit/>
      </a:bodyPr>
      <a:lstStyle>
        <a:defPPr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5C8A"/>
        </a:accent6>
        <a:hlink>
          <a:srgbClr val="8EB4D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5C8A"/>
        </a:accent6>
        <a:hlink>
          <a:srgbClr val="91B6DB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5C8A"/>
        </a:accent6>
        <a:hlink>
          <a:srgbClr val="B2B2B2"/>
        </a:hlink>
        <a:folHlink>
          <a:srgbClr val="84AD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8EBF0"/>
        </a:accent1>
        <a:accent2>
          <a:srgbClr val="B6C4CC"/>
        </a:accent2>
        <a:accent3>
          <a:srgbClr val="FFFFFF"/>
        </a:accent3>
        <a:accent4>
          <a:srgbClr val="000000"/>
        </a:accent4>
        <a:accent5>
          <a:srgbClr val="F2F3F6"/>
        </a:accent5>
        <a:accent6>
          <a:srgbClr val="A5B1B9"/>
        </a:accent6>
        <a:hlink>
          <a:srgbClr val="879DB3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8F0F8"/>
        </a:accent1>
        <a:accent2>
          <a:srgbClr val="CDDEEF"/>
        </a:accent2>
        <a:accent3>
          <a:srgbClr val="FFFFFF"/>
        </a:accent3>
        <a:accent4>
          <a:srgbClr val="000000"/>
        </a:accent4>
        <a:accent5>
          <a:srgbClr val="F2F6FB"/>
        </a:accent5>
        <a:accent6>
          <a:srgbClr val="BAC9D9"/>
        </a:accent6>
        <a:hlink>
          <a:srgbClr val="9DBEF8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8EBF0"/>
        </a:accent1>
        <a:accent2>
          <a:srgbClr val="B6C4CC"/>
        </a:accent2>
        <a:accent3>
          <a:srgbClr val="FFFFFF"/>
        </a:accent3>
        <a:accent4>
          <a:srgbClr val="000000"/>
        </a:accent4>
        <a:accent5>
          <a:srgbClr val="F2F3F6"/>
        </a:accent5>
        <a:accent6>
          <a:srgbClr val="A5B1B9"/>
        </a:accent6>
        <a:hlink>
          <a:srgbClr val="879DB3"/>
        </a:hlink>
        <a:folHlink>
          <a:srgbClr val="3B64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6739</TotalTime>
  <Words>1460</Words>
  <Application>Microsoft Office PowerPoint</Application>
  <PresentationFormat>Экран (4:3)</PresentationFormat>
  <Paragraphs>219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Times New Roman</vt:lpstr>
      <vt:lpstr>Wingdings</vt:lpstr>
      <vt:lpstr>Центрсоюз</vt:lpstr>
      <vt:lpstr>Молодежная программа  форума «Хлеб, ты – мир!» (количество участников 400 человек)</vt:lpstr>
      <vt:lpstr>Молодежная программа</vt:lpstr>
      <vt:lpstr>Молодежная программа, 20 сентября</vt:lpstr>
      <vt:lpstr>Молодежная программа, 20 сентября</vt:lpstr>
      <vt:lpstr>Молодежная программа, 21 сентября</vt:lpstr>
      <vt:lpstr>Молодежная программа, 21 сентября</vt:lpstr>
      <vt:lpstr>Волонтёры: участвуем,  помогаем</vt:lpstr>
    </vt:vector>
  </TitlesOfParts>
  <Company>Sistema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презентации, не более двух строк  (шрифт Times New Roman bold, размер 28pt)</dc:title>
  <dc:creator>Андрей Матюхов</dc:creator>
  <cp:lastModifiedBy>Шабалдин Василий Викторович</cp:lastModifiedBy>
  <cp:revision>253</cp:revision>
  <cp:lastPrinted>2019-07-26T05:51:41Z</cp:lastPrinted>
  <dcterms:created xsi:type="dcterms:W3CDTF">2006-12-08T13:10:06Z</dcterms:created>
  <dcterms:modified xsi:type="dcterms:W3CDTF">2021-07-20T06:47:53Z</dcterms:modified>
</cp:coreProperties>
</file>