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</p:sldMasterIdLst>
  <p:notesMasterIdLst>
    <p:notesMasterId r:id="rId25"/>
  </p:notesMasterIdLst>
  <p:sldIdLst>
    <p:sldId id="256" r:id="rId3"/>
    <p:sldId id="257" r:id="rId4"/>
    <p:sldId id="288" r:id="rId5"/>
    <p:sldId id="260" r:id="rId6"/>
    <p:sldId id="261" r:id="rId7"/>
    <p:sldId id="262" r:id="rId8"/>
    <p:sldId id="263" r:id="rId9"/>
    <p:sldId id="291" r:id="rId10"/>
    <p:sldId id="292" r:id="rId11"/>
    <p:sldId id="266" r:id="rId12"/>
    <p:sldId id="289" r:id="rId13"/>
    <p:sldId id="267" r:id="rId14"/>
    <p:sldId id="268" r:id="rId15"/>
    <p:sldId id="269" r:id="rId16"/>
    <p:sldId id="290" r:id="rId17"/>
    <p:sldId id="295" r:id="rId18"/>
    <p:sldId id="296" r:id="rId19"/>
    <p:sldId id="276" r:id="rId20"/>
    <p:sldId id="275" r:id="rId21"/>
    <p:sldId id="274" r:id="rId22"/>
    <p:sldId id="278" r:id="rId23"/>
    <p:sldId id="29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89048" autoAdjust="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55E62-8109-4BE1-AF72-3D0BAA377CC1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DB526-032D-49D9-A5BF-EEA482EC6E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783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DB526-032D-49D9-A5BF-EEA482EC6E9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582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DB526-032D-49D9-A5BF-EEA482EC6E9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81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DB526-032D-49D9-A5BF-EEA482EC6E9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74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06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448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011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064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430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232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247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50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320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177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6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805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538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257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875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773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767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80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12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82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36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643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4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11EB8-FDCC-48AD-A612-91D3B2D3532B}" type="datetimeFigureOut">
              <a:rPr lang="ru-RU" smtClean="0"/>
              <a:pPr/>
              <a:t>13.06.2023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075AD-73E5-4A5F-A221-0839888ED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74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323528" y="1412776"/>
            <a:ext cx="8492480" cy="5256584"/>
          </a:xfrm>
        </p:spPr>
        <p:txBody>
          <a:bodyPr>
            <a:normAutofit fontScale="70000" lnSpcReduction="20000"/>
          </a:bodyPr>
          <a:lstStyle/>
          <a:p>
            <a:r>
              <a:rPr lang="ru-RU" sz="5700" b="1" dirty="0" smtClean="0">
                <a:solidFill>
                  <a:srgbClr val="1F223C"/>
                </a:solidFill>
                <a:latin typeface="Times New Roman" pitchFamily="18" charset="0"/>
                <a:cs typeface="Times New Roman" pitchFamily="18" charset="0"/>
              </a:rPr>
              <a:t>Ярославская региональная </a:t>
            </a:r>
          </a:p>
          <a:p>
            <a:r>
              <a:rPr lang="ru-RU" sz="5700" b="1" dirty="0" smtClean="0">
                <a:solidFill>
                  <a:srgbClr val="1F223C"/>
                </a:solidFill>
                <a:latin typeface="Times New Roman" pitchFamily="18" charset="0"/>
                <a:cs typeface="Times New Roman" pitchFamily="18" charset="0"/>
              </a:rPr>
              <a:t>общественная организация </a:t>
            </a:r>
          </a:p>
          <a:p>
            <a:r>
              <a:rPr lang="ru-RU" sz="5700" b="1" dirty="0" smtClean="0">
                <a:solidFill>
                  <a:srgbClr val="1F223C"/>
                </a:solidFill>
                <a:latin typeface="Times New Roman" pitchFamily="18" charset="0"/>
                <a:cs typeface="Times New Roman" pitchFamily="18" charset="0"/>
              </a:rPr>
              <a:t>по содействию</a:t>
            </a:r>
            <a:r>
              <a:rPr lang="ru-RU" sz="5700" b="1" dirty="0">
                <a:solidFill>
                  <a:srgbClr val="1F223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700" b="1" dirty="0" smtClean="0">
                <a:solidFill>
                  <a:srgbClr val="1F223C"/>
                </a:solidFill>
                <a:latin typeface="Times New Roman" pitchFamily="18" charset="0"/>
                <a:cs typeface="Times New Roman" pitchFamily="18" charset="0"/>
              </a:rPr>
              <a:t>в поиске </a:t>
            </a:r>
            <a:r>
              <a:rPr lang="ru-RU" sz="5700" b="1" dirty="0">
                <a:solidFill>
                  <a:srgbClr val="1F223C"/>
                </a:solidFill>
                <a:latin typeface="Times New Roman" pitchFamily="18" charset="0"/>
                <a:cs typeface="Times New Roman" pitchFamily="18" charset="0"/>
              </a:rPr>
              <a:t>пропавших </a:t>
            </a:r>
            <a:endParaRPr lang="ru-RU" sz="5700" b="1" dirty="0" smtClean="0">
              <a:solidFill>
                <a:srgbClr val="1F223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700" b="1" dirty="0" smtClean="0">
                <a:solidFill>
                  <a:srgbClr val="1F223C"/>
                </a:solidFill>
                <a:latin typeface="Times New Roman" pitchFamily="18" charset="0"/>
                <a:cs typeface="Times New Roman" pitchFamily="18" charset="0"/>
              </a:rPr>
              <a:t>детей и взрослых </a:t>
            </a:r>
            <a:r>
              <a:rPr lang="ru-RU" sz="5700" b="1" dirty="0">
                <a:solidFill>
                  <a:srgbClr val="1F223C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5700" b="1" dirty="0" err="1">
                <a:solidFill>
                  <a:srgbClr val="1F223C"/>
                </a:solidFill>
                <a:latin typeface="Times New Roman" pitchFamily="18" charset="0"/>
                <a:cs typeface="Times New Roman" pitchFamily="18" charset="0"/>
              </a:rPr>
              <a:t>ЯрСпас</a:t>
            </a:r>
            <a:r>
              <a:rPr lang="ru-RU" sz="5700" b="1" dirty="0" smtClean="0">
                <a:solidFill>
                  <a:srgbClr val="1F223C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r>
              <a:rPr lang="ru-RU" sz="5700" b="1" dirty="0" smtClean="0">
                <a:solidFill>
                  <a:srgbClr val="1F223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600" b="1" dirty="0" smtClean="0">
                <a:solidFill>
                  <a:srgbClr val="1F223C"/>
                </a:solidFill>
                <a:latin typeface="Times New Roman" pitchFamily="18" charset="0"/>
                <a:cs typeface="Times New Roman" pitchFamily="18" charset="0"/>
              </a:rPr>
              <a:t>поисково-спасательный отряд «</a:t>
            </a:r>
            <a:r>
              <a:rPr lang="ru-RU" sz="4600" b="1" dirty="0" err="1" smtClean="0">
                <a:solidFill>
                  <a:srgbClr val="1F223C"/>
                </a:solidFill>
                <a:latin typeface="Times New Roman" pitchFamily="18" charset="0"/>
                <a:cs typeface="Times New Roman" pitchFamily="18" charset="0"/>
              </a:rPr>
              <a:t>ЯрСпас</a:t>
            </a:r>
            <a:r>
              <a:rPr lang="ru-RU" sz="4600" b="1" dirty="0" smtClean="0">
                <a:solidFill>
                  <a:srgbClr val="1F223C"/>
                </a:solidFill>
                <a:latin typeface="Times New Roman" pitchFamily="18" charset="0"/>
                <a:cs typeface="Times New Roman" pitchFamily="18" charset="0"/>
              </a:rPr>
              <a:t>»)</a:t>
            </a:r>
            <a:endParaRPr lang="ru-RU" sz="4600" b="1" dirty="0">
              <a:solidFill>
                <a:srgbClr val="1F223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1F223C"/>
              </a:solidFill>
            </a:endParaRPr>
          </a:p>
          <a:p>
            <a:pPr algn="r"/>
            <a:endParaRPr lang="ru-RU" sz="1600" dirty="0" smtClean="0">
              <a:solidFill>
                <a:srgbClr val="1F223C"/>
              </a:solidFill>
            </a:endParaRPr>
          </a:p>
          <a:p>
            <a:pPr algn="r"/>
            <a:endParaRPr lang="ru-RU" sz="1600" dirty="0" smtClean="0">
              <a:solidFill>
                <a:srgbClr val="1F223C"/>
              </a:solidFill>
            </a:endParaRPr>
          </a:p>
          <a:p>
            <a:pPr algn="r"/>
            <a:endParaRPr lang="ru-RU" sz="1600" dirty="0" smtClean="0">
              <a:solidFill>
                <a:srgbClr val="1F223C"/>
              </a:solidFill>
            </a:endParaRPr>
          </a:p>
          <a:p>
            <a:pPr algn="r"/>
            <a:endParaRPr lang="ru-RU" sz="1600" dirty="0" smtClean="0">
              <a:solidFill>
                <a:srgbClr val="1F223C"/>
              </a:solidFill>
            </a:endParaRPr>
          </a:p>
          <a:p>
            <a:pPr algn="r"/>
            <a:endParaRPr lang="ru-RU" sz="1600" dirty="0" smtClean="0">
              <a:solidFill>
                <a:srgbClr val="1F223C"/>
              </a:solidFill>
            </a:endParaRPr>
          </a:p>
          <a:p>
            <a:pPr algn="r"/>
            <a:endParaRPr lang="ru-RU" sz="1600" dirty="0" smtClean="0">
              <a:solidFill>
                <a:srgbClr val="1F223C"/>
              </a:solidFill>
            </a:endParaRPr>
          </a:p>
          <a:p>
            <a:pPr algn="r"/>
            <a:endParaRPr lang="ru-RU" sz="1600" dirty="0" smtClean="0">
              <a:solidFill>
                <a:srgbClr val="1F223C"/>
              </a:solidFill>
            </a:endParaRPr>
          </a:p>
          <a:p>
            <a:pPr algn="r"/>
            <a:endParaRPr lang="ru-RU" sz="1600" dirty="0" smtClean="0">
              <a:solidFill>
                <a:srgbClr val="1F223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1F223C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dirty="0" smtClean="0">
                <a:solidFill>
                  <a:srgbClr val="1F223C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  <a:p>
            <a:pPr algn="r"/>
            <a:endParaRPr lang="ru-RU" sz="1600" dirty="0">
              <a:solidFill>
                <a:srgbClr val="1F223C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43608" y="116633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506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2"/>
            <a:ext cx="8858280" cy="624048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программа 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«БЕЗОПАСНОЕ ДЕТСТВО»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Программа "Безопасное детство"нацелена на просвещение детей и родителей в вопросах безопасного поведения дома, на улице, в сети интернет и в природной среде и включает в себя: кукольный театр безопасности для дошколят, игры "Моя безопасность"и "Интернет: безопасно или нет"для школьников, родительские собрания "Безопасность моего ребенка"и полезные материалы для дошколят и школьников, разработанные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командой проекта совместно с партнерами. С 2019г. программа «Безопасное детство» имеет собственную группу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vk.com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yarspasbd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Программа реализуется на территории Ярославской области с 2016 года при поддержке Фонда президентских грантов. 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98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8244408" cy="10527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Игра-урок «Моя безопасность» дома, в городе, на улице, в природной среде и в интернете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53640"/>
            <a:ext cx="4229866" cy="308931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65" y="3444118"/>
            <a:ext cx="4114801" cy="32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23" y="3933056"/>
            <a:ext cx="4216344" cy="27308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64" y="1253640"/>
            <a:ext cx="4059150" cy="267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8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96944" cy="75525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МЕРОПРИЯТИЯ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1" y="2924945"/>
            <a:ext cx="5208345" cy="364635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80" y="860822"/>
            <a:ext cx="4974493" cy="27348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49" y="860822"/>
            <a:ext cx="4380136" cy="32837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49" y="3595640"/>
            <a:ext cx="4380136" cy="29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9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753" y="3717032"/>
            <a:ext cx="4742604" cy="292161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621" y="975477"/>
            <a:ext cx="4070736" cy="27415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45" y="3717032"/>
            <a:ext cx="4355976" cy="29343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44" y="980728"/>
            <a:ext cx="435597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105273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КУКОЛЬНЫЙ ТЕАТР БЕЗОПАСНОСТИ «НЕЗАБУДКА»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73" y="3130145"/>
            <a:ext cx="5163332" cy="344087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71" y="2981070"/>
            <a:ext cx="4247671" cy="35899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442" y="1247481"/>
            <a:ext cx="3973063" cy="2685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71" y="1247481"/>
            <a:ext cx="4247671" cy="268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0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0"/>
            <a:ext cx="8686799" cy="90872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Профилактическая работа с родителями</a:t>
            </a:r>
            <a:b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196752"/>
            <a:ext cx="8715436" cy="532859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«Завтрак с психологом». Направление появилось в 2020г. совместно с    нашим партнером психологическим центром «Переходное пространство». Проходит в формате активного диалога родитель-психолог. </a:t>
            </a:r>
            <a:endParaRPr lang="ru-RU" sz="1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363" y="4293096"/>
            <a:ext cx="2508636" cy="21827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28092"/>
            <a:ext cx="2736304" cy="25477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558064"/>
            <a:ext cx="2855451" cy="26059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288" y="3557062"/>
            <a:ext cx="2383762" cy="200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2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786813" cy="6154737"/>
          </a:xfrm>
        </p:spPr>
        <p:txBody>
          <a:bodyPr>
            <a:normAutofit/>
          </a:bodyPr>
          <a:lstStyle/>
          <a:p>
            <a:pPr marL="450000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программа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Соберись в лес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/>
              <a:t>Проект </a:t>
            </a:r>
            <a:r>
              <a:rPr lang="ru-RU" sz="1800" dirty="0"/>
              <a:t>«Соберись в лес» реализуется в Ярославской области с августа 2018г. Он включает в себя тренинги для пожилых людей по обучению навыкам безопасного похода в лес, распространение буклетов-памяток, трансляцию ролика "простые правила для похода в лес". </a:t>
            </a:r>
            <a:r>
              <a:rPr lang="ru-RU" sz="1800" dirty="0" smtClean="0"/>
              <a:t>Участниками тренингов являются пенсионеры </a:t>
            </a:r>
            <a:r>
              <a:rPr lang="ru-RU" sz="1800" dirty="0"/>
              <a:t>из комплексных центров социального обслуживания населения </a:t>
            </a:r>
            <a:r>
              <a:rPr lang="ru-RU" sz="1800" dirty="0" smtClean="0"/>
              <a:t>Ярославской области. </a:t>
            </a:r>
            <a:br>
              <a:rPr lang="ru-RU" sz="1800" dirty="0" smtClean="0"/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реализуется на территории Ярославской области при поддержке Фонда президентских грантов.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15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786813" cy="6154737"/>
          </a:xfrm>
        </p:spPr>
        <p:txBody>
          <a:bodyPr>
            <a:normAutofit/>
          </a:bodyPr>
          <a:lstStyle/>
          <a:p>
            <a:pPr marL="4500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35730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2" cy="3573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6"/>
            <a:ext cx="4644008" cy="3284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73016"/>
            <a:ext cx="4499992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1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786813" cy="6154737"/>
          </a:xfrm>
        </p:spPr>
        <p:txBody>
          <a:bodyPr>
            <a:normAutofit/>
          </a:bodyPr>
          <a:lstStyle/>
          <a:p>
            <a:pPr marL="450000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программа «Всегда готов»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vk.com/</a:t>
            </a:r>
            <a:r>
              <a:rPr lang="en-US" sz="1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yavsegdagotov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Программа направлена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увеличение численности добровольцев ЯРОО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ЯрСпас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из числа неравнодушных граждан посредством их привлечения в отряд и прохождения ими обучения механизмам поисково-спасательных работ по поиску пропавших, в т.ч. ушедших детей в городе, смешанной, природной среде с учетом территориальной особенности региона, изучения специального курса при участии профильного психолога об особенностях поиска детей с расстройством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аутистического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спектра.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Программа реализуется на территории Ярославской области при поддержке Фонда президентских грантов.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37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876"/>
            <a:ext cx="8229600" cy="65524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ТЕОРЕТИЧЕСКИЙ КУРС</a:t>
            </a:r>
          </a:p>
          <a:p>
            <a:pPr marL="0" indent="0" algn="ctr">
              <a:buNone/>
            </a:pP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43" y="858806"/>
            <a:ext cx="4123761" cy="30792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040" y="3356992"/>
            <a:ext cx="4266760" cy="29805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53" y="858807"/>
            <a:ext cx="4172348" cy="27810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3" y="3639872"/>
            <a:ext cx="4022473" cy="269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66104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Поиск, с которого все началось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60" y="1357298"/>
            <a:ext cx="3837071" cy="2880320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71472" y="4714884"/>
            <a:ext cx="8115328" cy="141127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На фото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пропавший 8 марта 2012 года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городе Вытегра Вологодской области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пятилетний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Роберт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Ванинов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6516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КУРС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85" y="3253449"/>
            <a:ext cx="4268292" cy="32012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31" y="3140968"/>
            <a:ext cx="4171032" cy="3313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31" y="1149513"/>
            <a:ext cx="4171032" cy="26395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763" y="1149513"/>
            <a:ext cx="4184136" cy="263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1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СЛЕТ ВОЛОНТЕРОВ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51" y="1123866"/>
            <a:ext cx="3782549" cy="283691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7" y="1123866"/>
            <a:ext cx="4243448" cy="31825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7" y="3960778"/>
            <a:ext cx="4243448" cy="26365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795" y="3960778"/>
            <a:ext cx="3750005" cy="263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2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СЛЕТ ВОЛОНТЕРОВ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7" y="1600200"/>
            <a:ext cx="4479595" cy="298785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12" y="1600200"/>
            <a:ext cx="4212682" cy="29878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" y="4588054"/>
            <a:ext cx="4560957" cy="22699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12" y="4588054"/>
            <a:ext cx="4213291" cy="22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0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9592" y="-325675"/>
            <a:ext cx="8064896" cy="174331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ОРГАНИЗАЦИОННАЯ СТРУКТУРА ОТРЯДА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04056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71802" y="5786454"/>
            <a:ext cx="2664296" cy="523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НОВИЧКИ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71802" y="4357694"/>
            <a:ext cx="2664296" cy="523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ДОБРОВОЛЬЦЫ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 flipH="1" flipV="1">
            <a:off x="4171360" y="3293963"/>
            <a:ext cx="515528" cy="7583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85786" y="3571876"/>
            <a:ext cx="2642658" cy="523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ВОЛОНТЕРЫ-ПОИСКОВИКИ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15008" y="3571876"/>
            <a:ext cx="2857520" cy="523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ВОЛОНТЕРЫ СОЦИАЛЬНЫХ ПРОЕКТОВ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трелка вниз 21"/>
          <p:cNvSpPr/>
          <p:nvPr/>
        </p:nvSpPr>
        <p:spPr>
          <a:xfrm rot="3109841" flipV="1">
            <a:off x="5954694" y="4268076"/>
            <a:ext cx="334012" cy="4085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000364" y="2714620"/>
            <a:ext cx="2664296" cy="523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СОВЕТ</a:t>
            </a:r>
            <a:r>
              <a:rPr lang="ru-RU" sz="2800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ОТРЯДА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 rot="18310944" flipV="1">
            <a:off x="2524587" y="4210601"/>
            <a:ext cx="391128" cy="4370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flipV="1">
            <a:off x="4214810" y="4929198"/>
            <a:ext cx="391157" cy="655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714612" y="1714488"/>
            <a:ext cx="3357586" cy="523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Командир</a:t>
            </a:r>
            <a:r>
              <a:rPr lang="ru-RU" sz="2800" dirty="0" smtClean="0"/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отряда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7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58903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СТРУКТУРА ОТРЯДА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14282" y="1571612"/>
            <a:ext cx="8929718" cy="502574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состав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Президент Организации (Командир отряда) Чернышев Алексей Вадимович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Заместитель Командира по работе с добровольцами Шестакова Ирина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Старший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инструктор (Обучение координаторов поиска)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Ерофеев Антон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Инструктор Старших поисковых групп Суханов Александр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«Безопасное детство»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Лаврова Надежда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 проекта «Соберись в лес»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Мехренгина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Ксения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Старший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инфорг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инструктор курса Операторов ГЛ и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Инфоргов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поиска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Герасимова Светлана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7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686800" cy="18050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деятельности ПСО и реализуемые социальные программы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14300" indent="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детей в городской среде</a:t>
            </a:r>
          </a:p>
          <a:p>
            <a:pPr marL="114300" indent="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детей в природной среде</a:t>
            </a:r>
          </a:p>
          <a:p>
            <a:pPr marL="114300" indent="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взрослых в городской среде</a:t>
            </a:r>
          </a:p>
          <a:p>
            <a:pPr marL="114300" indent="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взрослых в природной среде</a:t>
            </a:r>
          </a:p>
          <a:p>
            <a:pPr marL="114300" indent="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программа «Безопасное детство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14300" indent="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программа «Соберись в лес»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программа «Всегда готов»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03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В ГОРОДСКОЙ СРЕДЕ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06" y="3333056"/>
            <a:ext cx="4572000" cy="3429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8" y="902726"/>
            <a:ext cx="4151778" cy="31138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0" y="3729797"/>
            <a:ext cx="4155536" cy="30322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06" y="908720"/>
            <a:ext cx="4114800" cy="282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7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В ПРИРОДНОЙ СРЕДЕ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95" y="3068959"/>
            <a:ext cx="4522449" cy="35723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61" y="3789040"/>
            <a:ext cx="4256735" cy="28523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12" y="1124744"/>
            <a:ext cx="4176829" cy="2664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59" y="1124744"/>
            <a:ext cx="4288671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9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259632" y="116633"/>
            <a:ext cx="7772400" cy="72008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Тренировочный поиск</a:t>
            </a:r>
            <a:endParaRPr lang="ru-RU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611560" y="1412776"/>
            <a:ext cx="7992888" cy="4896544"/>
          </a:xfrm>
        </p:spPr>
        <p:txBody>
          <a:bodyPr>
            <a:normAutofit/>
          </a:bodyPr>
          <a:lstStyle/>
          <a:p>
            <a:pPr algn="just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70" y="1412776"/>
            <a:ext cx="4104456" cy="463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5"/>
            <a:ext cx="3888431" cy="463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03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259632" y="116633"/>
            <a:ext cx="7772400" cy="72008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Кинологическое направление»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611560" y="1412776"/>
            <a:ext cx="7992888" cy="4896544"/>
          </a:xfrm>
        </p:spPr>
        <p:txBody>
          <a:bodyPr>
            <a:normAutofit/>
          </a:bodyPr>
          <a:lstStyle/>
          <a:p>
            <a:pPr algn="just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670142" cy="311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12976"/>
            <a:ext cx="4871864" cy="324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45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954</TotalTime>
  <Words>256</Words>
  <Application>Microsoft Office PowerPoint</Application>
  <PresentationFormat>Экран (4:3)</PresentationFormat>
  <Paragraphs>66</Paragraphs>
  <Slides>22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Times New Roman</vt:lpstr>
      <vt:lpstr>Wingdings</vt:lpstr>
      <vt:lpstr>Тема Office</vt:lpstr>
      <vt:lpstr>Тема1</vt:lpstr>
      <vt:lpstr> </vt:lpstr>
      <vt:lpstr>Поиск, с которого все началось</vt:lpstr>
      <vt:lpstr>ОРГАНИЗАЦИОННАЯ СТРУКТУРА ОТРЯДА</vt:lpstr>
      <vt:lpstr>СТРУКТУРА ОТРЯДА</vt:lpstr>
      <vt:lpstr>Сфера деятельности ПСО и реализуемые социальные программы</vt:lpstr>
      <vt:lpstr>ПОИСК В ГОРОДСКОЙ СРЕДЕ</vt:lpstr>
      <vt:lpstr>ПОИСК В ПРИРОДНОЙ СРЕДЕ</vt:lpstr>
      <vt:lpstr>Тренировочный поиск</vt:lpstr>
      <vt:lpstr>«Кинологическое направление»</vt:lpstr>
      <vt:lpstr>Социальная программа   «БЕЗОПАСНОЕ ДЕТСТВО»  Программа "Безопасное детство"нацелена на просвещение детей и родителей в вопросах безопасного поведения дома, на улице, в сети интернет и в природной среде и включает в себя: кукольный театр безопасности для дошколят, игры "Моя безопасность"и "Интернет: безопасно или нет"для школьников, родительские собрания "Безопасность моего ребенка"и полезные материалы для дошколят и школьников, разработанные командой проекта совместно с партнерами. С 2019г. программа «Безопасное детство» имеет собственную группу вконтакте vk.com/yarspasbd. Программа реализуется на территории Ярославской области с 2016 года при поддержке Фонда президентских грантов. </vt:lpstr>
      <vt:lpstr>Игра-урок «Моя безопасность» дома, в городе, на улице, в природной среде и в интернете</vt:lpstr>
      <vt:lpstr>ПРОФИЛАКТИЧЕСКИЕ МЕРОПРИЯТИЯ</vt:lpstr>
      <vt:lpstr>РОДИТЕЛЬСКИЕ СОБРАНИЯ</vt:lpstr>
      <vt:lpstr>КУКОЛЬНЫЙ ТЕАТР БЕЗОПАСНОСТИ «НЕЗАБУДКА»</vt:lpstr>
      <vt:lpstr> Профилактическая работа с родителями </vt:lpstr>
      <vt:lpstr>Социальная программа «Соберись в лес»  Проект «Соберись в лес» реализуется в Ярославской области с августа 2018г. Он включает в себя тренинги для пожилых людей по обучению навыкам безопасного похода в лес, распространение буклетов-памяток, трансляцию ролика "простые правила для похода в лес". Участниками тренингов являются пенсионеры из комплексных центров социального обслуживания населения Ярославской области.  Программа реализуется на территории Ярославской области при поддержке Фонда президентских грантов. </vt:lpstr>
      <vt:lpstr>. </vt:lpstr>
      <vt:lpstr>Социальная программа «Всегда готов» ( vk.com/yavsegdagotov )  Программа направлена на увеличение численности добровольцев ЯРОО «ЯрСпас» из числа неравнодушных граждан посредством их привлечения в отряд и прохождения ими обучения механизмам поисково-спасательных работ по поиску пропавших, в т.ч. ушедших детей в городе, смешанной, природной среде с учетом территориальной особенности региона, изучения специального курса при участии профильного психолога об особенностях поиска детей с расстройством аутистического спектра.  Программа реализуется на территории Ярославской области при поддержке Фонда президентских грантов. </vt:lpstr>
      <vt:lpstr> </vt:lpstr>
      <vt:lpstr>ПРАКТИЧЕСКИЙ КУРС</vt:lpstr>
      <vt:lpstr>ВСЕРОССИЙСКИЙ СЛЕТ ВОЛОНТЕРОВ</vt:lpstr>
      <vt:lpstr>ВСЕРОССИЙСКИЙ СЛЕТ ВОЛОНТЕРОВ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</dc:creator>
  <cp:lastModifiedBy>Семья</cp:lastModifiedBy>
  <cp:revision>59</cp:revision>
  <dcterms:created xsi:type="dcterms:W3CDTF">2017-12-19T13:57:19Z</dcterms:created>
  <dcterms:modified xsi:type="dcterms:W3CDTF">2023-06-13T08:18:37Z</dcterms:modified>
</cp:coreProperties>
</file>