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0" r:id="rId4"/>
    <p:sldId id="261" r:id="rId5"/>
    <p:sldId id="265" r:id="rId6"/>
    <p:sldId id="266" r:id="rId7"/>
    <p:sldId id="262" r:id="rId8"/>
    <p:sldId id="272" r:id="rId9"/>
    <p:sldId id="267" r:id="rId10"/>
    <p:sldId id="268" r:id="rId11"/>
    <p:sldId id="274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C90"/>
    <a:srgbClr val="FA4012"/>
    <a:srgbClr val="666666"/>
    <a:srgbClr val="EE2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80" autoAdjust="0"/>
    <p:restoredTop sz="94660"/>
  </p:normalViewPr>
  <p:slideViewPr>
    <p:cSldViewPr snapToGrid="0">
      <p:cViewPr>
        <p:scale>
          <a:sx n="73" d="100"/>
          <a:sy n="73" d="100"/>
        </p:scale>
        <p:origin x="-90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ABD7B1-64EE-B74F-0277-6E9BC347B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AE93ED5-AAE8-15B0-5BFE-27CE754A5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DF566F-664A-BADD-7CB7-E88CB8E7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CF59-7214-4734-8C04-9780DD3542C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6BE533-DD99-F9D9-6EE5-04CCA073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4F899B-EBBC-CACC-41F7-EF77E5D6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40A-40AA-47C3-B509-2F5D33F2B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92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EDE4B5-9420-96D8-7019-D62E79949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7F0C64-92DF-BFDE-9842-58CF90D23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E978C1-0A4D-2BDD-EECD-9ECFE3D2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CF59-7214-4734-8C04-9780DD3542C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5CDFC0-371A-11BE-BBFB-0B4279E2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A5822F-50F3-9519-950D-ED7395F4C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40A-40AA-47C3-B509-2F5D33F2B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5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183ADF9-BCE5-BDBD-9F61-894DE297D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C521838-3478-6A73-B385-C620EAC2C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156535-E03F-FAFC-ED77-78154300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CF59-7214-4734-8C04-9780DD3542C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463DB9-0EA1-B778-21D8-E9099BE0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257D4F-472B-1CFD-6F52-341D19B7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40A-40AA-47C3-B509-2F5D33F2B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1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671A4F-AA0F-7EC6-B4B6-998B72D4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994C1A-22DB-B245-2930-5D56E419F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785C8C-2D52-C0B1-9262-1A8314C0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CF59-7214-4734-8C04-9780DD3542C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FE225F-122D-42F2-1FFC-F101D025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B2BE5E-57C9-2AC1-5D6A-6FA825153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40A-40AA-47C3-B509-2F5D33F2B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7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EF662B-8F70-9373-A166-6C69B4E7F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059ACB-673E-3BA5-ECF7-C01FCB4C5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326451-E429-2033-B967-7B2D8A79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CF59-7214-4734-8C04-9780DD3542C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E53FC4-9BAB-2A56-18EB-A971C32E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64C041-15E6-668D-C4C2-7802F6491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40A-40AA-47C3-B509-2F5D33F2B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5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FE174A-C262-0390-C693-71944A99E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F62DA5-3A40-93DB-F560-DFE017594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883848-84FA-0862-3E4B-A7E99B5B9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F266545-1F8D-5383-DDD3-BBF2B5D6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CF59-7214-4734-8C04-9780DD3542C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9AF081-4AF4-66A3-5A17-E1516FB3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B65AED-ABE0-7AE9-C038-ED82DD18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40A-40AA-47C3-B509-2F5D33F2B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1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59140F-4DC0-E694-BF5B-F4B3FB03F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9BC42D-6822-0467-7E6F-6B958746F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BFF029-1BFB-B8A9-5797-0E1F54460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4BC121E-5197-28B6-3BD4-245042E28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5D24F1C-DA04-483B-755B-5701D4AEE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28B4BC4-90EF-1DEB-D5F2-B65F605F2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CF59-7214-4734-8C04-9780DD3542C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DF440B7-692F-3758-C9EB-574C385E6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56A1451-8D3A-0488-7883-A49292A0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40A-40AA-47C3-B509-2F5D33F2B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77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2990C4-FEAC-A996-E12A-4CF788BC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F965D93-2320-E1E3-702B-0A078B02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CF59-7214-4734-8C04-9780DD3542C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C9C9F7A-CD2C-4EFC-9F81-51695777B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CA2B45C-DE97-AA7B-2DDA-6F6DC4E6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40A-40AA-47C3-B509-2F5D33F2B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39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C342692-545B-07B8-8FD6-DA2BDD2F5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CF59-7214-4734-8C04-9780DD3542C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5F8E9C3-05B0-F577-AD35-6C26F274C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08BDDA2-0762-C449-FB01-A00ECE0D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40A-40AA-47C3-B509-2F5D33F2B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5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F61E15-AD09-CB3C-DC4A-45B0F6F8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F01628-0424-F35B-39C3-E8C00B8C2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5030476-D660-FBFA-F92C-028A2F2CC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DA4123-0164-E7C4-D842-C52E2278A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CF59-7214-4734-8C04-9780DD3542C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CEE10D-4ADA-6BD5-5323-92AD6B22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A4971BD-DEBB-E013-92F8-AC6BE2184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40A-40AA-47C3-B509-2F5D33F2B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40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CDA46E-12CA-CD22-C021-39F09592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3419095-AB74-75B0-2DB5-4E4E2D95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77DA173-44D9-2F7A-F866-E5E862B94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FFEED76-B07F-D184-E7E2-21FD29E2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CF59-7214-4734-8C04-9780DD3542C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70EECE-773E-88FA-6004-C5ED2B7C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42705E-0E7D-7A11-5E8F-6EEB59B8A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640A-40AA-47C3-B509-2F5D33F2B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51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4FB30A-8360-5C19-6BAB-F77B7AB9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03F38C8-C8D7-EBB3-ED41-749CB0A2E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453193-0CD9-143C-E0BC-9A8F3A730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CCF59-7214-4734-8C04-9780DD3542CD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A329FE-3CB5-59FB-2397-F05C91D78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DB47ED-5AF0-459E-CCA6-D812E329A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2640A-40AA-47C3-B509-2F5D33F2B5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8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BD33CF-1466-4D72-DE2B-C5186C9C3A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ED445A6-9EC9-75BC-B930-9AE2D7DF2C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FE63700-05B0-4D51-B510-8E7A638DF9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" r="72"/>
          <a:stretch/>
        </p:blipFill>
        <p:spPr>
          <a:xfrm>
            <a:off x="20" y="641"/>
            <a:ext cx="12191980" cy="6856718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CF6A643-D38D-9845-ED1F-2E75168C9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74" y="888065"/>
            <a:ext cx="2591420" cy="7301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7F08F33-DFD6-B088-A9C4-D214D5310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29" y="2932644"/>
            <a:ext cx="6191251" cy="21656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02E79DF-2AE0-B066-05EE-23A852E286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6562725" y="5186560"/>
            <a:ext cx="3874128" cy="318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3A7FCD-909C-CED4-2E7C-E9DD58C0F7FB}"/>
              </a:ext>
            </a:extLst>
          </p:cNvPr>
          <p:cNvSpPr txBox="1"/>
          <p:nvPr/>
        </p:nvSpPr>
        <p:spPr>
          <a:xfrm>
            <a:off x="4640238" y="929988"/>
            <a:ext cx="340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ЦЕНТР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ДОБРОВОЛЬЧЕСТВА ННГУ</a:t>
            </a:r>
          </a:p>
        </p:txBody>
      </p:sp>
      <p:sp>
        <p:nvSpPr>
          <p:cNvPr id="10" name="Скругленный прямоугольник 7">
            <a:extLst>
              <a:ext uri="{FF2B5EF4-FFF2-40B4-BE49-F238E27FC236}">
                <a16:creationId xmlns:a16="http://schemas.microsoft.com/office/drawing/2014/main" xmlns="" id="{F5BFAA29-7B69-C927-223F-EFA0AA0565F8}"/>
              </a:ext>
            </a:extLst>
          </p:cNvPr>
          <p:cNvSpPr/>
          <p:nvPr/>
        </p:nvSpPr>
        <p:spPr>
          <a:xfrm>
            <a:off x="486389" y="719983"/>
            <a:ext cx="10794381" cy="104624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EFB98C1-6333-C3B7-CCC1-E6FF682017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47" y="815706"/>
            <a:ext cx="809005" cy="809005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FEBD03C-331F-3748-A148-53ECA64EF079}"/>
              </a:ext>
            </a:extLst>
          </p:cNvPr>
          <p:cNvSpPr txBox="1"/>
          <p:nvPr/>
        </p:nvSpPr>
        <p:spPr>
          <a:xfrm rot="16200000">
            <a:off x="10757647" y="1043052"/>
            <a:ext cx="1046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23F01EC-DE4F-9CEB-16BF-700DA61B0D44}"/>
              </a:ext>
            </a:extLst>
          </p:cNvPr>
          <p:cNvSpPr txBox="1"/>
          <p:nvPr/>
        </p:nvSpPr>
        <p:spPr>
          <a:xfrm>
            <a:off x="800744" y="5669417"/>
            <a:ext cx="5295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Нижний Новгород</a:t>
            </a:r>
            <a:endParaRPr lang="ru-RU" sz="2000" dirty="0">
              <a:solidFill>
                <a:srgbClr val="FA401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81A9564-1FFA-3BB7-2142-53EBF3460890}"/>
              </a:ext>
            </a:extLst>
          </p:cNvPr>
          <p:cNvSpPr txBox="1"/>
          <p:nvPr/>
        </p:nvSpPr>
        <p:spPr>
          <a:xfrm>
            <a:off x="711174" y="2660780"/>
            <a:ext cx="424190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 НА УЧАСТИЕ ВО</a:t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ВСЕРОССИЙСКОМ КОНКУРСЕ НА ОПРЕДЕЛЕНИЕ ЦЕНТРОВ ПРИВЛЕЧЕНИЯ И ПОДГОТОВКИ ВОЛОНТЁРОВ ВСЕМИРНОГО ФЕСТИВАЛЯ МОЛОДЁЖИ 2024 ГОДА В РОССИИ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98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8025F247-D587-5E22-556F-E45E884AB565}"/>
              </a:ext>
            </a:extLst>
          </p:cNvPr>
          <p:cNvSpPr/>
          <p:nvPr/>
        </p:nvSpPr>
        <p:spPr>
          <a:xfrm>
            <a:off x="295669" y="225346"/>
            <a:ext cx="11600662" cy="102307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DA38D7-0800-AA49-ECE4-50CE9CC58497}"/>
              </a:ext>
            </a:extLst>
          </p:cNvPr>
          <p:cNvSpPr txBox="1"/>
          <p:nvPr/>
        </p:nvSpPr>
        <p:spPr>
          <a:xfrm>
            <a:off x="11512250" y="6314419"/>
            <a:ext cx="42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AE34AB4-F925-3188-CE95-C403CFAD198A}"/>
              </a:ext>
            </a:extLst>
          </p:cNvPr>
          <p:cNvCxnSpPr>
            <a:cxnSpLocks/>
          </p:cNvCxnSpPr>
          <p:nvPr/>
        </p:nvCxnSpPr>
        <p:spPr>
          <a:xfrm>
            <a:off x="11579307" y="6240601"/>
            <a:ext cx="288081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C4FB7223-9603-DAAB-C467-D36F455CB7F2}"/>
              </a:ext>
            </a:extLst>
          </p:cNvPr>
          <p:cNvSpPr txBox="1"/>
          <p:nvPr/>
        </p:nvSpPr>
        <p:spPr>
          <a:xfrm>
            <a:off x="411368" y="351813"/>
            <a:ext cx="119238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В РЕАЛИЗАЦИЮ ВОЛОНТЕРСКОЙ ПРОГРАММЫ ФЕСТИВАЛЯ </a:t>
            </a:r>
          </a:p>
          <a:p>
            <a:r>
              <a:rPr lang="ru-RU" sz="22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ОПЕРАЦИОННЫЙ ПЕРИОД</a:t>
            </a:r>
            <a:endParaRPr lang="ru-RU" sz="2200" b="1" dirty="0">
              <a:solidFill>
                <a:srgbClr val="FA401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455E31B9-4036-35B3-E9A2-CBB0DB3589F8}"/>
              </a:ext>
            </a:extLst>
          </p:cNvPr>
          <p:cNvSpPr/>
          <p:nvPr/>
        </p:nvSpPr>
        <p:spPr>
          <a:xfrm>
            <a:off x="4481563" y="1419564"/>
            <a:ext cx="232474" cy="2324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79EB3F-D3A3-8FF7-4078-30D2E84D85E4}"/>
              </a:ext>
            </a:extLst>
          </p:cNvPr>
          <p:cNvSpPr txBox="1"/>
          <p:nvPr/>
        </p:nvSpPr>
        <p:spPr>
          <a:xfrm>
            <a:off x="266727" y="1658973"/>
            <a:ext cx="1160066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255" indent="-342900" algn="just">
              <a:buAutoNum type="arabicPeriod"/>
            </a:pPr>
            <a:r>
              <a:rPr lang="ru-RU" sz="1600" b="1" dirty="0">
                <a:solidFill>
                  <a:srgbClr val="173C9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Удобное молодежное пространство для подготовки и неформального общения молодежи. </a:t>
            </a:r>
          </a:p>
          <a:p>
            <a:pPr marL="427355" algn="just"/>
            <a:endParaRPr lang="ru-RU" sz="1600" b="1" dirty="0">
              <a:solidFill>
                <a:srgbClr val="173C9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9845" algn="just"/>
            <a:r>
              <a:rPr lang="ru-RU" sz="1600" b="1" dirty="0">
                <a:solidFill>
                  <a:srgbClr val="173C9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Опыт взаимодействия с иностранной молодёжью в рамках проведения волонтёрского выездного проекта «</a:t>
            </a:r>
            <a:r>
              <a:rPr lang="en-US" sz="1600" b="1" dirty="0" err="1">
                <a:solidFill>
                  <a:srgbClr val="173C9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ProVolCa</a:t>
            </a:r>
            <a:r>
              <a:rPr lang="ru-RU" sz="1600" b="1" dirty="0">
                <a:solidFill>
                  <a:srgbClr val="173C9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 Создание совместных </a:t>
            </a:r>
            <a:r>
              <a:rPr lang="ru-RU" sz="1600" b="1" dirty="0">
                <a:solidFill>
                  <a:srgbClr val="173C9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социальных инициатив.</a:t>
            </a:r>
          </a:p>
          <a:p>
            <a:pPr marL="457200" indent="-29845" algn="just"/>
            <a:endParaRPr lang="ru-RU" sz="1600" b="1" dirty="0">
              <a:solidFill>
                <a:srgbClr val="173C9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9845" algn="just"/>
            <a:r>
              <a:rPr lang="ru-RU" sz="1600" b="1" dirty="0">
                <a:solidFill>
                  <a:srgbClr val="173C9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16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Возможность повышения квалификации по дисциплинам «Конфликтология</a:t>
            </a:r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ru-RU" sz="16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Инклюзивное волонтерство», «Основы медиации», «Работа креативных команд», «Основы публичных выступлений», «Английский язык» и «Китайский язык» на бесплатной основе на базе ННГУ. </a:t>
            </a:r>
          </a:p>
          <a:p>
            <a:pPr marL="457200" indent="-29845" algn="just"/>
            <a:endParaRPr lang="ru-RU" sz="1600" b="1" dirty="0">
              <a:solidFill>
                <a:srgbClr val="173C9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4. </a:t>
            </a:r>
            <a:r>
              <a:rPr lang="ru-RU" sz="1600" b="1" dirty="0">
                <a:solidFill>
                  <a:srgbClr val="173C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600" b="1" dirty="0" err="1">
                <a:solidFill>
                  <a:srgbClr val="173C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тимбилдинговых</a:t>
            </a:r>
            <a:r>
              <a:rPr lang="ru-RU" sz="1600" b="1" dirty="0">
                <a:solidFill>
                  <a:srgbClr val="173C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мероприятий тематической направленности события. </a:t>
            </a:r>
          </a:p>
          <a:p>
            <a:endParaRPr lang="ru-RU" sz="1600" b="1" dirty="0">
              <a:solidFill>
                <a:srgbClr val="173C9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173C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5. Организация встреч волонтеров  с участниками Фестиваля молодежи и студентов разных лет.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0E2ED05-9DF9-59DD-7699-A820877432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467" y="4817769"/>
            <a:ext cx="2726588" cy="18148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061C6AB-A506-E330-F4C0-C16BC7950C2F}"/>
              </a:ext>
            </a:extLst>
          </p:cNvPr>
          <p:cNvSpPr txBox="1"/>
          <p:nvPr/>
        </p:nvSpPr>
        <p:spPr>
          <a:xfrm>
            <a:off x="4714037" y="1386458"/>
            <a:ext cx="35968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A401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Система мотивации волонтеров:</a:t>
            </a:r>
            <a:endParaRPr lang="ru-RU" sz="1600" dirty="0">
              <a:solidFill>
                <a:srgbClr val="FA401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80CC48-0F13-3663-014C-699170820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187" y="4817769"/>
            <a:ext cx="2726588" cy="18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0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8025F247-D587-5E22-556F-E45E884AB565}"/>
              </a:ext>
            </a:extLst>
          </p:cNvPr>
          <p:cNvSpPr/>
          <p:nvPr/>
        </p:nvSpPr>
        <p:spPr>
          <a:xfrm>
            <a:off x="295669" y="225346"/>
            <a:ext cx="11600662" cy="102307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DA38D7-0800-AA49-ECE4-50CE9CC58497}"/>
              </a:ext>
            </a:extLst>
          </p:cNvPr>
          <p:cNvSpPr txBox="1"/>
          <p:nvPr/>
        </p:nvSpPr>
        <p:spPr>
          <a:xfrm>
            <a:off x="11512250" y="6314419"/>
            <a:ext cx="42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AE34AB4-F925-3188-CE95-C403CFAD198A}"/>
              </a:ext>
            </a:extLst>
          </p:cNvPr>
          <p:cNvCxnSpPr>
            <a:cxnSpLocks/>
          </p:cNvCxnSpPr>
          <p:nvPr/>
        </p:nvCxnSpPr>
        <p:spPr>
          <a:xfrm>
            <a:off x="11579307" y="6240601"/>
            <a:ext cx="288081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C4FB7223-9603-DAAB-C467-D36F455CB7F2}"/>
              </a:ext>
            </a:extLst>
          </p:cNvPr>
          <p:cNvSpPr txBox="1"/>
          <p:nvPr/>
        </p:nvSpPr>
        <p:spPr>
          <a:xfrm>
            <a:off x="536968" y="359903"/>
            <a:ext cx="14587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РЕАЛИЗАЦИИ </a:t>
            </a:r>
          </a:p>
          <a:p>
            <a:r>
              <a:rPr lang="ru-RU" sz="22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ВОЛОНТЕРСКОЙ ПРОГРАММЫ ФЕСТИВАЛЯ В ЦЕЛОМ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6EAABAD-583B-6D79-A81F-D44175DA7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89" y="2129859"/>
            <a:ext cx="2728799" cy="18163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641184-AC36-288C-5164-86BE67573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015" y="4262807"/>
            <a:ext cx="2731373" cy="17881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A81F3C3-48CF-1280-15BD-398DB14CED5F}"/>
              </a:ext>
            </a:extLst>
          </p:cNvPr>
          <p:cNvSpPr txBox="1"/>
          <p:nvPr/>
        </p:nvSpPr>
        <p:spPr>
          <a:xfrm>
            <a:off x="536968" y="2667266"/>
            <a:ext cx="865784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Проводить прямые включения-диалоги с молодежными организациями других стран и обсуждать важные для молодежи вопросы: мира, развития науки, искусства, творчества. </a:t>
            </a:r>
          </a:p>
          <a:p>
            <a:endParaRPr lang="ru-RU" sz="1600" b="1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Проводить «Уроки добра» на международном уровне, в которых молодёжь рассказывает молодежи о том, какие проекты, направленные на улучшения мира, проводятся молодежными командами. Данный обмен опытом позволит молодежи больше понять друг друга и выстроить коммуникацию друг с другом. </a:t>
            </a:r>
          </a:p>
          <a:p>
            <a:endParaRPr lang="ru-RU" sz="1600" b="1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Организовать международный книгообмен. Взаимодействие участников и волонтеров позволит волонтерам стать более сопричастными к Фестивалю и получить дополнительный контакт для общения.</a:t>
            </a:r>
          </a:p>
          <a:p>
            <a:endParaRPr lang="ru-RU" sz="1600" b="1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Создавать совместные творческие объекты: </a:t>
            </a:r>
          </a:p>
          <a:p>
            <a:r>
              <a:rPr lang="ru-RU" sz="16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писать картины, расписывать арт-объекты.</a:t>
            </a:r>
            <a:endParaRPr lang="ru-RU" sz="1600" b="1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B2CA337-0C45-7E51-08E2-36F001072708}"/>
              </a:ext>
            </a:extLst>
          </p:cNvPr>
          <p:cNvSpPr txBox="1"/>
          <p:nvPr/>
        </p:nvSpPr>
        <p:spPr>
          <a:xfrm>
            <a:off x="536968" y="1392000"/>
            <a:ext cx="9071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«Добро  - это международный язык общения. Мы готовы строить справедливый мир, где люди уважают ценности и культуру друг друга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D74F1CD7-D2DD-8519-4FB1-8FCFD710B17D}"/>
              </a:ext>
            </a:extLst>
          </p:cNvPr>
          <p:cNvSpPr/>
          <p:nvPr/>
        </p:nvSpPr>
        <p:spPr>
          <a:xfrm>
            <a:off x="797360" y="2280969"/>
            <a:ext cx="232474" cy="2324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D8601D-194D-64F7-83F8-568BDD567E35}"/>
              </a:ext>
            </a:extLst>
          </p:cNvPr>
          <p:cNvSpPr txBox="1"/>
          <p:nvPr/>
        </p:nvSpPr>
        <p:spPr>
          <a:xfrm>
            <a:off x="1076127" y="2227929"/>
            <a:ext cx="71982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коммуникационной кампании Фестиваля предлагаем:</a:t>
            </a:r>
          </a:p>
        </p:txBody>
      </p:sp>
    </p:spTree>
    <p:extLst>
      <p:ext uri="{BB962C8B-B14F-4D97-AF65-F5344CB8AC3E}">
        <p14:creationId xmlns:p14="http://schemas.microsoft.com/office/powerpoint/2010/main" val="5825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8025F247-D587-5E22-556F-E45E884AB565}"/>
              </a:ext>
            </a:extLst>
          </p:cNvPr>
          <p:cNvSpPr/>
          <p:nvPr/>
        </p:nvSpPr>
        <p:spPr>
          <a:xfrm>
            <a:off x="295669" y="225346"/>
            <a:ext cx="11600662" cy="102307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DA38D7-0800-AA49-ECE4-50CE9CC58497}"/>
              </a:ext>
            </a:extLst>
          </p:cNvPr>
          <p:cNvSpPr txBox="1"/>
          <p:nvPr/>
        </p:nvSpPr>
        <p:spPr>
          <a:xfrm>
            <a:off x="11512250" y="6314419"/>
            <a:ext cx="42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AE34AB4-F925-3188-CE95-C403CFAD198A}"/>
              </a:ext>
            </a:extLst>
          </p:cNvPr>
          <p:cNvCxnSpPr>
            <a:cxnSpLocks/>
          </p:cNvCxnSpPr>
          <p:nvPr/>
        </p:nvCxnSpPr>
        <p:spPr>
          <a:xfrm>
            <a:off x="11579307" y="6240601"/>
            <a:ext cx="288081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C4FB7223-9603-DAAB-C467-D36F455CB7F2}"/>
              </a:ext>
            </a:extLst>
          </p:cNvPr>
          <p:cNvSpPr txBox="1"/>
          <p:nvPr/>
        </p:nvSpPr>
        <p:spPr>
          <a:xfrm>
            <a:off x="373559" y="284929"/>
            <a:ext cx="119238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A401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ВИДЕНИЕ РЕАЛИЗАЦИИ НАСЛЕДНИЯ ВОЛОНТЕРСКОЙ </a:t>
            </a:r>
            <a:r>
              <a:rPr lang="ru-RU" sz="24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В ЦЕЛОМ, В ОСОБЕННОСТИ В СВОЕМ РЕГИОНЕ</a:t>
            </a:r>
            <a:endParaRPr lang="ru-RU" sz="2400" b="1" dirty="0">
              <a:solidFill>
                <a:srgbClr val="FA401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BE022BE5-E1A6-3F74-372C-F35BD4B904C4}"/>
              </a:ext>
            </a:extLst>
          </p:cNvPr>
          <p:cNvSpPr/>
          <p:nvPr/>
        </p:nvSpPr>
        <p:spPr>
          <a:xfrm>
            <a:off x="5152343" y="2599843"/>
            <a:ext cx="232474" cy="2324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455E31B9-4036-35B3-E9A2-CBB0DB3589F8}"/>
              </a:ext>
            </a:extLst>
          </p:cNvPr>
          <p:cNvSpPr/>
          <p:nvPr/>
        </p:nvSpPr>
        <p:spPr>
          <a:xfrm>
            <a:off x="4466543" y="1491141"/>
            <a:ext cx="232474" cy="2324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0E2ED05-9DF9-59DD-7699-A820877432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97" y="2436145"/>
            <a:ext cx="2939013" cy="1956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F0C013-99A1-F9A4-DC3A-B98622AEAF53}"/>
              </a:ext>
            </a:extLst>
          </p:cNvPr>
          <p:cNvSpPr txBox="1"/>
          <p:nvPr/>
        </p:nvSpPr>
        <p:spPr>
          <a:xfrm>
            <a:off x="1275608" y="5328522"/>
            <a:ext cx="100526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5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волонтеров с опытом проведения мероприятия международного масштаба. </a:t>
            </a:r>
          </a:p>
          <a:p>
            <a:pPr algn="just"/>
            <a:r>
              <a:rPr lang="ru-RU" sz="15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Данные волонтеры станут опорой волонтерского движения   страны.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3F9431FB-6790-00B2-E856-26B226B4E8C2}"/>
              </a:ext>
            </a:extLst>
          </p:cNvPr>
          <p:cNvSpPr/>
          <p:nvPr/>
        </p:nvSpPr>
        <p:spPr>
          <a:xfrm>
            <a:off x="4953726" y="4983263"/>
            <a:ext cx="232474" cy="2324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DC9B5F-D28A-F173-AFAB-C7CE2ECC1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447" y="3835192"/>
            <a:ext cx="2939013" cy="1956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6C78EA-07B8-34E6-1962-60DFB0EB749A}"/>
              </a:ext>
            </a:extLst>
          </p:cNvPr>
          <p:cNvSpPr txBox="1"/>
          <p:nvPr/>
        </p:nvSpPr>
        <p:spPr>
          <a:xfrm>
            <a:off x="2257032" y="1789814"/>
            <a:ext cx="8934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Укрепить наработанных связей в рамках Фестиваля и превратить их </a:t>
            </a:r>
          </a:p>
          <a:p>
            <a:pPr algn="just"/>
            <a:r>
              <a:rPr lang="ru-RU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устойчивые каналы взаимодействия и поддержки для молодежи.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BDC4F5-2DAD-15A5-82AF-0967E0DFCE01}"/>
              </a:ext>
            </a:extLst>
          </p:cNvPr>
          <p:cNvSpPr txBox="1"/>
          <p:nvPr/>
        </p:nvSpPr>
        <p:spPr>
          <a:xfrm>
            <a:off x="2257032" y="1441842"/>
            <a:ext cx="815686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 наследия Фестиваля:</a:t>
            </a:r>
            <a:endParaRPr lang="ru-RU" sz="1500" b="1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4998E4-DE36-FE49-F232-CA5B31DB855B}"/>
              </a:ext>
            </a:extLst>
          </p:cNvPr>
          <p:cNvSpPr txBox="1"/>
          <p:nvPr/>
        </p:nvSpPr>
        <p:spPr>
          <a:xfrm>
            <a:off x="5268580" y="2563123"/>
            <a:ext cx="214273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A63F2C-7305-63FB-2C86-7635F138C5D4}"/>
              </a:ext>
            </a:extLst>
          </p:cNvPr>
          <p:cNvSpPr txBox="1"/>
          <p:nvPr/>
        </p:nvSpPr>
        <p:spPr>
          <a:xfrm>
            <a:off x="1416735" y="2988032"/>
            <a:ext cx="97055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 рамках Фестиваля создать глобальный обмен открытками между участниками из разных стран. Открытки создавать в рамках фестиваля и на конкурсной основе в странах-участницах. </a:t>
            </a:r>
            <a:r>
              <a:rPr lang="ru-RU" sz="1500" b="1" dirty="0">
                <a:solidFill>
                  <a:srgbClr val="173C9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Таким образом в деятельность Фестиваля вовлечется большее количество участников, а контакты, приобретенные у участников закрепятся.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002755F-84B9-A40D-F9E6-D630022AC566}"/>
              </a:ext>
            </a:extLst>
          </p:cNvPr>
          <p:cNvSpPr txBox="1"/>
          <p:nvPr/>
        </p:nvSpPr>
        <p:spPr>
          <a:xfrm>
            <a:off x="5069963" y="4950908"/>
            <a:ext cx="26910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Наследие Фестиваля: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AC5E0FD-FC66-A330-DBDF-14DC49BD8222}"/>
              </a:ext>
            </a:extLst>
          </p:cNvPr>
          <p:cNvSpPr txBox="1"/>
          <p:nvPr/>
        </p:nvSpPr>
        <p:spPr>
          <a:xfrm>
            <a:off x="1481542" y="4028502"/>
            <a:ext cx="964078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 рамках Фестиваля провести обучение социальному проектированию и создать международные команды, которые начнут работать над общим проектом в рамках Фестиваля, а продолжат уже вне его.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27BB1FB-6BB5-F66F-8220-EE217E010032}"/>
              </a:ext>
            </a:extLst>
          </p:cNvPr>
          <p:cNvSpPr txBox="1"/>
          <p:nvPr/>
        </p:nvSpPr>
        <p:spPr>
          <a:xfrm>
            <a:off x="1275608" y="5936214"/>
            <a:ext cx="981594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Проведение цикла встреч с волонтерами Фестиваля для новичков волонтёрского движения,  </a:t>
            </a:r>
          </a:p>
          <a:p>
            <a:pPr algn="just"/>
            <a:r>
              <a:rPr lang="ru-RU" sz="15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включение волонтеров Фестиваля с </a:t>
            </a:r>
            <a:r>
              <a:rPr lang="ru-RU" sz="1500" b="1" dirty="0" err="1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</a:t>
            </a:r>
            <a:r>
              <a:rPr lang="ru-RU" sz="15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-лидерский состав крупных волонтерских кампаний крупномасштабных волонтерских событий региона и страны. </a:t>
            </a:r>
          </a:p>
        </p:txBody>
      </p:sp>
    </p:spTree>
    <p:extLst>
      <p:ext uri="{BB962C8B-B14F-4D97-AF65-F5344CB8AC3E}">
        <p14:creationId xmlns:p14="http://schemas.microsoft.com/office/powerpoint/2010/main" val="10692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8025F247-D587-5E22-556F-E45E884AB565}"/>
              </a:ext>
            </a:extLst>
          </p:cNvPr>
          <p:cNvSpPr/>
          <p:nvPr/>
        </p:nvSpPr>
        <p:spPr>
          <a:xfrm>
            <a:off x="295669" y="225346"/>
            <a:ext cx="11600662" cy="76701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DA38D7-0800-AA49-ECE4-50CE9CC58497}"/>
              </a:ext>
            </a:extLst>
          </p:cNvPr>
          <p:cNvSpPr txBox="1"/>
          <p:nvPr/>
        </p:nvSpPr>
        <p:spPr>
          <a:xfrm>
            <a:off x="11686841" y="6362803"/>
            <a:ext cx="42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AE34AB4-F925-3188-CE95-C403CFAD198A}"/>
              </a:ext>
            </a:extLst>
          </p:cNvPr>
          <p:cNvCxnSpPr>
            <a:cxnSpLocks/>
          </p:cNvCxnSpPr>
          <p:nvPr/>
        </p:nvCxnSpPr>
        <p:spPr>
          <a:xfrm>
            <a:off x="11752290" y="6261621"/>
            <a:ext cx="288081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FABCEDE-4664-8E99-F206-B6F8BE2097DF}"/>
              </a:ext>
            </a:extLst>
          </p:cNvPr>
          <p:cNvSpPr txBox="1"/>
          <p:nvPr/>
        </p:nvSpPr>
        <p:spPr>
          <a:xfrm>
            <a:off x="7078080" y="3026491"/>
            <a:ext cx="3749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B6831789-95AC-B7C0-2048-CCFD2C434E39}"/>
              </a:ext>
            </a:extLst>
          </p:cNvPr>
          <p:cNvCxnSpPr>
            <a:cxnSpLocks/>
          </p:cNvCxnSpPr>
          <p:nvPr/>
        </p:nvCxnSpPr>
        <p:spPr>
          <a:xfrm flipH="1">
            <a:off x="3524862" y="3925994"/>
            <a:ext cx="5142273" cy="0"/>
          </a:xfrm>
          <a:prstGeom prst="line">
            <a:avLst/>
          </a:prstGeom>
          <a:ln w="3810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214790-CA0F-D99C-93AE-89791C909AC1}"/>
              </a:ext>
            </a:extLst>
          </p:cNvPr>
          <p:cNvSpPr txBox="1"/>
          <p:nvPr/>
        </p:nvSpPr>
        <p:spPr>
          <a:xfrm>
            <a:off x="914772" y="4300700"/>
            <a:ext cx="103205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добровольчества ННГУ был организатором </a:t>
            </a:r>
            <a:r>
              <a:rPr lang="ru-RU" sz="1600" b="1" dirty="0" smtClean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волонтерских программ в регионе </a:t>
            </a:r>
          </a:p>
          <a:p>
            <a:pPr algn="ctr"/>
            <a:r>
              <a:rPr lang="ru-RU" sz="1600" b="1" dirty="0" smtClean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таких крупномасштабных </a:t>
            </a:r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событий, как: </a:t>
            </a:r>
          </a:p>
          <a:p>
            <a:pPr algn="ctr"/>
            <a:endParaRPr lang="ru-RU" sz="1600" b="1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Универсиада </a:t>
            </a:r>
            <a:r>
              <a:rPr lang="ru-RU" sz="16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(г. Казань, </a:t>
            </a:r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2013 г.</a:t>
            </a:r>
            <a:r>
              <a:rPr lang="ru-RU" sz="16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ru-RU" sz="16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Чемпионат мира по футболу FIFA 2018™</a:t>
            </a:r>
          </a:p>
          <a:p>
            <a:pPr algn="ctr"/>
            <a:r>
              <a:rPr lang="ru-RU" sz="16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Международный спортивный форум «Россия – спортивная держава» (2019 г.)</a:t>
            </a:r>
          </a:p>
          <a:p>
            <a:pPr algn="ctr"/>
            <a:r>
              <a:rPr lang="ru-RU" sz="16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Форум «Российская студенческая весна» (2021 г.)</a:t>
            </a:r>
          </a:p>
          <a:p>
            <a:pPr algn="ctr"/>
            <a:r>
              <a:rPr lang="ru-RU" sz="16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Всероссийский фестиваль «Российская студенческая весна» (2021 г.)</a:t>
            </a:r>
          </a:p>
          <a:p>
            <a:pPr algn="ctr"/>
            <a:r>
              <a:rPr lang="ru-RU" sz="16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Форум молодых учёных государств – участников СНГ «Наука без границ» (2022 г.)</a:t>
            </a:r>
          </a:p>
          <a:p>
            <a:pPr algn="ctr"/>
            <a:r>
              <a:rPr lang="ru-RU" sz="16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Всероссийский съезд советов молодых ученых и студенческих научных обществ (2023 г.).</a:t>
            </a:r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C4FB7223-9603-DAAB-C467-D36F455CB7F2}"/>
              </a:ext>
            </a:extLst>
          </p:cNvPr>
          <p:cNvSpPr txBox="1"/>
          <p:nvPr/>
        </p:nvSpPr>
        <p:spPr>
          <a:xfrm>
            <a:off x="521493" y="378021"/>
            <a:ext cx="88989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УЧАСТНИКА КОНКУРСА В РЕГИОНЕ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364BBA3-AE67-D979-3A74-A7862CFA878B}"/>
              </a:ext>
            </a:extLst>
          </p:cNvPr>
          <p:cNvSpPr txBox="1"/>
          <p:nvPr/>
        </p:nvSpPr>
        <p:spPr>
          <a:xfrm>
            <a:off x="935707" y="1487656"/>
            <a:ext cx="31701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добровольчества ННГУ был основан в 2012 году, и основной идеей работы Центра было воспитание поколения тех, кто способен помочь.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DE7406-0448-397A-AD2E-6F780492ECB0}"/>
              </a:ext>
            </a:extLst>
          </p:cNvPr>
          <p:cNvSpPr txBox="1"/>
          <p:nvPr/>
        </p:nvSpPr>
        <p:spPr>
          <a:xfrm>
            <a:off x="7966069" y="1441442"/>
            <a:ext cx="40743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в 2013 году Центр добровольчества ННГУ начал активную работу по привлечению молодежи на крупнейшие всероссийские и мировые мероприятия. 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7C9C25E-1BB3-55C3-C69A-E66432A15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90" y="1523698"/>
            <a:ext cx="2914414" cy="194218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2752762-650B-9CBD-2698-AF2C764D5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7105"/>
            <a:ext cx="1336200" cy="225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7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8025F247-D587-5E22-556F-E45E884AB565}"/>
              </a:ext>
            </a:extLst>
          </p:cNvPr>
          <p:cNvSpPr/>
          <p:nvPr/>
        </p:nvSpPr>
        <p:spPr>
          <a:xfrm>
            <a:off x="295669" y="225346"/>
            <a:ext cx="11600662" cy="76701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DA38D7-0800-AA49-ECE4-50CE9CC58497}"/>
              </a:ext>
            </a:extLst>
          </p:cNvPr>
          <p:cNvSpPr txBox="1"/>
          <p:nvPr/>
        </p:nvSpPr>
        <p:spPr>
          <a:xfrm>
            <a:off x="11686841" y="6362803"/>
            <a:ext cx="42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AE34AB4-F925-3188-CE95-C403CFAD198A}"/>
              </a:ext>
            </a:extLst>
          </p:cNvPr>
          <p:cNvCxnSpPr>
            <a:cxnSpLocks/>
          </p:cNvCxnSpPr>
          <p:nvPr/>
        </p:nvCxnSpPr>
        <p:spPr>
          <a:xfrm>
            <a:off x="11752290" y="6261621"/>
            <a:ext cx="288081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B6831789-95AC-B7C0-2048-CCFD2C434E39}"/>
              </a:ext>
            </a:extLst>
          </p:cNvPr>
          <p:cNvCxnSpPr>
            <a:cxnSpLocks/>
          </p:cNvCxnSpPr>
          <p:nvPr/>
        </p:nvCxnSpPr>
        <p:spPr>
          <a:xfrm flipH="1">
            <a:off x="3524862" y="3925994"/>
            <a:ext cx="5142273" cy="0"/>
          </a:xfrm>
          <a:prstGeom prst="line">
            <a:avLst/>
          </a:prstGeom>
          <a:ln w="3810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F101B6-B652-1800-1C31-96F0DE34F5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5" y="4307899"/>
            <a:ext cx="3284637" cy="21863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2D81539-4B3F-8B0F-1D87-36F8343DA3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54" y="1284089"/>
            <a:ext cx="2992888" cy="2244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6A852B-EB6B-D98A-EFF2-E44E11121A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28067" r="11166" b="29362"/>
          <a:stretch/>
        </p:blipFill>
        <p:spPr>
          <a:xfrm>
            <a:off x="8345220" y="4256128"/>
            <a:ext cx="3221986" cy="2289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AE6F7-70A1-CD15-3D2B-5A5FC4389EDF}"/>
              </a:ext>
            </a:extLst>
          </p:cNvPr>
          <p:cNvSpPr txBox="1"/>
          <p:nvPr/>
        </p:nvSpPr>
        <p:spPr>
          <a:xfrm>
            <a:off x="7429964" y="1960434"/>
            <a:ext cx="4762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 году Центр </a:t>
            </a:r>
          </a:p>
          <a:p>
            <a:pPr algn="ctr"/>
            <a:r>
              <a:rPr lang="ru-RU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работал с людьми, </a:t>
            </a:r>
          </a:p>
          <a:p>
            <a:pPr algn="ctr"/>
            <a:r>
              <a:rPr lang="ru-RU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нуждаются </a:t>
            </a:r>
          </a:p>
          <a:p>
            <a:pPr algn="ctr"/>
            <a:r>
              <a:rPr lang="ru-RU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помощи после COVID-19.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A1BD83-24EE-FA90-DAFA-93C703ADC97B}"/>
              </a:ext>
            </a:extLst>
          </p:cNvPr>
          <p:cNvSpPr txBox="1"/>
          <p:nvPr/>
        </p:nvSpPr>
        <p:spPr>
          <a:xfrm>
            <a:off x="138535" y="1897102"/>
            <a:ext cx="41318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 году Центр добровольчества ННГУ был признан лучшим волонтерским центром региона.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E751AC-FE32-DE27-857F-3AB568ADE71F}"/>
              </a:ext>
            </a:extLst>
          </p:cNvPr>
          <p:cNvSpPr txBox="1"/>
          <p:nvPr/>
        </p:nvSpPr>
        <p:spPr>
          <a:xfrm>
            <a:off x="4176009" y="4736393"/>
            <a:ext cx="38399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 добровольчества ННГУ обладает внушительным опытом в реализации волонтёрских кампаний в регионе.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47B669-F80E-5C38-8834-1197F9EA14D5}"/>
              </a:ext>
            </a:extLst>
          </p:cNvPr>
          <p:cNvSpPr txBox="1"/>
          <p:nvPr/>
        </p:nvSpPr>
        <p:spPr>
          <a:xfrm>
            <a:off x="521493" y="378021"/>
            <a:ext cx="88989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УЧАСТНИКА КОНКУРСА В РЕГИОНЕ</a:t>
            </a:r>
          </a:p>
        </p:txBody>
      </p:sp>
    </p:spTree>
    <p:extLst>
      <p:ext uri="{BB962C8B-B14F-4D97-AF65-F5344CB8AC3E}">
        <p14:creationId xmlns:p14="http://schemas.microsoft.com/office/powerpoint/2010/main" val="34612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8025F247-D587-5E22-556F-E45E884AB565}"/>
              </a:ext>
            </a:extLst>
          </p:cNvPr>
          <p:cNvSpPr/>
          <p:nvPr/>
        </p:nvSpPr>
        <p:spPr>
          <a:xfrm>
            <a:off x="295669" y="225346"/>
            <a:ext cx="11600662" cy="76701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DA38D7-0800-AA49-ECE4-50CE9CC58497}"/>
              </a:ext>
            </a:extLst>
          </p:cNvPr>
          <p:cNvSpPr txBox="1"/>
          <p:nvPr/>
        </p:nvSpPr>
        <p:spPr>
          <a:xfrm>
            <a:off x="11685234" y="6494154"/>
            <a:ext cx="42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AE34AB4-F925-3188-CE95-C403CFAD198A}"/>
              </a:ext>
            </a:extLst>
          </p:cNvPr>
          <p:cNvCxnSpPr>
            <a:cxnSpLocks/>
          </p:cNvCxnSpPr>
          <p:nvPr/>
        </p:nvCxnSpPr>
        <p:spPr>
          <a:xfrm>
            <a:off x="11752291" y="6420336"/>
            <a:ext cx="288081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FABCEDE-4664-8E99-F206-B6F8BE2097DF}"/>
              </a:ext>
            </a:extLst>
          </p:cNvPr>
          <p:cNvSpPr txBox="1"/>
          <p:nvPr/>
        </p:nvSpPr>
        <p:spPr>
          <a:xfrm>
            <a:off x="7078080" y="3026491"/>
            <a:ext cx="3749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5E68EBF-699B-3961-9E91-50874AB9C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1" y="1242503"/>
            <a:ext cx="2584969" cy="17266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EFDEBB-99BF-A3AB-778A-17E73B1554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144" y="4480948"/>
            <a:ext cx="2524969" cy="16826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484DF9B-4826-4171-7DA4-CCBCD6DA74E1}"/>
              </a:ext>
            </a:extLst>
          </p:cNvPr>
          <p:cNvSpPr txBox="1"/>
          <p:nvPr/>
        </p:nvSpPr>
        <p:spPr>
          <a:xfrm>
            <a:off x="6277967" y="110747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Форум </a:t>
            </a:r>
            <a:r>
              <a:rPr lang="ru-RU" b="1" dirty="0">
                <a:solidFill>
                  <a:srgbClr val="173C9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«Российская студенческая весна», 2021 г. </a:t>
            </a:r>
          </a:p>
          <a:p>
            <a:r>
              <a:rPr lang="ru-RU" b="1" dirty="0">
                <a:solidFill>
                  <a:srgbClr val="173C9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(г. Н. Новгород) – 100 волонтёров</a:t>
            </a:r>
            <a:endParaRPr lang="ru-RU" b="1" dirty="0">
              <a:solidFill>
                <a:srgbClr val="173C9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E02392C1-8879-57D8-65BA-23073F81FBB7}"/>
              </a:ext>
            </a:extLst>
          </p:cNvPr>
          <p:cNvSpPr/>
          <p:nvPr/>
        </p:nvSpPr>
        <p:spPr>
          <a:xfrm>
            <a:off x="5974070" y="1171966"/>
            <a:ext cx="232474" cy="2324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BE022BE5-E1A6-3F74-372C-F35BD4B904C4}"/>
              </a:ext>
            </a:extLst>
          </p:cNvPr>
          <p:cNvSpPr/>
          <p:nvPr/>
        </p:nvSpPr>
        <p:spPr>
          <a:xfrm>
            <a:off x="5974070" y="1962337"/>
            <a:ext cx="232474" cy="2324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2E863D4-04BE-2CA6-7695-88500FCD8FE2}"/>
              </a:ext>
            </a:extLst>
          </p:cNvPr>
          <p:cNvSpPr txBox="1"/>
          <p:nvPr/>
        </p:nvSpPr>
        <p:spPr>
          <a:xfrm>
            <a:off x="6277967" y="191504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73C9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Всероссийский фестиваль «Российская студенческая весна», 2021 г. (г. Н. Новгород) - 500 волонтёров</a:t>
            </a:r>
            <a:endParaRPr lang="ru-RU" b="1" dirty="0">
              <a:solidFill>
                <a:srgbClr val="173C9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455E31B9-4036-35B3-E9A2-CBB0DB3589F8}"/>
              </a:ext>
            </a:extLst>
          </p:cNvPr>
          <p:cNvSpPr/>
          <p:nvPr/>
        </p:nvSpPr>
        <p:spPr>
          <a:xfrm>
            <a:off x="339880" y="4116074"/>
            <a:ext cx="232474" cy="2324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335FD1C6-E811-C2F0-8974-CD0462A32892}"/>
              </a:ext>
            </a:extLst>
          </p:cNvPr>
          <p:cNvSpPr/>
          <p:nvPr/>
        </p:nvSpPr>
        <p:spPr>
          <a:xfrm>
            <a:off x="250284" y="5383023"/>
            <a:ext cx="232474" cy="2324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7DA20D4-DFDA-03D6-E0D8-A29B0472589A}"/>
              </a:ext>
            </a:extLst>
          </p:cNvPr>
          <p:cNvSpPr txBox="1"/>
          <p:nvPr/>
        </p:nvSpPr>
        <p:spPr>
          <a:xfrm>
            <a:off x="627759" y="406709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Гала – шоу «Начало нового» в честь 800-летия города Нижнего Новгорода, 2021 г. </a:t>
            </a:r>
          </a:p>
          <a:p>
            <a:r>
              <a:rPr lang="ru-RU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25 волонтёров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49B7D1-FFF8-D902-796C-4C682E9D659E}"/>
              </a:ext>
            </a:extLst>
          </p:cNvPr>
          <p:cNvSpPr txBox="1"/>
          <p:nvPr/>
        </p:nvSpPr>
        <p:spPr>
          <a:xfrm>
            <a:off x="553887" y="532227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Иммерсивное шоу, посвящённое 200-летию Нижегородской ярмарки, 2022 г. (г. Н. Новгород) – 30 волонтёров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510632-5255-5728-AFBC-B41C60F31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8"/>
          <a:stretch/>
        </p:blipFill>
        <p:spPr>
          <a:xfrm>
            <a:off x="6312067" y="3946611"/>
            <a:ext cx="2556184" cy="15408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A350513-348B-726C-F055-052682455D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23" y="1975040"/>
            <a:ext cx="2586808" cy="17266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E1E2FD-BBC4-B72F-07A0-70E562FF63F3}"/>
              </a:ext>
            </a:extLst>
          </p:cNvPr>
          <p:cNvSpPr txBox="1"/>
          <p:nvPr/>
        </p:nvSpPr>
        <p:spPr>
          <a:xfrm>
            <a:off x="6312067" y="2903380"/>
            <a:ext cx="61867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73C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Форум молодых учёных государств – участников СНГ «Наука без границ», 2022 г. </a:t>
            </a:r>
          </a:p>
          <a:p>
            <a:r>
              <a:rPr lang="ru-RU" b="1" dirty="0">
                <a:solidFill>
                  <a:srgbClr val="173C9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(г. Н. Новгород) - 60 волонтёров</a:t>
            </a:r>
            <a:endParaRPr lang="ru-RU" b="1" dirty="0">
              <a:solidFill>
                <a:srgbClr val="173C9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2CA2803C-F6BF-A92B-EEF4-4AAC912460BC}"/>
              </a:ext>
            </a:extLst>
          </p:cNvPr>
          <p:cNvSpPr/>
          <p:nvPr/>
        </p:nvSpPr>
        <p:spPr>
          <a:xfrm>
            <a:off x="6008170" y="2993537"/>
            <a:ext cx="232474" cy="2324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EDA1A7-9087-B92A-AC85-1E064D5B8AC6}"/>
              </a:ext>
            </a:extLst>
          </p:cNvPr>
          <p:cNvSpPr txBox="1"/>
          <p:nvPr/>
        </p:nvSpPr>
        <p:spPr>
          <a:xfrm>
            <a:off x="479652" y="398097"/>
            <a:ext cx="120887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УЧАСТИЯ ОРГАНИЗАЦИИ В  КУЛЬТУРНО-МАССОВЫХ МЕРОПРИЯТИЯХ </a:t>
            </a:r>
          </a:p>
        </p:txBody>
      </p:sp>
    </p:spTree>
    <p:extLst>
      <p:ext uri="{BB962C8B-B14F-4D97-AF65-F5344CB8AC3E}">
        <p14:creationId xmlns:p14="http://schemas.microsoft.com/office/powerpoint/2010/main" val="90731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8025F247-D587-5E22-556F-E45E884AB565}"/>
              </a:ext>
            </a:extLst>
          </p:cNvPr>
          <p:cNvSpPr/>
          <p:nvPr/>
        </p:nvSpPr>
        <p:spPr>
          <a:xfrm>
            <a:off x="295669" y="225346"/>
            <a:ext cx="11600662" cy="76701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DA38D7-0800-AA49-ECE4-50CE9CC58497}"/>
              </a:ext>
            </a:extLst>
          </p:cNvPr>
          <p:cNvSpPr txBox="1"/>
          <p:nvPr/>
        </p:nvSpPr>
        <p:spPr>
          <a:xfrm>
            <a:off x="11512250" y="6314419"/>
            <a:ext cx="42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AE34AB4-F925-3188-CE95-C403CFAD198A}"/>
              </a:ext>
            </a:extLst>
          </p:cNvPr>
          <p:cNvCxnSpPr>
            <a:cxnSpLocks/>
          </p:cNvCxnSpPr>
          <p:nvPr/>
        </p:nvCxnSpPr>
        <p:spPr>
          <a:xfrm>
            <a:off x="11579307" y="6240601"/>
            <a:ext cx="288081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FABCEDE-4664-8E99-F206-B6F8BE2097DF}"/>
              </a:ext>
            </a:extLst>
          </p:cNvPr>
          <p:cNvSpPr txBox="1"/>
          <p:nvPr/>
        </p:nvSpPr>
        <p:spPr>
          <a:xfrm>
            <a:off x="7078080" y="3026491"/>
            <a:ext cx="3749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C4FB7223-9603-DAAB-C467-D36F455CB7F2}"/>
              </a:ext>
            </a:extLst>
          </p:cNvPr>
          <p:cNvSpPr txBox="1"/>
          <p:nvPr/>
        </p:nvSpPr>
        <p:spPr>
          <a:xfrm>
            <a:off x="536969" y="218519"/>
            <a:ext cx="108326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РАЗРАБОТКИ И РЕАЛИЗАЦИИ СОЦИАЛЬНЫХ И ВОЛОНТЕРСКИХ (ДОБРОВОЛЬЧЕСКИХ) ПРОЕКТОВ В РЕГИОНЕ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E02392C1-8879-57D8-65BA-23073F81FBB7}"/>
              </a:ext>
            </a:extLst>
          </p:cNvPr>
          <p:cNvSpPr/>
          <p:nvPr/>
        </p:nvSpPr>
        <p:spPr>
          <a:xfrm>
            <a:off x="4876950" y="1559074"/>
            <a:ext cx="232474" cy="2324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BE022BE5-E1A6-3F74-372C-F35BD4B904C4}"/>
              </a:ext>
            </a:extLst>
          </p:cNvPr>
          <p:cNvSpPr/>
          <p:nvPr/>
        </p:nvSpPr>
        <p:spPr>
          <a:xfrm>
            <a:off x="5466352" y="4891728"/>
            <a:ext cx="232474" cy="2324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455E31B9-4036-35B3-E9A2-CBB0DB3589F8}"/>
              </a:ext>
            </a:extLst>
          </p:cNvPr>
          <p:cNvSpPr/>
          <p:nvPr/>
        </p:nvSpPr>
        <p:spPr>
          <a:xfrm>
            <a:off x="5461505" y="5485694"/>
            <a:ext cx="232474" cy="2324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0D20800-E962-782A-437E-6FE42082C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39" y="1208755"/>
            <a:ext cx="3403231" cy="22679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9558E4-73BF-1040-E7C1-705F716854E0}"/>
              </a:ext>
            </a:extLst>
          </p:cNvPr>
          <p:cNvSpPr txBox="1"/>
          <p:nvPr/>
        </p:nvSpPr>
        <p:spPr>
          <a:xfrm>
            <a:off x="5273570" y="146490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73C9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Экологическая программа «Живая земля», </a:t>
            </a:r>
          </a:p>
          <a:p>
            <a:r>
              <a:rPr lang="ru-RU" b="1" dirty="0">
                <a:solidFill>
                  <a:srgbClr val="173C9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2011 – наст. время., </a:t>
            </a:r>
          </a:p>
          <a:p>
            <a:r>
              <a:rPr lang="ru-RU" b="1" dirty="0">
                <a:solidFill>
                  <a:srgbClr val="173C9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Нижегородская область – 1200 волонтёров</a:t>
            </a:r>
            <a:endParaRPr lang="ru-RU" sz="2000" b="1" dirty="0">
              <a:solidFill>
                <a:srgbClr val="173C9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9D490F-7146-E27E-E5C0-875AE1A9BCFA}"/>
              </a:ext>
            </a:extLst>
          </p:cNvPr>
          <p:cNvSpPr txBox="1"/>
          <p:nvPr/>
        </p:nvSpPr>
        <p:spPr>
          <a:xfrm>
            <a:off x="392812" y="4151203"/>
            <a:ext cx="51020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со сложной ситуацией распространения на территории России Covid – 19, а также в условиях дистанционного обучения студентов и самоизоляции граждан страны, были открыты и функционируют на сегодняшний день 3 направления волонтерской помощи:</a:t>
            </a:r>
            <a:endParaRPr lang="ru-RU" b="1" dirty="0">
              <a:solidFill>
                <a:srgbClr val="173C9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837FB13-6134-DD30-3488-AD8285F3AE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t="3517"/>
          <a:stretch/>
        </p:blipFill>
        <p:spPr>
          <a:xfrm>
            <a:off x="8728856" y="2697453"/>
            <a:ext cx="2844720" cy="1772318"/>
          </a:xfrm>
          <a:prstGeom prst="rect">
            <a:avLst/>
          </a:prstGeom>
          <a:ln>
            <a:noFill/>
          </a:ln>
          <a:effectLst>
            <a:outerShdw blurRad="11618" sx="1000" sy="1000" algn="ctr" rotWithShape="0">
              <a:srgbClr val="000000"/>
            </a:outerShdw>
            <a:softEdge rad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5F32D0-BB05-821E-18E8-E542997FE796}"/>
              </a:ext>
            </a:extLst>
          </p:cNvPr>
          <p:cNvSpPr txBox="1"/>
          <p:nvPr/>
        </p:nvSpPr>
        <p:spPr>
          <a:xfrm>
            <a:off x="5740025" y="4823299"/>
            <a:ext cx="6197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Волонтеры социально-психологической поддержки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1712224-7BA9-3CFF-4846-E86B8D14B106}"/>
              </a:ext>
            </a:extLst>
          </p:cNvPr>
          <p:cNvSpPr txBox="1"/>
          <p:nvPr/>
        </p:nvSpPr>
        <p:spPr>
          <a:xfrm>
            <a:off x="5693979" y="5410427"/>
            <a:ext cx="4030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Волонтеры цифровых сервисов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42B550E9-AE11-609E-080B-6BEE2520A843}"/>
              </a:ext>
            </a:extLst>
          </p:cNvPr>
          <p:cNvCxnSpPr>
            <a:cxnSpLocks/>
          </p:cNvCxnSpPr>
          <p:nvPr/>
        </p:nvCxnSpPr>
        <p:spPr>
          <a:xfrm>
            <a:off x="2192771" y="3849498"/>
            <a:ext cx="669562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91C6478-809A-4045-7900-0F20DB2BC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2" y="2697453"/>
            <a:ext cx="2659541" cy="17723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D76364-C0B9-EDFD-8D43-D3A2C61317D1}"/>
              </a:ext>
            </a:extLst>
          </p:cNvPr>
          <p:cNvSpPr txBox="1"/>
          <p:nvPr/>
        </p:nvSpPr>
        <p:spPr>
          <a:xfrm>
            <a:off x="5740025" y="6055821"/>
            <a:ext cx="2588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Волонтеры - медики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6B3E1B2C-CC8C-0E35-DBE7-0804F8A4B9EA}"/>
              </a:ext>
            </a:extLst>
          </p:cNvPr>
          <p:cNvSpPr/>
          <p:nvPr/>
        </p:nvSpPr>
        <p:spPr>
          <a:xfrm>
            <a:off x="5461505" y="6124364"/>
            <a:ext cx="232474" cy="2324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8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8025F247-D587-5E22-556F-E45E884AB565}"/>
              </a:ext>
            </a:extLst>
          </p:cNvPr>
          <p:cNvSpPr/>
          <p:nvPr/>
        </p:nvSpPr>
        <p:spPr>
          <a:xfrm>
            <a:off x="295669" y="225346"/>
            <a:ext cx="11600662" cy="76701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DA38D7-0800-AA49-ECE4-50CE9CC58497}"/>
              </a:ext>
            </a:extLst>
          </p:cNvPr>
          <p:cNvSpPr txBox="1"/>
          <p:nvPr/>
        </p:nvSpPr>
        <p:spPr>
          <a:xfrm>
            <a:off x="11512250" y="6314419"/>
            <a:ext cx="42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AE34AB4-F925-3188-CE95-C403CFAD198A}"/>
              </a:ext>
            </a:extLst>
          </p:cNvPr>
          <p:cNvCxnSpPr>
            <a:cxnSpLocks/>
          </p:cNvCxnSpPr>
          <p:nvPr/>
        </p:nvCxnSpPr>
        <p:spPr>
          <a:xfrm>
            <a:off x="11579307" y="6240601"/>
            <a:ext cx="288081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FABCEDE-4664-8E99-F206-B6F8BE2097DF}"/>
              </a:ext>
            </a:extLst>
          </p:cNvPr>
          <p:cNvSpPr txBox="1"/>
          <p:nvPr/>
        </p:nvSpPr>
        <p:spPr>
          <a:xfrm>
            <a:off x="7078080" y="3026491"/>
            <a:ext cx="3749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C4FB7223-9603-DAAB-C467-D36F455CB7F2}"/>
              </a:ext>
            </a:extLst>
          </p:cNvPr>
          <p:cNvSpPr txBox="1"/>
          <p:nvPr/>
        </p:nvSpPr>
        <p:spPr>
          <a:xfrm>
            <a:off x="536969" y="386641"/>
            <a:ext cx="106164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ТЕЗИСЫ ДЕЯТЕЛЬНОСТИ УЧАСТНИКА КОНКУРСА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E02392C1-8879-57D8-65BA-23073F81FBB7}"/>
              </a:ext>
            </a:extLst>
          </p:cNvPr>
          <p:cNvSpPr/>
          <p:nvPr/>
        </p:nvSpPr>
        <p:spPr>
          <a:xfrm>
            <a:off x="7516139" y="1241288"/>
            <a:ext cx="232474" cy="2324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BE022BE5-E1A6-3F74-372C-F35BD4B904C4}"/>
              </a:ext>
            </a:extLst>
          </p:cNvPr>
          <p:cNvSpPr/>
          <p:nvPr/>
        </p:nvSpPr>
        <p:spPr>
          <a:xfrm>
            <a:off x="5499192" y="4190881"/>
            <a:ext cx="232474" cy="2324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455E31B9-4036-35B3-E9A2-CBB0DB3589F8}"/>
              </a:ext>
            </a:extLst>
          </p:cNvPr>
          <p:cNvSpPr/>
          <p:nvPr/>
        </p:nvSpPr>
        <p:spPr>
          <a:xfrm>
            <a:off x="1631049" y="1907687"/>
            <a:ext cx="232474" cy="2324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EE591C-E37A-0582-480C-C8CC7BCBC3F5}"/>
              </a:ext>
            </a:extLst>
          </p:cNvPr>
          <p:cNvSpPr txBox="1"/>
          <p:nvPr/>
        </p:nvSpPr>
        <p:spPr>
          <a:xfrm>
            <a:off x="7748613" y="1182760"/>
            <a:ext cx="209753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Целевые группы</a:t>
            </a:r>
            <a:r>
              <a:rPr lang="ru-RU" sz="1500" b="1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BB2C408-2877-3D45-4D9D-5643420E345F}"/>
              </a:ext>
            </a:extLst>
          </p:cNvPr>
          <p:cNvSpPr txBox="1"/>
          <p:nvPr/>
        </p:nvSpPr>
        <p:spPr>
          <a:xfrm>
            <a:off x="1019532" y="4579335"/>
            <a:ext cx="10332281" cy="2193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0955" algn="ctr">
              <a:lnSpc>
                <a:spcPct val="115000"/>
              </a:lnSpc>
            </a:pPr>
            <a:r>
              <a:rPr lang="ru-RU" sz="15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5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широкой информационной кампании Фестиваля на различные целевые группы,</a:t>
            </a:r>
          </a:p>
          <a:p>
            <a:pPr marR="20955" algn="ctr">
              <a:lnSpc>
                <a:spcPct val="115000"/>
              </a:lnSpc>
            </a:pPr>
            <a:r>
              <a:rPr lang="ru-RU" sz="15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проживающие на территории Нижегородской области</a:t>
            </a:r>
          </a:p>
          <a:p>
            <a:pPr marR="20955" algn="ctr">
              <a:lnSpc>
                <a:spcPct val="115000"/>
              </a:lnSpc>
            </a:pPr>
            <a:r>
              <a:rPr lang="ru-RU" sz="15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Подготовка предложений Оргкомитету Фестиваля при разработке обучающих материалов для </a:t>
            </a:r>
          </a:p>
          <a:p>
            <a:pPr marR="20955" algn="ctr">
              <a:lnSpc>
                <a:spcPct val="115000"/>
              </a:lnSpc>
            </a:pPr>
            <a:r>
              <a:rPr lang="ru-RU" sz="15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проведения рекрутинговой кампании и подготовки волонтеров. </a:t>
            </a:r>
          </a:p>
          <a:p>
            <a:pPr marR="20955" algn="ctr">
              <a:lnSpc>
                <a:spcPct val="115000"/>
              </a:lnSpc>
            </a:pPr>
            <a:r>
              <a:rPr lang="ru-RU" sz="15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Продвижение идей,  целей, и ценностей Фестиваля для жителей города и региона.</a:t>
            </a:r>
          </a:p>
          <a:p>
            <a:pPr marR="20955" algn="ctr">
              <a:lnSpc>
                <a:spcPct val="115000"/>
              </a:lnSpc>
            </a:pPr>
            <a:r>
              <a:rPr lang="ru-RU" sz="15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Привлечение партнеров - волонтерских организаций, коммерческих и государственных структур </a:t>
            </a:r>
          </a:p>
          <a:p>
            <a:pPr marR="20955" algn="ctr">
              <a:lnSpc>
                <a:spcPct val="115000"/>
              </a:lnSpc>
            </a:pPr>
            <a:r>
              <a:rPr lang="ru-RU" sz="15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содействию в проведении Волонтерской кампании Фестиваля. </a:t>
            </a:r>
          </a:p>
          <a:p>
            <a:pPr marR="20955" algn="ctr">
              <a:lnSpc>
                <a:spcPct val="115000"/>
              </a:lnSpc>
            </a:pPr>
            <a:r>
              <a:rPr lang="ru-RU" sz="15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Проведение набора и обучения волонтёров Фестиваля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A70E851-C35B-BA0A-3230-1DD829EDF805}"/>
              </a:ext>
            </a:extLst>
          </p:cNvPr>
          <p:cNvSpPr txBox="1"/>
          <p:nvPr/>
        </p:nvSpPr>
        <p:spPr>
          <a:xfrm>
            <a:off x="1863523" y="1895819"/>
            <a:ext cx="161786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Миссия:</a:t>
            </a:r>
            <a:endParaRPr lang="ru-RU" sz="1500" b="1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BA4C2E9-D6B2-A5D1-76F2-281660E0257A}"/>
              </a:ext>
            </a:extLst>
          </p:cNvPr>
          <p:cNvSpPr txBox="1"/>
          <p:nvPr/>
        </p:nvSpPr>
        <p:spPr>
          <a:xfrm>
            <a:off x="5608294" y="1496929"/>
            <a:ext cx="6036837" cy="245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20955" indent="-342900" algn="ctr">
              <a:lnSpc>
                <a:spcPct val="115000"/>
              </a:lnSpc>
              <a:buAutoNum type="arabicPeriod"/>
            </a:pPr>
            <a:r>
              <a:rPr lang="ru-RU" sz="15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Студенты и молодежь региона</a:t>
            </a:r>
            <a:endParaRPr lang="ru-RU" sz="1500" b="1" dirty="0">
              <a:solidFill>
                <a:srgbClr val="173C9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20955" indent="-342900" algn="ctr">
              <a:lnSpc>
                <a:spcPct val="115000"/>
              </a:lnSpc>
              <a:buAutoNum type="arabicPeriod"/>
            </a:pPr>
            <a:r>
              <a:rPr lang="ru-RU" sz="15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Молодые специалисты предприятий города</a:t>
            </a:r>
            <a:endParaRPr lang="ru-RU" sz="1500" b="1" dirty="0">
              <a:solidFill>
                <a:srgbClr val="173C9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20955" indent="-342900" algn="ctr">
              <a:lnSpc>
                <a:spcPct val="115000"/>
              </a:lnSpc>
              <a:buAutoNum type="arabicPeriod"/>
            </a:pPr>
            <a:r>
              <a:rPr lang="ru-RU" sz="15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Волонтеры всероссийских движений и </a:t>
            </a:r>
          </a:p>
          <a:p>
            <a:pPr marR="20955" algn="ctr">
              <a:lnSpc>
                <a:spcPct val="115000"/>
              </a:lnSpc>
            </a:pPr>
            <a:r>
              <a:rPr lang="ru-RU" sz="15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волонтерских организаций региона</a:t>
            </a:r>
            <a:endParaRPr lang="ru-RU" sz="1500" b="1" dirty="0">
              <a:solidFill>
                <a:srgbClr val="173C9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0955" algn="ctr">
              <a:lnSpc>
                <a:spcPct val="115000"/>
              </a:lnSpc>
            </a:pPr>
            <a:r>
              <a:rPr lang="ru-RU" sz="15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Старшее поколение г. Нижнего Новгорода, </a:t>
            </a:r>
          </a:p>
          <a:p>
            <a:pPr marR="20955" algn="ctr">
              <a:lnSpc>
                <a:spcPct val="115000"/>
              </a:lnSpc>
            </a:pPr>
            <a:r>
              <a:rPr lang="ru-RU" sz="15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включая «серебряных» волонтеров</a:t>
            </a:r>
            <a:endParaRPr lang="ru-RU" sz="1500" b="1" dirty="0">
              <a:solidFill>
                <a:srgbClr val="173C9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0955" algn="ctr">
              <a:lnSpc>
                <a:spcPct val="115000"/>
              </a:lnSpc>
            </a:pPr>
            <a:r>
              <a:rPr lang="ru-RU" sz="15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Лица с ОВЗ</a:t>
            </a:r>
            <a:endParaRPr lang="ru-RU" sz="1500" b="1" dirty="0">
              <a:solidFill>
                <a:srgbClr val="173C9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0955" algn="ctr">
              <a:lnSpc>
                <a:spcPct val="115000"/>
              </a:lnSpc>
            </a:pPr>
            <a:r>
              <a:rPr lang="ru-RU" sz="15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Иностранные обучающиеся </a:t>
            </a:r>
          </a:p>
          <a:p>
            <a:pPr marR="20955" algn="ctr">
              <a:lnSpc>
                <a:spcPct val="115000"/>
              </a:lnSpc>
            </a:pPr>
            <a:r>
              <a:rPr lang="ru-RU" sz="15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высших учебных заведений г. Нижнего Новгорода.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5369E2A-B942-F445-FE79-555F07942A90}"/>
              </a:ext>
            </a:extLst>
          </p:cNvPr>
          <p:cNvSpPr txBox="1"/>
          <p:nvPr/>
        </p:nvSpPr>
        <p:spPr>
          <a:xfrm>
            <a:off x="743567" y="2323854"/>
            <a:ext cx="38277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173C9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15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оздать сообщество молодежи заинтересованной в налаживании международных связей между неравнодушной молодежью мира</a:t>
            </a:r>
            <a:r>
              <a:rPr lang="ru-RU" sz="1500" b="1" dirty="0">
                <a:solidFill>
                  <a:srgbClr val="173C9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500" b="1" dirty="0">
              <a:solidFill>
                <a:srgbClr val="173C9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6E221DC-2199-E730-7E6F-53090F9D9450}"/>
              </a:ext>
            </a:extLst>
          </p:cNvPr>
          <p:cNvSpPr txBox="1"/>
          <p:nvPr/>
        </p:nvSpPr>
        <p:spPr>
          <a:xfrm>
            <a:off x="5608294" y="4170847"/>
            <a:ext cx="115475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500" b="1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: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E703F5F7-EFB2-EBE3-D3A6-0E3DB34B50A6}"/>
              </a:ext>
            </a:extLst>
          </p:cNvPr>
          <p:cNvCxnSpPr>
            <a:cxnSpLocks/>
          </p:cNvCxnSpPr>
          <p:nvPr/>
        </p:nvCxnSpPr>
        <p:spPr>
          <a:xfrm flipV="1">
            <a:off x="743567" y="4494012"/>
            <a:ext cx="0" cy="2163750"/>
          </a:xfrm>
          <a:prstGeom prst="line">
            <a:avLst/>
          </a:prstGeom>
          <a:ln w="3810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BD67A7C7-0352-6122-6BD0-59DB29890262}"/>
              </a:ext>
            </a:extLst>
          </p:cNvPr>
          <p:cNvCxnSpPr>
            <a:cxnSpLocks/>
          </p:cNvCxnSpPr>
          <p:nvPr/>
        </p:nvCxnSpPr>
        <p:spPr>
          <a:xfrm flipV="1">
            <a:off x="11308356" y="4427668"/>
            <a:ext cx="0" cy="2163750"/>
          </a:xfrm>
          <a:prstGeom prst="line">
            <a:avLst/>
          </a:prstGeom>
          <a:ln w="3810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C3EBF9DB-17D3-17FD-0635-327E9018545A}"/>
              </a:ext>
            </a:extLst>
          </p:cNvPr>
          <p:cNvCxnSpPr>
            <a:cxnSpLocks/>
          </p:cNvCxnSpPr>
          <p:nvPr/>
        </p:nvCxnSpPr>
        <p:spPr>
          <a:xfrm flipV="1">
            <a:off x="5214868" y="1473762"/>
            <a:ext cx="0" cy="2163750"/>
          </a:xfrm>
          <a:prstGeom prst="line">
            <a:avLst/>
          </a:prstGeom>
          <a:ln w="3810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84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8025F247-D587-5E22-556F-E45E884AB565}"/>
              </a:ext>
            </a:extLst>
          </p:cNvPr>
          <p:cNvSpPr/>
          <p:nvPr/>
        </p:nvSpPr>
        <p:spPr>
          <a:xfrm>
            <a:off x="295669" y="225346"/>
            <a:ext cx="11600662" cy="76701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AE34AB4-F925-3188-CE95-C403CFAD198A}"/>
              </a:ext>
            </a:extLst>
          </p:cNvPr>
          <p:cNvCxnSpPr>
            <a:cxnSpLocks/>
          </p:cNvCxnSpPr>
          <p:nvPr/>
        </p:nvCxnSpPr>
        <p:spPr>
          <a:xfrm>
            <a:off x="11579307" y="6240601"/>
            <a:ext cx="288081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FABCEDE-4664-8E99-F206-B6F8BE2097DF}"/>
              </a:ext>
            </a:extLst>
          </p:cNvPr>
          <p:cNvSpPr txBox="1"/>
          <p:nvPr/>
        </p:nvSpPr>
        <p:spPr>
          <a:xfrm>
            <a:off x="7078080" y="3026491"/>
            <a:ext cx="3749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C4FB7223-9603-DAAB-C467-D36F455CB7F2}"/>
              </a:ext>
            </a:extLst>
          </p:cNvPr>
          <p:cNvSpPr txBox="1"/>
          <p:nvPr/>
        </p:nvSpPr>
        <p:spPr>
          <a:xfrm>
            <a:off x="521494" y="378021"/>
            <a:ext cx="61102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УЧАСТНИКА КОНКУРСА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01ED459-5460-4C7C-FEC0-5B4467290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8" t="23518" r="35454" b="24629"/>
          <a:stretch/>
        </p:blipFill>
        <p:spPr>
          <a:xfrm>
            <a:off x="7713364" y="1459150"/>
            <a:ext cx="2877693" cy="27294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4946417-D7C6-5107-A9C3-DC8A5FDA5836}"/>
              </a:ext>
            </a:extLst>
          </p:cNvPr>
          <p:cNvSpPr txBox="1"/>
          <p:nvPr/>
        </p:nvSpPr>
        <p:spPr>
          <a:xfrm>
            <a:off x="7628901" y="4236199"/>
            <a:ext cx="3229445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Гришина </a:t>
            </a:r>
            <a:br>
              <a:rPr lang="ru-RU" sz="18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Алёна Игоревна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15B4D68-D8EF-906C-00ED-78E55890190E}"/>
              </a:ext>
            </a:extLst>
          </p:cNvPr>
          <p:cNvSpPr txBox="1"/>
          <p:nvPr/>
        </p:nvSpPr>
        <p:spPr>
          <a:xfrm>
            <a:off x="7444084" y="5252589"/>
            <a:ext cx="3599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патриотического воспитания </a:t>
            </a:r>
            <a:br>
              <a:rPr lang="ru-RU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по молодёжной политике ННГУ</a:t>
            </a:r>
          </a:p>
        </p:txBody>
      </p:sp>
      <p:pic>
        <p:nvPicPr>
          <p:cNvPr id="1026" name="Picture 2" descr="C:\Users\Пользователь\Desktop\chumankin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555" y="1459150"/>
            <a:ext cx="2808687" cy="26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4946417-D7C6-5107-A9C3-DC8A5FDA5836}"/>
              </a:ext>
            </a:extLst>
          </p:cNvPr>
          <p:cNvSpPr txBox="1"/>
          <p:nvPr/>
        </p:nvSpPr>
        <p:spPr>
          <a:xfrm>
            <a:off x="1771796" y="4336372"/>
            <a:ext cx="3229445" cy="121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800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Чуманкина </a:t>
            </a:r>
          </a:p>
          <a:p>
            <a:pPr algn="ctr">
              <a:spcAft>
                <a:spcPts val="1000"/>
              </a:spcAft>
            </a:pPr>
            <a:r>
              <a:rPr lang="ru-RU" b="1" dirty="0">
                <a:solidFill>
                  <a:srgbClr val="173C9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Елена Анатольевна</a:t>
            </a:r>
            <a:endParaRPr lang="ru-RU" sz="1800" b="1" dirty="0">
              <a:solidFill>
                <a:srgbClr val="173C9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rgbClr val="173C9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15B4D68-D8EF-906C-00ED-78E55890190E}"/>
              </a:ext>
            </a:extLst>
          </p:cNvPr>
          <p:cNvSpPr txBox="1"/>
          <p:nvPr/>
        </p:nvSpPr>
        <p:spPr>
          <a:xfrm>
            <a:off x="1872152" y="5306893"/>
            <a:ext cx="331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Проректор по молодежной политике ННГУ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B13348-3908-DA82-5460-5A1D348B1964}"/>
              </a:ext>
            </a:extLst>
          </p:cNvPr>
          <p:cNvSpPr txBox="1"/>
          <p:nvPr/>
        </p:nvSpPr>
        <p:spPr>
          <a:xfrm>
            <a:off x="11512250" y="6314419"/>
            <a:ext cx="42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24319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8025F247-D587-5E22-556F-E45E884AB565}"/>
              </a:ext>
            </a:extLst>
          </p:cNvPr>
          <p:cNvSpPr/>
          <p:nvPr/>
        </p:nvSpPr>
        <p:spPr>
          <a:xfrm>
            <a:off x="295669" y="225346"/>
            <a:ext cx="11600662" cy="76701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DA38D7-0800-AA49-ECE4-50CE9CC58497}"/>
              </a:ext>
            </a:extLst>
          </p:cNvPr>
          <p:cNvSpPr txBox="1"/>
          <p:nvPr/>
        </p:nvSpPr>
        <p:spPr>
          <a:xfrm>
            <a:off x="11512250" y="6314419"/>
            <a:ext cx="42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AE34AB4-F925-3188-CE95-C403CFAD198A}"/>
              </a:ext>
            </a:extLst>
          </p:cNvPr>
          <p:cNvCxnSpPr>
            <a:cxnSpLocks/>
          </p:cNvCxnSpPr>
          <p:nvPr/>
        </p:nvCxnSpPr>
        <p:spPr>
          <a:xfrm>
            <a:off x="11579307" y="6240601"/>
            <a:ext cx="288081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FABCEDE-4664-8E99-F206-B6F8BE2097DF}"/>
              </a:ext>
            </a:extLst>
          </p:cNvPr>
          <p:cNvSpPr txBox="1"/>
          <p:nvPr/>
        </p:nvSpPr>
        <p:spPr>
          <a:xfrm>
            <a:off x="7078080" y="3026491"/>
            <a:ext cx="3749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C4FB7223-9603-DAAB-C467-D36F455CB7F2}"/>
              </a:ext>
            </a:extLst>
          </p:cNvPr>
          <p:cNvSpPr txBox="1"/>
          <p:nvPr/>
        </p:nvSpPr>
        <p:spPr>
          <a:xfrm>
            <a:off x="536969" y="386641"/>
            <a:ext cx="106164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ПАРТНЁРЫ УЧАСТНИКА КОНКУРСА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5369E2A-B942-F445-FE79-555F07942A90}"/>
              </a:ext>
            </a:extLst>
          </p:cNvPr>
          <p:cNvSpPr txBox="1"/>
          <p:nvPr/>
        </p:nvSpPr>
        <p:spPr>
          <a:xfrm>
            <a:off x="1211763" y="1920854"/>
            <a:ext cx="904314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молодёжной политики Нижегородской области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Молодёжный центр «Высота»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спорта Нижегородской области</a:t>
            </a:r>
          </a:p>
          <a:p>
            <a:pPr algn="ctr"/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Совет ректоров вузов Приволжского федерального округа</a:t>
            </a:r>
          </a:p>
          <a:p>
            <a:pPr algn="ctr"/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Общественная палата Нижегородской области</a:t>
            </a:r>
          </a:p>
          <a:p>
            <a:pPr algn="ctr"/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Волонтёры – медики</a:t>
            </a:r>
          </a:p>
          <a:p>
            <a:pPr algn="ctr"/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Совет молодых учёных Нижегородской области</a:t>
            </a:r>
          </a:p>
          <a:p>
            <a:pPr algn="ctr"/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Студенческие отряды Нижегородской области </a:t>
            </a:r>
          </a:p>
          <a:p>
            <a:pPr algn="ctr"/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АНО «Центр общественных связей – </a:t>
            </a:r>
          </a:p>
          <a:p>
            <a:pPr algn="ctr"/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Нижегородский дом народного единства»</a:t>
            </a:r>
          </a:p>
          <a:p>
            <a:pPr algn="ctr"/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110. АНО «Агентство по сохранению и развитию объектов исторической среды»</a:t>
            </a:r>
          </a:p>
          <a:p>
            <a:pPr algn="ctr"/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(«АСИРИС»)</a:t>
            </a:r>
          </a:p>
          <a:p>
            <a:pPr algn="ctr"/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Нижегородское региональное отделение </a:t>
            </a:r>
          </a:p>
          <a:p>
            <a:pPr algn="ctr"/>
            <a:r>
              <a:rPr lang="ru-RU" sz="1600" b="1" i="0" u="none" strike="noStrike" dirty="0">
                <a:solidFill>
                  <a:srgbClr val="173C9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Всероссийского общественного движения </a:t>
            </a:r>
            <a:r>
              <a:rPr lang="ru-RU" sz="16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«Волонтёры Победы»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8756008-17EA-48CF-FB3E-CA0637F56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7" y="5561552"/>
            <a:ext cx="1285746" cy="10298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2D7F89-C624-19C6-36C4-F11DD0A4D3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16" y="5917001"/>
            <a:ext cx="2851150" cy="7048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C07FE8E-88BF-2B35-4D7D-929BA55706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347" y="5965929"/>
            <a:ext cx="1845733" cy="6559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3730FC0-902C-0D76-68CD-ECF75373A0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1" b="20650"/>
          <a:stretch/>
        </p:blipFill>
        <p:spPr>
          <a:xfrm>
            <a:off x="135664" y="1036512"/>
            <a:ext cx="2827920" cy="7799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208E06C-AF30-5795-C3F4-CF3CD086B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575" y="5965929"/>
            <a:ext cx="3561562" cy="4869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88684CA-4E98-8762-F12F-B2A349B9CB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2" y="2232630"/>
            <a:ext cx="1314861" cy="9293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EE72FF4-3C63-8108-3C13-44A0FD1F4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05" y="4714234"/>
            <a:ext cx="964137" cy="96413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BA89A218-4F84-C779-4562-B2A4BE8B57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" t="19430" b="28634"/>
          <a:stretch/>
        </p:blipFill>
        <p:spPr>
          <a:xfrm>
            <a:off x="9302356" y="1049080"/>
            <a:ext cx="2563402" cy="7799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AE20C92A-83B3-4CFB-CB92-DECAB7EB959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t="13323" r="14256" b="22790"/>
          <a:stretch/>
        </p:blipFill>
        <p:spPr>
          <a:xfrm>
            <a:off x="9879327" y="2589656"/>
            <a:ext cx="1409459" cy="123827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0A099FF-ED24-09BE-DC57-6CE3AC6283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89" y="3381402"/>
            <a:ext cx="1321881" cy="132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9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DA38D7-0800-AA49-ECE4-50CE9CC58497}"/>
              </a:ext>
            </a:extLst>
          </p:cNvPr>
          <p:cNvSpPr txBox="1"/>
          <p:nvPr/>
        </p:nvSpPr>
        <p:spPr>
          <a:xfrm>
            <a:off x="11512250" y="6314419"/>
            <a:ext cx="42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AE34AB4-F925-3188-CE95-C403CFAD198A}"/>
              </a:ext>
            </a:extLst>
          </p:cNvPr>
          <p:cNvCxnSpPr>
            <a:cxnSpLocks/>
          </p:cNvCxnSpPr>
          <p:nvPr/>
        </p:nvCxnSpPr>
        <p:spPr>
          <a:xfrm>
            <a:off x="11579307" y="6240601"/>
            <a:ext cx="288081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3E508F5-2891-5BC2-1D22-4FD90746E43D}"/>
              </a:ext>
            </a:extLst>
          </p:cNvPr>
          <p:cNvCxnSpPr>
            <a:cxnSpLocks/>
          </p:cNvCxnSpPr>
          <p:nvPr/>
        </p:nvCxnSpPr>
        <p:spPr>
          <a:xfrm>
            <a:off x="1723198" y="464853"/>
            <a:ext cx="0" cy="28800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6C629B-CD87-D13E-4151-4CB88CA4B31C}"/>
              </a:ext>
            </a:extLst>
          </p:cNvPr>
          <p:cNvSpPr txBox="1"/>
          <p:nvPr/>
        </p:nvSpPr>
        <p:spPr>
          <a:xfrm>
            <a:off x="257558" y="1253387"/>
            <a:ext cx="11429946" cy="5480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0955" algn="just">
              <a:lnSpc>
                <a:spcPct val="115000"/>
              </a:lnSpc>
            </a:pPr>
            <a:r>
              <a:rPr lang="ru-RU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1.Презентация волонтерской кампании (далее - ВК) в филиалах Университета Лобачевского в городах Дзержинск, Арзамас, Павлово. </a:t>
            </a:r>
          </a:p>
          <a:p>
            <a:pPr marR="20955" algn="just">
              <a:lnSpc>
                <a:spcPct val="115000"/>
              </a:lnSpc>
            </a:pPr>
            <a:r>
              <a:rPr lang="ru-RU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Презентация ВК на крупных мероприятиях города в рамках Молодежной столицы (г. Нижний Новгород)</a:t>
            </a:r>
          </a:p>
          <a:p>
            <a:pPr marR="20955" algn="just">
              <a:lnSpc>
                <a:spcPct val="115000"/>
              </a:lnSpc>
            </a:pPr>
            <a:r>
              <a:rPr lang="ru-RU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Презентация ВК и на предприятиях города (не менее 5  крупнейших предприятий города)</a:t>
            </a:r>
          </a:p>
          <a:p>
            <a:pPr marR="20955" algn="just">
              <a:lnSpc>
                <a:spcPct val="115000"/>
              </a:lnSpc>
            </a:pPr>
            <a:r>
              <a:rPr lang="ru-RU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Презентация  ВК во всех вузах города</a:t>
            </a:r>
          </a:p>
          <a:p>
            <a:pPr marR="20955" algn="just">
              <a:lnSpc>
                <a:spcPct val="115000"/>
              </a:lnSpc>
            </a:pPr>
            <a:r>
              <a:rPr lang="ru-RU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Набор волонтеров. Обучение ценностям волонтерской деятельности</a:t>
            </a:r>
          </a:p>
          <a:p>
            <a:pPr marR="20955" algn="just">
              <a:lnSpc>
                <a:spcPct val="115000"/>
              </a:lnSpc>
            </a:pPr>
            <a:r>
              <a:rPr lang="ru-RU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Презентация Фестиваля в рамках летних площадок проектов  - партнеров вуза. </a:t>
            </a:r>
          </a:p>
          <a:p>
            <a:pPr marR="20955" algn="just">
              <a:lnSpc>
                <a:spcPct val="115000"/>
              </a:lnSpc>
            </a:pPr>
            <a:r>
              <a:rPr lang="ru-RU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Презентация Фестиваля в вузах, </a:t>
            </a:r>
            <a:r>
              <a:rPr lang="ru-RU" b="1" dirty="0" err="1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ссузах</a:t>
            </a:r>
            <a:r>
              <a:rPr lang="ru-RU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школах г. Н. Новгорода </a:t>
            </a:r>
          </a:p>
          <a:p>
            <a:pPr marR="20955" algn="just">
              <a:lnSpc>
                <a:spcPct val="115000"/>
              </a:lnSpc>
            </a:pPr>
            <a:r>
              <a:rPr lang="ru-RU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Отбор заявок волонтёров на участие в Фестивале</a:t>
            </a:r>
          </a:p>
          <a:p>
            <a:pPr marR="20955" algn="just">
              <a:lnSpc>
                <a:spcPct val="115000"/>
              </a:lnSpc>
            </a:pPr>
            <a:r>
              <a:rPr lang="ru-RU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Подготовка направления волонтеров для участия в волонтерской программе Фестиваля в г. Сочи </a:t>
            </a:r>
          </a:p>
          <a:p>
            <a:pPr marR="20955" algn="just">
              <a:lnSpc>
                <a:spcPct val="115000"/>
              </a:lnSpc>
            </a:pPr>
            <a:r>
              <a:rPr lang="ru-RU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Информационная поддержка событий Фестиваля в сообществах Центра добровольчества.  </a:t>
            </a:r>
          </a:p>
          <a:p>
            <a:pPr marR="20955" algn="just">
              <a:lnSpc>
                <a:spcPct val="115000"/>
              </a:lnSpc>
            </a:pPr>
            <a:r>
              <a:rPr lang="ru-RU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Создание сообщества людей, разделяющих ценности Фестиваля, заинтересованных в уважение друг к другу, </a:t>
            </a:r>
          </a:p>
          <a:p>
            <a:pPr marR="20955" algn="just">
              <a:lnSpc>
                <a:spcPct val="115000"/>
              </a:lnSpc>
            </a:pPr>
            <a:r>
              <a:rPr lang="ru-RU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ценностям и культуре различных стран и народов.  </a:t>
            </a:r>
          </a:p>
          <a:p>
            <a:pPr marR="20955" algn="just">
              <a:lnSpc>
                <a:spcPct val="115000"/>
              </a:lnSpc>
            </a:pPr>
            <a:r>
              <a:rPr lang="ru-RU" b="1" dirty="0">
                <a:solidFill>
                  <a:srgbClr val="173C9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Реализация программы наследия программы Фестиваля</a:t>
            </a:r>
            <a:r>
              <a:rPr lang="ru-RU" b="1" dirty="0">
                <a:solidFill>
                  <a:srgbClr val="173C9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173C9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12A11117-F972-149C-C9AA-AE977AA51FD5}"/>
              </a:ext>
            </a:extLst>
          </p:cNvPr>
          <p:cNvSpPr/>
          <p:nvPr/>
        </p:nvSpPr>
        <p:spPr>
          <a:xfrm>
            <a:off x="295669" y="225347"/>
            <a:ext cx="11600662" cy="73061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8B12B-FB34-06DB-C1E8-E5E11E2A4BB5}"/>
              </a:ext>
            </a:extLst>
          </p:cNvPr>
          <p:cNvSpPr txBox="1"/>
          <p:nvPr/>
        </p:nvSpPr>
        <p:spPr>
          <a:xfrm>
            <a:off x="505193" y="205935"/>
            <a:ext cx="105951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МЕРОПРИЯТИЯ ИЗ КОНЦЕПЦИИ ПРИВЛЕЧЕНИЯ ЖИТЕЛЕЙ РЕГИОНА К ВОЛОНТЕРСКОЙ ДЕЯТЕЛЬНОСТИ</a:t>
            </a:r>
            <a:endParaRPr lang="ru-RU" sz="2200" b="1" dirty="0">
              <a:solidFill>
                <a:srgbClr val="FA401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542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1125</Words>
  <Application>Microsoft Office PowerPoint</Application>
  <PresentationFormat>Произвольный</PresentationFormat>
  <Paragraphs>145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Громова</dc:creator>
  <cp:lastModifiedBy>Пользователь</cp:lastModifiedBy>
  <cp:revision>40</cp:revision>
  <dcterms:created xsi:type="dcterms:W3CDTF">2023-01-31T13:23:56Z</dcterms:created>
  <dcterms:modified xsi:type="dcterms:W3CDTF">2023-06-30T17:16:42Z</dcterms:modified>
</cp:coreProperties>
</file>