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85" r:id="rId4"/>
    <p:sldId id="278" r:id="rId5"/>
    <p:sldId id="274" r:id="rId6"/>
    <p:sldId id="264" r:id="rId7"/>
    <p:sldId id="265" r:id="rId8"/>
    <p:sldId id="281" r:id="rId9"/>
    <p:sldId id="283" r:id="rId10"/>
    <p:sldId id="284" r:id="rId11"/>
    <p:sldId id="282" r:id="rId12"/>
    <p:sldId id="286" r:id="rId13"/>
    <p:sldId id="271" r:id="rId14"/>
    <p:sldId id="279" r:id="rId15"/>
    <p:sldId id="267" r:id="rId16"/>
    <p:sldId id="263" r:id="rId17"/>
    <p:sldId id="266" r:id="rId18"/>
    <p:sldId id="269" r:id="rId19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3F0D9C4-1189-4695-A8A9-9D86A3061E23}">
          <p14:sldIdLst>
            <p14:sldId id="256"/>
            <p14:sldId id="270"/>
            <p14:sldId id="277"/>
            <p14:sldId id="271"/>
            <p14:sldId id="267"/>
            <p14:sldId id="264"/>
            <p14:sldId id="274"/>
            <p14:sldId id="265"/>
            <p14:sldId id="266"/>
            <p14:sldId id="263"/>
            <p14:sldId id="269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09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828" autoAdjust="0"/>
    <p:restoredTop sz="94131" autoAdjust="0"/>
  </p:normalViewPr>
  <p:slideViewPr>
    <p:cSldViewPr snapToGrid="0">
      <p:cViewPr varScale="1">
        <p:scale>
          <a:sx n="109" d="100"/>
          <a:sy n="109" d="100"/>
        </p:scale>
        <p:origin x="-10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44;&#1072;&#1085;&#1080;&#1083;\Downloads\&#1064;&#1072;&#1073;&#1083;&#1086;&#1085;%20&#1072;&#1085;&#1082;&#1077;&#1090;&#1099;%20(&#1054;&#1090;&#1074;&#1077;&#1090;&#1099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205483197105276E-2"/>
          <c:y val="0"/>
          <c:w val="0.47536026014096361"/>
          <c:h val="1"/>
        </c:manualLayout>
      </c:layout>
      <c:pieChart>
        <c:varyColors val="1"/>
        <c:ser>
          <c:idx val="0"/>
          <c:order val="0"/>
          <c:dPt>
            <c:idx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5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'[Шаблон анкеты (Ответы).xlsx]Лист2'!$E$1:$E$6</c:f>
              <c:strCache>
                <c:ptCount val="6"/>
                <c:pt idx="0">
                  <c:v>Хочу быть полезным</c:v>
                </c:pt>
                <c:pt idx="1">
                  <c:v>Хочу занять свободное время</c:v>
                </c:pt>
                <c:pt idx="2">
                  <c:v>Хочу найти новых друзей</c:v>
                </c:pt>
                <c:pt idx="3">
                  <c:v>Хочу проявить самостоятельность</c:v>
                </c:pt>
                <c:pt idx="4">
                  <c:v>Хочу помогать другим</c:v>
                </c:pt>
                <c:pt idx="5">
                  <c:v>Хочу самореализоваться</c:v>
                </c:pt>
              </c:strCache>
            </c:strRef>
          </c:cat>
          <c:val>
            <c:numRef>
              <c:f>'[Шаблон анкеты (Ответы).xlsx]Лист2'!$F$1:$F$6</c:f>
              <c:numCache>
                <c:formatCode>General</c:formatCode>
                <c:ptCount val="6"/>
                <c:pt idx="0">
                  <c:v>29</c:v>
                </c:pt>
                <c:pt idx="1">
                  <c:v>7</c:v>
                </c:pt>
                <c:pt idx="2">
                  <c:v>15</c:v>
                </c:pt>
                <c:pt idx="3">
                  <c:v>8</c:v>
                </c:pt>
                <c:pt idx="4">
                  <c:v>31</c:v>
                </c:pt>
                <c:pt idx="5">
                  <c:v>18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264249623260387"/>
          <c:y val="0.37113346447363099"/>
          <c:w val="0.50305926437644621"/>
          <c:h val="0.3665765639058494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CC661-1894-4CA4-BC16-29A6B0CB5363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8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7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CB1A9-B925-47D1-8A5E-F9B73D42A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10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B1A9-B925-47D1-8A5E-F9B73D42AF2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7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63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20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75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47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79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410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77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21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16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02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41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0A54E-8E8F-4735-8899-CB371F53CF8F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F5B1-084A-4687-81E7-F2E14FB19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43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hart" Target="../charts/chart1.xm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0423" y="3363666"/>
            <a:ext cx="8691154" cy="680577"/>
          </a:xfrm>
        </p:spPr>
        <p:txBody>
          <a:bodyPr anchor="ctr">
            <a:noAutofit/>
          </a:bodyPr>
          <a:lstStyle/>
          <a:p>
            <a:r>
              <a:rPr lang="ru-RU" sz="3800" dirty="0" smtClean="0">
                <a:latin typeface="Segoe UI Semibold" panose="020B0702040204020203" pitchFamily="34" charset="0"/>
              </a:rPr>
              <a:t>В СФЕРЕ АДАПТИВНОГО СПОРТА</a:t>
            </a:r>
            <a:endParaRPr lang="ru-RU" sz="3800" dirty="0">
              <a:latin typeface="Segoe UI Semibold" panose="020B07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7269" y="2909286"/>
            <a:ext cx="8857462" cy="586785"/>
          </a:xfrm>
        </p:spPr>
        <p:txBody>
          <a:bodyPr anchor="ctr">
            <a:noAutofit/>
          </a:bodyPr>
          <a:lstStyle/>
          <a:p>
            <a:r>
              <a:rPr lang="ru-RU" sz="3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РАЗВИТИЕ ДОБРОВОЛЬЧЕСКОГО ДВИЖЕНИЯ</a:t>
            </a:r>
            <a:endParaRPr lang="ru-RU" sz="3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93" y="182676"/>
            <a:ext cx="1027838" cy="883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4815" y="6162293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WWW.CSI-UGRA.RU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55" y="332771"/>
            <a:ext cx="1445252" cy="583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0929" y="208959"/>
            <a:ext cx="5670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Ханты-Мансийский автономный округ – Югра</a:t>
            </a:r>
          </a:p>
          <a:p>
            <a:pPr algn="ctr"/>
            <a:r>
              <a:rPr lang="ru-RU" sz="1200" dirty="0" smtClean="0"/>
              <a:t>Департамент физической культуры и спорта </a:t>
            </a:r>
          </a:p>
          <a:p>
            <a:pPr algn="ctr"/>
            <a:r>
              <a:rPr lang="ru-RU" sz="1200" dirty="0" smtClean="0"/>
              <a:t>Ханты-Мансийского автономного округа – Югры</a:t>
            </a:r>
          </a:p>
          <a:p>
            <a:pPr algn="ctr"/>
            <a:r>
              <a:rPr lang="ru-RU" sz="1200" dirty="0" smtClean="0"/>
              <a:t>Бюджетное учреждение ХМАО – Югры «Центр адаптивного спорта»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3572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5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Segoe UI Semilight" pitchFamily="34" charset="0"/>
                <a:cs typeface="Segoe UI Semilight" pitchFamily="34" charset="0"/>
              </a:rPr>
              <a:t>«Ты - не один»</a:t>
            </a:r>
            <a:endParaRPr lang="ru-RU" sz="40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358537"/>
            <a:ext cx="5181600" cy="481842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Segoe UI Semilight" pitchFamily="34" charset="0"/>
                <a:cs typeface="Segoe UI Semilight" pitchFamily="34" charset="0"/>
              </a:rPr>
              <a:t>Цель проекта:</a:t>
            </a:r>
          </a:p>
          <a:p>
            <a:pPr algn="ctr">
              <a:buNone/>
            </a:pP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в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овлечение добровольцев в процесс реабилитации детей с инвалидностью и мероприятия, проводимые в рамках реализации программ физкультурно-оздоровительной направленности.</a:t>
            </a:r>
            <a:endParaRPr lang="ru-RU" sz="24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341120"/>
            <a:ext cx="5181600" cy="50596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Segoe UI Semilight" pitchFamily="34" charset="0"/>
                <a:cs typeface="Segoe UI Semilight" pitchFamily="34" charset="0"/>
              </a:rPr>
              <a:t>Задачи проекта:</a:t>
            </a:r>
          </a:p>
          <a:p>
            <a:pPr algn="ctr"/>
            <a:r>
              <a:rPr lang="ru-RU" sz="2300" dirty="0" smtClean="0">
                <a:latin typeface="Segoe UI Semilight" pitchFamily="34" charset="0"/>
                <a:cs typeface="Segoe UI Semilight" pitchFamily="34" charset="0"/>
              </a:rPr>
              <a:t>о</a:t>
            </a:r>
            <a:r>
              <a:rPr lang="ru-RU" sz="2300" dirty="0" smtClean="0">
                <a:latin typeface="Segoe UI Semilight" pitchFamily="34" charset="0"/>
                <a:cs typeface="Segoe UI Semilight" pitchFamily="34" charset="0"/>
              </a:rPr>
              <a:t>тработка навыков общения волонтеров с детьми с инвалидностью, их родителями;</a:t>
            </a:r>
          </a:p>
          <a:p>
            <a:pPr algn="ctr"/>
            <a:r>
              <a:rPr lang="ru-RU" sz="2300" dirty="0" smtClean="0">
                <a:latin typeface="Segoe UI Semilight" pitchFamily="34" charset="0"/>
                <a:cs typeface="Segoe UI Semilight" pitchFamily="34" charset="0"/>
              </a:rPr>
              <a:t>р</a:t>
            </a:r>
            <a:r>
              <a:rPr lang="ru-RU" sz="2300" dirty="0" smtClean="0">
                <a:latin typeface="Segoe UI Semilight" pitchFamily="34" charset="0"/>
                <a:cs typeface="Segoe UI Semilight" pitchFamily="34" charset="0"/>
              </a:rPr>
              <a:t>еабилитация и адаптация детей с инвалидностью посредством организации </a:t>
            </a:r>
            <a:r>
              <a:rPr lang="ru-RU" sz="2300" dirty="0" err="1" smtClean="0">
                <a:latin typeface="Segoe UI Semilight" pitchFamily="34" charset="0"/>
                <a:cs typeface="Segoe UI Semilight" pitchFamily="34" charset="0"/>
              </a:rPr>
              <a:t>досуговых</a:t>
            </a:r>
            <a:r>
              <a:rPr lang="ru-RU" sz="2300" dirty="0" smtClean="0">
                <a:latin typeface="Segoe UI Semilight" pitchFamily="34" charset="0"/>
                <a:cs typeface="Segoe UI Semilight" pitchFamily="34" charset="0"/>
              </a:rPr>
              <a:t>, инклюзивных, спортивно-развлекательных мероприятий (в том числе </a:t>
            </a:r>
            <a:r>
              <a:rPr lang="ru-RU" sz="2300" dirty="0" err="1" smtClean="0">
                <a:latin typeface="Segoe UI Semilight" pitchFamily="34" charset="0"/>
                <a:cs typeface="Segoe UI Semilight" pitchFamily="34" charset="0"/>
              </a:rPr>
              <a:t>онлайн</a:t>
            </a:r>
            <a:r>
              <a:rPr lang="ru-RU" sz="2300" dirty="0" smtClean="0">
                <a:latin typeface="Segoe UI Semilight" pitchFamily="34" charset="0"/>
                <a:cs typeface="Segoe UI Semilight" pitchFamily="34" charset="0"/>
              </a:rPr>
              <a:t>), развивающих моторику, логику, память, интеллект;</a:t>
            </a:r>
          </a:p>
          <a:p>
            <a:pPr algn="ctr"/>
            <a:r>
              <a:rPr lang="ru-RU" sz="2300" dirty="0" smtClean="0">
                <a:latin typeface="Segoe UI Semilight" pitchFamily="34" charset="0"/>
                <a:cs typeface="Segoe UI Semilight" pitchFamily="34" charset="0"/>
              </a:rPr>
              <a:t>у</a:t>
            </a:r>
            <a:r>
              <a:rPr lang="ru-RU" sz="2300" dirty="0" smtClean="0">
                <a:latin typeface="Segoe UI Semilight" pitchFamily="34" charset="0"/>
                <a:cs typeface="Segoe UI Semilight" pitchFamily="34" charset="0"/>
              </a:rPr>
              <a:t>частие волонтеров в реализации программ физкультурно-оздоровительной направленности для людей с инвалидностью (тренировки, тренировочные сборы, </a:t>
            </a:r>
            <a:r>
              <a:rPr lang="ru-RU" sz="2300" dirty="0" err="1" smtClean="0">
                <a:latin typeface="Segoe UI Semilight" pitchFamily="34" charset="0"/>
                <a:cs typeface="Segoe UI Semilight" pitchFamily="34" charset="0"/>
              </a:rPr>
              <a:t>досуговые</a:t>
            </a:r>
            <a:r>
              <a:rPr lang="ru-RU" sz="2300" dirty="0" smtClean="0">
                <a:latin typeface="Segoe UI Semilight" pitchFamily="34" charset="0"/>
                <a:cs typeface="Segoe UI Semilight" pitchFamily="34" charset="0"/>
              </a:rPr>
              <a:t> программы).</a:t>
            </a:r>
            <a:endParaRPr lang="ru-RU" sz="2300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5" name="Рисунок 4" descr="IMG_5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009" y="3594462"/>
            <a:ext cx="4438106" cy="29587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Segoe UI Semilight" pitchFamily="34" charset="0"/>
                <a:cs typeface="Segoe UI Semilight" pitchFamily="34" charset="0"/>
              </a:rPr>
              <a:t>«Знание </a:t>
            </a:r>
            <a:r>
              <a:rPr lang="ru-RU" sz="4000" dirty="0" smtClean="0">
                <a:latin typeface="Segoe UI Semilight" pitchFamily="34" charset="0"/>
                <a:cs typeface="Segoe UI Semilight" pitchFamily="34" charset="0"/>
              </a:rPr>
              <a:t>– сила</a:t>
            </a:r>
            <a:r>
              <a:rPr lang="ru-RU" sz="4000" dirty="0" smtClean="0">
                <a:latin typeface="Segoe UI Semilight" pitchFamily="34" charset="0"/>
                <a:cs typeface="Segoe UI Semilight" pitchFamily="34" charset="0"/>
              </a:rPr>
              <a:t>»</a:t>
            </a:r>
            <a:endParaRPr lang="ru-RU" sz="40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64326" y="1355362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atin typeface="Segoe UI Semilight" pitchFamily="34" charset="0"/>
                <a:cs typeface="Segoe UI Semilight" pitchFamily="34" charset="0"/>
              </a:rPr>
              <a:t>Цель проекта:</a:t>
            </a:r>
          </a:p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4200" dirty="0" smtClean="0">
                <a:latin typeface="Segoe UI Semilight" pitchFamily="34" charset="0"/>
                <a:cs typeface="Segoe UI Semilight" pitchFamily="34" charset="0"/>
              </a:rPr>
              <a:t>расширение информационного пространства по вопросам развития </a:t>
            </a:r>
            <a:r>
              <a:rPr lang="ru-RU" sz="4200" dirty="0" err="1" smtClean="0">
                <a:latin typeface="Segoe UI Semilight" pitchFamily="34" charset="0"/>
                <a:cs typeface="Segoe UI Semilight" pitchFamily="34" charset="0"/>
              </a:rPr>
              <a:t>паралимпийского</a:t>
            </a:r>
            <a:r>
              <a:rPr lang="ru-RU" sz="4200" dirty="0" smtClean="0">
                <a:latin typeface="Segoe UI Semilight" pitchFamily="34" charset="0"/>
                <a:cs typeface="Segoe UI Semilight" pitchFamily="34" charset="0"/>
              </a:rPr>
              <a:t>, </a:t>
            </a:r>
            <a:r>
              <a:rPr lang="ru-RU" sz="4200" dirty="0" err="1" smtClean="0">
                <a:latin typeface="Segoe UI Semilight" pitchFamily="34" charset="0"/>
                <a:cs typeface="Segoe UI Semilight" pitchFamily="34" charset="0"/>
              </a:rPr>
              <a:t>сурдлимпийского</a:t>
            </a:r>
            <a:r>
              <a:rPr lang="ru-RU" sz="4200" dirty="0" smtClean="0">
                <a:latin typeface="Segoe UI Semilight" pitchFamily="34" charset="0"/>
                <a:cs typeface="Segoe UI Semilight" pitchFamily="34" charset="0"/>
              </a:rPr>
              <a:t> и специального олимпийского движений в </a:t>
            </a:r>
            <a:r>
              <a:rPr lang="ru-RU" sz="4200" dirty="0" err="1" smtClean="0">
                <a:latin typeface="Segoe UI Semilight" pitchFamily="34" charset="0"/>
                <a:cs typeface="Segoe UI Semilight" pitchFamily="34" charset="0"/>
              </a:rPr>
              <a:t>Югре</a:t>
            </a:r>
            <a:r>
              <a:rPr lang="ru-RU" sz="4200" dirty="0" smtClean="0">
                <a:latin typeface="Segoe UI Semilight" pitchFamily="34" charset="0"/>
                <a:cs typeface="Segoe UI Semilight" pitchFamily="34" charset="0"/>
              </a:rPr>
              <a:t> и в России, добровольчества в сфере адаптивного спорта.</a:t>
            </a:r>
            <a:endParaRPr lang="ru-RU" sz="42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19949" y="1372780"/>
            <a:ext cx="5181600" cy="477547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 smtClean="0"/>
              <a:t>Задачи проекта:</a:t>
            </a:r>
          </a:p>
          <a:p>
            <a:pPr algn="ctr"/>
            <a:r>
              <a:rPr lang="ru-RU" sz="3600" dirty="0" smtClean="0">
                <a:latin typeface="Segoe UI Semilight" pitchFamily="34" charset="0"/>
                <a:cs typeface="Segoe UI Semilight" pitchFamily="34" charset="0"/>
              </a:rPr>
              <a:t>обучение подростков и молодежи основам РЖЯ, правилам общения с людьми с инвалидностью и оказания им ситуационной помощи;</a:t>
            </a:r>
          </a:p>
          <a:p>
            <a:pPr algn="ctr"/>
            <a:r>
              <a:rPr lang="ru-RU" sz="3600" dirty="0" smtClean="0">
                <a:latin typeface="Segoe UI Semilight" pitchFamily="34" charset="0"/>
                <a:cs typeface="Segoe UI Semilight" pitchFamily="34" charset="0"/>
              </a:rPr>
              <a:t>вовлечение в реализацию проекта добровольцев клуба «Респект» в качестве ведущих уроков, тренингов, мастер-классов, </a:t>
            </a:r>
            <a:r>
              <a:rPr lang="ru-RU" sz="3600" dirty="0" err="1" smtClean="0">
                <a:latin typeface="Segoe UI Semilight" pitchFamily="34" charset="0"/>
                <a:cs typeface="Segoe UI Semilight" pitchFamily="34" charset="0"/>
              </a:rPr>
              <a:t>квестов</a:t>
            </a:r>
            <a:r>
              <a:rPr lang="ru-RU" sz="3600" dirty="0" smtClean="0">
                <a:latin typeface="Segoe UI Semilight" pitchFamily="34" charset="0"/>
                <a:cs typeface="Segoe UI Semilight" pitchFamily="34" charset="0"/>
              </a:rPr>
              <a:t> и т.д.;</a:t>
            </a:r>
          </a:p>
          <a:p>
            <a:pPr algn="ctr"/>
            <a:r>
              <a:rPr lang="ru-RU" sz="3600" dirty="0" smtClean="0">
                <a:latin typeface="Segoe UI Semilight" pitchFamily="34" charset="0"/>
                <a:cs typeface="Segoe UI Semilight" pitchFamily="34" charset="0"/>
              </a:rPr>
              <a:t>воспитание толерантного отношения к людям с инвалидностью, активной гражданской позиции у подростков и молодежи;</a:t>
            </a:r>
          </a:p>
          <a:p>
            <a:pPr algn="ctr"/>
            <a:r>
              <a:rPr lang="ru-RU" sz="3600" dirty="0" smtClean="0">
                <a:latin typeface="Segoe UI Semilight" pitchFamily="34" charset="0"/>
                <a:cs typeface="Segoe UI Semilight" pitchFamily="34" charset="0"/>
              </a:rPr>
              <a:t>знакомство с </a:t>
            </a:r>
            <a:r>
              <a:rPr lang="ru-RU" sz="3600" dirty="0" err="1" smtClean="0">
                <a:latin typeface="Segoe UI Semilight" pitchFamily="34" charset="0"/>
                <a:cs typeface="Segoe UI Semilight" pitchFamily="34" charset="0"/>
              </a:rPr>
              <a:t>паралимпийским</a:t>
            </a:r>
            <a:r>
              <a:rPr lang="ru-RU" sz="3600" dirty="0" smtClean="0">
                <a:latin typeface="Segoe UI Semilight" pitchFamily="34" charset="0"/>
                <a:cs typeface="Segoe UI Semilight" pitchFamily="34" charset="0"/>
              </a:rPr>
              <a:t> и </a:t>
            </a:r>
            <a:r>
              <a:rPr lang="ru-RU" sz="3600" dirty="0" err="1" smtClean="0">
                <a:latin typeface="Segoe UI Semilight" pitchFamily="34" charset="0"/>
                <a:cs typeface="Segoe UI Semilight" pitchFamily="34" charset="0"/>
              </a:rPr>
              <a:t>сурдлимпийским</a:t>
            </a:r>
            <a:r>
              <a:rPr lang="ru-RU" sz="3600" dirty="0" smtClean="0">
                <a:latin typeface="Segoe UI Semilight" pitchFamily="34" charset="0"/>
                <a:cs typeface="Segoe UI Semilight" pitchFamily="34" charset="0"/>
              </a:rPr>
              <a:t> движением, спортивной элитой </a:t>
            </a:r>
            <a:r>
              <a:rPr lang="ru-RU" sz="3600" dirty="0" err="1" smtClean="0">
                <a:latin typeface="Segoe UI Semilight" pitchFamily="34" charset="0"/>
                <a:cs typeface="Segoe UI Semilight" pitchFamily="34" charset="0"/>
              </a:rPr>
              <a:t>Югры</a:t>
            </a:r>
            <a:r>
              <a:rPr lang="ru-RU" sz="3600" dirty="0" smtClean="0">
                <a:latin typeface="Segoe UI Semilight" pitchFamily="34" charset="0"/>
                <a:cs typeface="Segoe UI Semilight" pitchFamily="34" charset="0"/>
              </a:rPr>
              <a:t>.</a:t>
            </a:r>
            <a:endParaRPr lang="ru-RU" sz="3600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Рисунок 6" descr="e0cvIqF6n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4935" y="3944982"/>
            <a:ext cx="3685835" cy="25733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81355" cy="5094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Segoe UI Semilight" pitchFamily="34" charset="0"/>
                <a:cs typeface="Segoe UI Semilight" pitchFamily="34" charset="0"/>
              </a:rPr>
              <a:t>«Сила – в знании»</a:t>
            </a:r>
            <a:endParaRPr lang="ru-RU" sz="40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841967" y="1201784"/>
            <a:ext cx="7132320" cy="54951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/>
              <a:t>Специальную подготовку добровольцев в сфере адаптивного спорта осуществляем через систему мероприятий:</a:t>
            </a:r>
          </a:p>
          <a:p>
            <a:pPr algn="ctr"/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Ежегодные сборы и слеты добровольцев </a:t>
            </a:r>
            <a:r>
              <a:rPr lang="ru-RU" sz="1600" dirty="0" err="1" smtClean="0">
                <a:latin typeface="Segoe UI Semilight" pitchFamily="34" charset="0"/>
                <a:cs typeface="Segoe UI Semilight" pitchFamily="34" charset="0"/>
              </a:rPr>
              <a:t>Югры</a:t>
            </a:r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 в сфере адаптивного спорта. В период с 2016 по 2021 год обучено 465 добровольцев из 22 муниципальных образований. Программами обучающих мероприятий предусмотрено проведение образовательных площадок с привлечением экспертов из Москвы, Челябинска, Тюмени, Новосибирска, Нижневартовска, Ханты-Мансийска, </a:t>
            </a:r>
            <a:r>
              <a:rPr lang="ru-RU" sz="1600" dirty="0" err="1" smtClean="0">
                <a:latin typeface="Segoe UI Semilight" pitchFamily="34" charset="0"/>
                <a:cs typeface="Segoe UI Semilight" pitchFamily="34" charset="0"/>
              </a:rPr>
              <a:t>Пыть-Яха</a:t>
            </a:r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:</a:t>
            </a:r>
          </a:p>
          <a:p>
            <a:pPr algn="ctr"/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«Изучение основ РЖЯ»;</a:t>
            </a:r>
          </a:p>
          <a:p>
            <a:pPr algn="ctr"/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«Инклюзивные игры»;</a:t>
            </a:r>
          </a:p>
          <a:p>
            <a:pPr algn="ctr"/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«Игры в темноте»;</a:t>
            </a:r>
          </a:p>
          <a:p>
            <a:pPr algn="ctr"/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«Этика общения и оказание ситуационной помощи людям с инвалидностью»;</a:t>
            </a:r>
          </a:p>
          <a:p>
            <a:pPr algn="ctr"/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«Мотивация добровольческой деятельности»;</a:t>
            </a:r>
          </a:p>
          <a:p>
            <a:pPr algn="ctr"/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«</a:t>
            </a:r>
            <a:r>
              <a:rPr lang="ru-RU" sz="1600" dirty="0" err="1" smtClean="0">
                <a:latin typeface="Segoe UI Semilight" pitchFamily="34" charset="0"/>
                <a:cs typeface="Segoe UI Semilight" pitchFamily="34" charset="0"/>
              </a:rPr>
              <a:t>Командообразование</a:t>
            </a:r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».</a:t>
            </a:r>
          </a:p>
          <a:p>
            <a:pPr algn="ctr">
              <a:buNone/>
            </a:pPr>
            <a:r>
              <a:rPr lang="ru-RU" sz="1600" dirty="0" smtClean="0">
                <a:latin typeface="Segoe UI Semilight" pitchFamily="34" charset="0"/>
                <a:cs typeface="Segoe UI Semilight" pitchFamily="34" charset="0"/>
              </a:rPr>
              <a:t>Всем участникам вручаем сертификаты, подтверждающие обучение.</a:t>
            </a:r>
            <a:endParaRPr lang="ru-RU" sz="16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78971" y="1254035"/>
            <a:ext cx="4737464" cy="16546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Segoe UI Semilight" pitchFamily="34" charset="0"/>
                <a:cs typeface="Segoe UI Semilight" pitchFamily="34" charset="0"/>
              </a:rPr>
              <a:t>Подготовка добровольцев </a:t>
            </a:r>
            <a:r>
              <a:rPr lang="ru-RU" sz="2000" b="1" dirty="0" err="1" smtClean="0">
                <a:latin typeface="Segoe UI Semilight" pitchFamily="34" charset="0"/>
                <a:cs typeface="Segoe UI Semilight" pitchFamily="34" charset="0"/>
              </a:rPr>
              <a:t>Югры</a:t>
            </a:r>
            <a:r>
              <a:rPr lang="ru-RU" sz="2000" b="1" dirty="0" smtClean="0">
                <a:latin typeface="Segoe UI Semilight" pitchFamily="34" charset="0"/>
                <a:cs typeface="Segoe UI Semilight" pitchFamily="34" charset="0"/>
              </a:rPr>
              <a:t> в сфере адаптивного спорта и повышение профессиональной компетентности организаторов добровольческой деятельности</a:t>
            </a:r>
            <a:endParaRPr lang="ru-RU" sz="2000" b="1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026" name="Picture 2" descr="image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3" y="18288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6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434" y="3151616"/>
            <a:ext cx="4739372" cy="27353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790"/>
            <a:ext cx="10515600" cy="5945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КЛУБ ДОБРОВОЛЬЦЕВ «РЕСПЕКТ»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4954" y="1025081"/>
            <a:ext cx="5746231" cy="2600036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 2014 году Центр выступил инициатором создания первого в России клуба волонтеров в сфере адаптивного спорта «Респект». </a:t>
            </a:r>
            <a:endParaRPr lang="ru-RU" sz="2000" dirty="0" smtClean="0"/>
          </a:p>
          <a:p>
            <a:pPr algn="just"/>
            <a:r>
              <a:rPr lang="ru-RU" sz="2000" dirty="0" smtClean="0"/>
              <a:t>Сегодня в клубе в </a:t>
            </a:r>
            <a:r>
              <a:rPr lang="ru-RU" sz="2000" dirty="0"/>
              <a:t>Ханты-Мансийске </a:t>
            </a:r>
            <a:r>
              <a:rPr lang="ru-RU" sz="2000" dirty="0" smtClean="0"/>
              <a:t> </a:t>
            </a:r>
            <a:r>
              <a:rPr lang="ru-RU" sz="2000" b="1" dirty="0" smtClean="0"/>
              <a:t>40 </a:t>
            </a:r>
            <a:r>
              <a:rPr lang="ru-RU" sz="2000" dirty="0" smtClean="0"/>
              <a:t>постоянных членов. </a:t>
            </a:r>
            <a:endParaRPr lang="ru-RU" sz="2000" dirty="0"/>
          </a:p>
          <a:p>
            <a:pPr algn="just"/>
            <a:r>
              <a:rPr lang="ru-RU" sz="2000" dirty="0"/>
              <a:t>Общее количество участников </a:t>
            </a:r>
            <a:r>
              <a:rPr lang="ru-RU" sz="2000" dirty="0" smtClean="0"/>
              <a:t>клуба в </a:t>
            </a:r>
            <a:r>
              <a:rPr lang="ru-RU" sz="2000" dirty="0"/>
              <a:t>Югре – </a:t>
            </a:r>
            <a:r>
              <a:rPr lang="ru-RU" sz="2000" dirty="0" smtClean="0"/>
              <a:t>около </a:t>
            </a:r>
            <a:r>
              <a:rPr lang="ru-RU" sz="2000" b="1" dirty="0"/>
              <a:t>200</a:t>
            </a:r>
            <a:r>
              <a:rPr lang="ru-RU" sz="2000" dirty="0"/>
              <a:t> человек.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2" y="3897443"/>
            <a:ext cx="4399783" cy="2821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00" r="19366"/>
          <a:stretch/>
        </p:blipFill>
        <p:spPr>
          <a:xfrm>
            <a:off x="4690608" y="3897442"/>
            <a:ext cx="2821767" cy="2821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2" y="1084293"/>
            <a:ext cx="3839116" cy="2462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79" y="3897443"/>
            <a:ext cx="4232651" cy="2821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0" r="6480"/>
          <a:stretch/>
        </p:blipFill>
        <p:spPr>
          <a:xfrm>
            <a:off x="4251422" y="1084293"/>
            <a:ext cx="1844578" cy="2462188"/>
          </a:xfrm>
          <a:prstGeom prst="rect">
            <a:avLst/>
          </a:prstGeom>
        </p:spPr>
      </p:pic>
      <p:pic>
        <p:nvPicPr>
          <p:cNvPr id="10" name="Рисунок 9" descr="Resurs_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27468" y="156755"/>
            <a:ext cx="1513783" cy="888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10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1" y="156120"/>
            <a:ext cx="10515600" cy="59281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КЛУБ ДОБРОВОЛЬЦЕВ «РЕСПЕКТ»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5618" y="1590494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Segoe UI Semilight" pitchFamily="34" charset="0"/>
                <a:cs typeface="Segoe UI Semilight" pitchFamily="34" charset="0"/>
              </a:rPr>
              <a:t>Направления деятельности клуба:</a:t>
            </a:r>
          </a:p>
          <a:p>
            <a:pPr marL="285750" indent="-285750"/>
            <a:r>
              <a:rPr lang="ru-RU" b="1" i="1" u="sng" dirty="0" smtClean="0">
                <a:latin typeface="Segoe UI Semilight" pitchFamily="34" charset="0"/>
                <a:cs typeface="Segoe UI Semilight" pitchFamily="34" charset="0"/>
              </a:rPr>
              <a:t>спортивное</a:t>
            </a: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 (работа на соревнованиях для людей с инвалидностью);</a:t>
            </a:r>
          </a:p>
          <a:p>
            <a:pPr marL="285750" indent="-285750"/>
            <a:r>
              <a:rPr lang="ru-RU" b="1" i="1" u="sng" dirty="0" smtClean="0">
                <a:latin typeface="Segoe UI Semilight" pitchFamily="34" charset="0"/>
                <a:cs typeface="Segoe UI Semilight" pitchFamily="34" charset="0"/>
              </a:rPr>
              <a:t>реабилитационное</a:t>
            </a: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 (проведение мероприятий в реабилитационных центрах);</a:t>
            </a:r>
          </a:p>
          <a:p>
            <a:pPr marL="285750" indent="-285750"/>
            <a:r>
              <a:rPr lang="ru-RU" b="1" i="1" u="sng" dirty="0" smtClean="0">
                <a:latin typeface="Segoe UI Semilight" pitchFamily="34" charset="0"/>
                <a:cs typeface="Segoe UI Semilight" pitchFamily="34" charset="0"/>
              </a:rPr>
              <a:t>информационно-образовательное </a:t>
            </a: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(проведение мероприятий, направленных на воспитание толерантного отношения к людям с инвалидностью);</a:t>
            </a:r>
          </a:p>
          <a:p>
            <a:pPr marL="285750" indent="-285750"/>
            <a:r>
              <a:rPr lang="ru-RU" b="1" i="1" u="sng" dirty="0" smtClean="0">
                <a:latin typeface="Segoe UI Semilight" pitchFamily="34" charset="0"/>
                <a:cs typeface="Segoe UI Semilight" pitchFamily="34" charset="0"/>
              </a:rPr>
              <a:t>подготовка волонтеров в сфере адаптивного спорта</a:t>
            </a: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.</a:t>
            </a:r>
          </a:p>
        </p:txBody>
      </p:sp>
      <p:pic>
        <p:nvPicPr>
          <p:cNvPr id="4" name="Рисунок 3" descr="Resurs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3379" y="171675"/>
            <a:ext cx="1535114" cy="900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9" y="0"/>
            <a:ext cx="9672992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87439" y="258312"/>
            <a:ext cx="7217121" cy="730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ДОБРОВОЛЬЧЕСКОЕ ДВИЖЕНИЕ</a:t>
            </a:r>
          </a:p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 СФЕРЕ АДАПТИВНОГО СПОРТА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3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2067374" y="127511"/>
            <a:ext cx="8057252" cy="657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ПЕРСПЕКТИВЫ РАЗВИТИЯ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2306069" y="2997647"/>
            <a:ext cx="107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ru-RU" sz="4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2250920" y="4246985"/>
            <a:ext cx="92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ru-RU" sz="4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2314778" y="5550850"/>
            <a:ext cx="77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2314778" y="1934860"/>
            <a:ext cx="1314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1275</a:t>
            </a:r>
            <a:endParaRPr lang="ru-RU" sz="4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8686446" y="3006356"/>
            <a:ext cx="107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endParaRPr lang="ru-RU" sz="4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8686446" y="4207460"/>
            <a:ext cx="108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ru-RU" sz="4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8686446" y="5550850"/>
            <a:ext cx="896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4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8686445" y="1934860"/>
            <a:ext cx="14503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</a:t>
            </a:r>
            <a:r>
              <a:rPr lang="en-US" sz="4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  <a:r>
              <a:rPr lang="en-US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549398" y="2147818"/>
            <a:ext cx="3058406" cy="28197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318" y="2914329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Участники движения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1560" y="4234838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Добровольцы, прошедшие </a:t>
            </a:r>
            <a:r>
              <a:rPr lang="ru-RU" dirty="0" err="1" smtClean="0">
                <a:latin typeface="Candara" panose="020E0502030303020204" pitchFamily="34" charset="0"/>
              </a:rPr>
              <a:t>спецподготовку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66914" y="5408564"/>
            <a:ext cx="525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Муниципалитеты, присоединившиеся </a:t>
            </a:r>
            <a:r>
              <a:rPr lang="ru-RU" dirty="0">
                <a:latin typeface="Candara" panose="020E0502030303020204" pitchFamily="34" charset="0"/>
              </a:rPr>
              <a:t>к </a:t>
            </a:r>
            <a:r>
              <a:rPr lang="ru-RU" dirty="0" smtClean="0">
                <a:latin typeface="Candara" panose="020E0502030303020204" pitchFamily="34" charset="0"/>
              </a:rPr>
              <a:t>движению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1810" y="1778486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Получатели услуг добровольцев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475640" y="3283661"/>
            <a:ext cx="3058406" cy="28197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485540" y="4600928"/>
            <a:ext cx="3058406" cy="28197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512886" y="5763808"/>
            <a:ext cx="3058406" cy="28197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8686446" y="821807"/>
            <a:ext cx="175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</a:t>
            </a:r>
            <a:endParaRPr lang="ru-RU" sz="28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2314778" y="821807"/>
            <a:ext cx="175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ru-RU" sz="28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8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СЕТЕВОЕ ВЗАИМОДЕЙСТВИЕ</a:t>
            </a:r>
            <a:endParaRPr lang="ru-RU" sz="41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29491" y="1793966"/>
            <a:ext cx="10515600" cy="3973694"/>
          </a:xfrm>
        </p:spPr>
        <p:txBody>
          <a:bodyPr anchor="t" anchorCtr="1"/>
          <a:lstStyle/>
          <a:p>
            <a:r>
              <a:rPr lang="ru-RU" dirty="0" smtClean="0"/>
              <a:t>Сайт БУ «Центра адаптивного спорта </a:t>
            </a:r>
            <a:r>
              <a:rPr lang="ru-RU" dirty="0" err="1" smtClean="0"/>
              <a:t>Югры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Группа </a:t>
            </a:r>
            <a:r>
              <a:rPr lang="ru-RU" dirty="0" err="1" smtClean="0"/>
              <a:t>Вконтакте</a:t>
            </a:r>
            <a:r>
              <a:rPr lang="ru-RU" dirty="0" smtClean="0"/>
              <a:t> Центр адаптивного спорта </a:t>
            </a:r>
            <a:r>
              <a:rPr lang="ru-RU" dirty="0" err="1" smtClean="0"/>
              <a:t>Югры</a:t>
            </a:r>
            <a:endParaRPr lang="ru-RU" dirty="0" smtClean="0"/>
          </a:p>
          <a:p>
            <a:r>
              <a:rPr lang="ru-RU" dirty="0" smtClean="0"/>
              <a:t>Ресурсный центр развития добровольчества </a:t>
            </a:r>
            <a:r>
              <a:rPr lang="ru-RU" dirty="0" err="1" smtClean="0"/>
              <a:t>Югры</a:t>
            </a:r>
            <a:r>
              <a:rPr lang="ru-RU" dirty="0" smtClean="0"/>
              <a:t> в сфере адаптивной физической культуры и спорта</a:t>
            </a:r>
          </a:p>
          <a:p>
            <a:r>
              <a:rPr lang="ru-RU" dirty="0" smtClean="0"/>
              <a:t>Инклюзивный клуб добровольцев «РЕСПЕКТ»</a:t>
            </a:r>
            <a:endParaRPr lang="ru-RU" dirty="0"/>
          </a:p>
        </p:txBody>
      </p:sp>
      <p:pic>
        <p:nvPicPr>
          <p:cNvPr id="5" name="Рисунок 4" descr="20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8374" y="4822370"/>
            <a:ext cx="1595981" cy="1595981"/>
          </a:xfrm>
          <a:prstGeom prst="rect">
            <a:avLst/>
          </a:prstGeom>
        </p:spPr>
      </p:pic>
      <p:pic>
        <p:nvPicPr>
          <p:cNvPr id="6" name="Рисунок 5" descr="qrcod_Xm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8487" y="4763587"/>
            <a:ext cx="1589314" cy="1589314"/>
          </a:xfrm>
          <a:prstGeom prst="rect">
            <a:avLst/>
          </a:prstGeom>
        </p:spPr>
      </p:pic>
      <p:pic>
        <p:nvPicPr>
          <p:cNvPr id="7" name="Рисунок 6" descr="ресурсный цент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909" y="4746171"/>
            <a:ext cx="1606732" cy="1606732"/>
          </a:xfrm>
          <a:prstGeom prst="rect">
            <a:avLst/>
          </a:prstGeom>
        </p:spPr>
      </p:pic>
      <p:pic>
        <p:nvPicPr>
          <p:cNvPr id="8" name="Рисунок 7" descr="сайт ЦА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6283" y="4798422"/>
            <a:ext cx="1640477" cy="16404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5754" y="3088710"/>
            <a:ext cx="7079228" cy="680577"/>
          </a:xfrm>
        </p:spPr>
        <p:txBody>
          <a:bodyPr anchor="ctr">
            <a:noAutofit/>
          </a:bodyPr>
          <a:lstStyle/>
          <a:p>
            <a:r>
              <a:rPr lang="ru-RU" sz="4100" dirty="0" smtClean="0">
                <a:latin typeface="Segoe UI Semibold" panose="020B0702040204020203" pitchFamily="34" charset="0"/>
              </a:rPr>
              <a:t>СПАСИБО ЗА ВНИМАНИЕ!</a:t>
            </a:r>
            <a:endParaRPr lang="ru-RU" sz="4100" dirty="0">
              <a:latin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4815" y="6162293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WWW.CSI-UGRA.RU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93" y="182676"/>
            <a:ext cx="1027838" cy="883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55" y="332771"/>
            <a:ext cx="1445252" cy="583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0929" y="208959"/>
            <a:ext cx="5670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Ханты-Мансийский автономный округ – Югра</a:t>
            </a:r>
          </a:p>
          <a:p>
            <a:pPr algn="ctr"/>
            <a:r>
              <a:rPr lang="ru-RU" sz="1200" dirty="0" smtClean="0"/>
              <a:t>Департамент физической культуры и спорта </a:t>
            </a:r>
          </a:p>
          <a:p>
            <a:pPr algn="ctr"/>
            <a:r>
              <a:rPr lang="ru-RU" sz="1200" dirty="0" smtClean="0"/>
              <a:t>Ханты-Мансийского автономного округа – Югры</a:t>
            </a:r>
          </a:p>
          <a:p>
            <a:pPr algn="ctr"/>
            <a:r>
              <a:rPr lang="ru-RU" sz="1200" dirty="0" smtClean="0"/>
              <a:t>Бюджетное учреждение ХМАО – Югры «Центр адаптивного спорта»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4499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8903" y="840439"/>
            <a:ext cx="102935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В 2015 году, по инициативе Центра адаптивного спорта </a:t>
            </a:r>
            <a:r>
              <a:rPr lang="ru-RU" sz="2400" dirty="0" err="1" smtClean="0">
                <a:latin typeface="Segoe UI Semilight" pitchFamily="34" charset="0"/>
                <a:cs typeface="Segoe UI Semilight" pitchFamily="34" charset="0"/>
              </a:rPr>
              <a:t>ХМАО-Югры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 и при поддержке Департамента физической культуры и спорта </a:t>
            </a:r>
            <a:r>
              <a:rPr lang="ru-RU" sz="2400" dirty="0" err="1" smtClean="0">
                <a:latin typeface="Segoe UI Semilight" pitchFamily="34" charset="0"/>
                <a:cs typeface="Segoe UI Semilight" pitchFamily="34" charset="0"/>
              </a:rPr>
              <a:t>ХМАО-Югры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 мероприятия по подготовке волонтеров </a:t>
            </a:r>
            <a:r>
              <a:rPr lang="ru-RU" sz="2400" dirty="0" err="1" smtClean="0">
                <a:latin typeface="Segoe UI Semilight" pitchFamily="34" charset="0"/>
                <a:cs typeface="Segoe UI Semilight" pitchFamily="34" charset="0"/>
              </a:rPr>
              <a:t>Югры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 в сфере адаптивного спорта было включено в государственную программу Ханты-Мансийского автономного округа – </a:t>
            </a:r>
            <a:r>
              <a:rPr lang="ru-RU" sz="2400" dirty="0" err="1" smtClean="0">
                <a:latin typeface="Segoe UI Semilight" pitchFamily="34" charset="0"/>
                <a:cs typeface="Segoe UI Semilight" pitchFamily="34" charset="0"/>
              </a:rPr>
              <a:t>Югры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 «Доступная среда в Ханты-Мансийском автономном округе – </a:t>
            </a:r>
            <a:r>
              <a:rPr lang="ru-RU" sz="2400" dirty="0" err="1" smtClean="0">
                <a:latin typeface="Segoe UI Semilight" pitchFamily="34" charset="0"/>
                <a:cs typeface="Segoe UI Semilight" pitchFamily="34" charset="0"/>
              </a:rPr>
              <a:t>Югре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». На проведение Сборов/Слетов волонтеров в сфере адаптивного спорта выделены бюджетные средства.</a:t>
            </a:r>
          </a:p>
          <a:p>
            <a:endParaRPr lang="ru-RU" sz="2400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Развитие добровольческого движения в сфере адаптивного спорта осуществляется в соответствии с распоряжением Правительства Ханты-Мансийского автономного округа - </a:t>
            </a:r>
            <a:r>
              <a:rPr lang="ru-RU" sz="2400" dirty="0" err="1" smtClean="0">
                <a:latin typeface="Segoe UI Semilight" pitchFamily="34" charset="0"/>
                <a:cs typeface="Segoe UI Semilight" pitchFamily="34" charset="0"/>
              </a:rPr>
              <a:t>Югры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 от 20 октября 2017 года № 612-рп "О концепции развития добровольчества (</a:t>
            </a:r>
            <a:r>
              <a:rPr lang="ru-RU" sz="2400" dirty="0" err="1" smtClean="0">
                <a:latin typeface="Segoe UI Semilight" pitchFamily="34" charset="0"/>
                <a:cs typeface="Segoe UI Semilight" pitchFamily="34" charset="0"/>
              </a:rPr>
              <a:t>волонтерства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) в Ханты-Мансийском автономном округе – </a:t>
            </a:r>
            <a:r>
              <a:rPr lang="ru-RU" sz="2400" dirty="0" err="1" smtClean="0">
                <a:latin typeface="Segoe UI Semilight" pitchFamily="34" charset="0"/>
                <a:cs typeface="Segoe UI Semilight" pitchFamily="34" charset="0"/>
              </a:rPr>
              <a:t>Югре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173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766" y="837766"/>
            <a:ext cx="11207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В </a:t>
            </a:r>
            <a:r>
              <a:rPr lang="ru-RU" sz="1700" dirty="0" err="1" smtClean="0">
                <a:latin typeface="Segoe UI Semilight" pitchFamily="34" charset="0"/>
                <a:cs typeface="Segoe UI Semilight" pitchFamily="34" charset="0"/>
              </a:rPr>
              <a:t>Югре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 осуществляют деятельность 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214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 детских и молодежных добровольческих объединений, охватывающих около 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9 000 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человек. Добровольчество развивается в различных направлениях: культурное, социальное, событийное, экологическое, семейное, корпоративное, </a:t>
            </a:r>
            <a:r>
              <a:rPr lang="ru-RU" sz="1700" dirty="0" err="1" smtClean="0">
                <a:latin typeface="Segoe UI Semilight" pitchFamily="34" charset="0"/>
                <a:cs typeface="Segoe UI Semilight" pitchFamily="34" charset="0"/>
              </a:rPr>
              <a:t>волонтерство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 «серебряного возраста», работают волонтеры Победы, волонтеры-медики, </a:t>
            </a:r>
            <a:r>
              <a:rPr lang="ru-RU" sz="1700" dirty="0" err="1" smtClean="0">
                <a:latin typeface="Segoe UI Semilight" pitchFamily="34" charset="0"/>
                <a:cs typeface="Segoe UI Semilight" pitchFamily="34" charset="0"/>
              </a:rPr>
              <a:t>медиаволонтеры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, волонтеры МЧС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.</a:t>
            </a:r>
          </a:p>
          <a:p>
            <a:endParaRPr lang="ru-RU" sz="1700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С 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2014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 года развивается добровольчество в сфере адаптивного спорта. По данным Государственного учреждения - Отделения Пенсионного фонда Российской Федерации по Ханты-Мансийскому автономному округу - </a:t>
            </a:r>
            <a:r>
              <a:rPr lang="ru-RU" sz="1700" dirty="0" err="1" smtClean="0">
                <a:latin typeface="Segoe UI Semilight" pitchFamily="34" charset="0"/>
                <a:cs typeface="Segoe UI Semilight" pitchFamily="34" charset="0"/>
              </a:rPr>
              <a:t>Югре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, к концу 2020 года в автономном округе количество инвалидов составляло 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59 434 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человека. Из них от 0 до 17 лет - 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6 723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 человека, от 18 и старше - 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52 711 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человек. Численность инвалидов, систематически занимающихся физической культурой и спортом, - 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10 443 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человек.</a:t>
            </a:r>
            <a:endParaRPr lang="ru-RU" sz="1700" dirty="0" smtClean="0">
              <a:solidFill>
                <a:srgbClr val="FF0000"/>
              </a:solidFill>
              <a:latin typeface="Segoe UI Semilight" pitchFamily="34" charset="0"/>
              <a:cs typeface="Segoe UI Semilight" pitchFamily="34" charset="0"/>
            </a:endParaRPr>
          </a:p>
          <a:p>
            <a:endParaRPr lang="ru-RU" sz="1700" dirty="0" smtClean="0">
              <a:solidFill>
                <a:srgbClr val="FF0000"/>
              </a:solidFill>
              <a:latin typeface="Segoe UI Semilight" pitchFamily="34" charset="0"/>
              <a:cs typeface="Segoe UI Semilight" pitchFamily="34" charset="0"/>
            </a:endParaRPr>
          </a:p>
          <a:p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Клуб волонтеров «Респект» в сфере адаптивного спорта уже в 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2016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 году, после 2 лет работы, перешагнул границы Ханты- </a:t>
            </a:r>
            <a:r>
              <a:rPr lang="ru-RU" sz="1700" dirty="0" err="1" smtClean="0">
                <a:latin typeface="Segoe UI Semilight" pitchFamily="34" charset="0"/>
                <a:cs typeface="Segoe UI Semilight" pitchFamily="34" charset="0"/>
              </a:rPr>
              <a:t>Мансийска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 и его деятельность переросла в движение. Сегодня оно охватывает 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около 200 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молодых </a:t>
            </a:r>
            <a:r>
              <a:rPr lang="ru-RU" sz="1700" dirty="0" err="1" smtClean="0">
                <a:latin typeface="Segoe UI Semilight" pitchFamily="34" charset="0"/>
                <a:cs typeface="Segoe UI Semilight" pitchFamily="34" charset="0"/>
              </a:rPr>
              <a:t>югорчан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. Волонтеры востребованы, так как Центр адаптивного спорта </a:t>
            </a:r>
            <a:r>
              <a:rPr lang="ru-RU" sz="1700" dirty="0" err="1" smtClean="0">
                <a:latin typeface="Segoe UI Semilight" pitchFamily="34" charset="0"/>
                <a:cs typeface="Segoe UI Semilight" pitchFamily="34" charset="0"/>
              </a:rPr>
              <a:t>Югры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 и органы управления физической культурой и спортом муниципальных образований ежегодно проводят соревнования различного уровня для людей с инвалидностью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.</a:t>
            </a:r>
          </a:p>
          <a:p>
            <a:endParaRPr lang="ru-RU" sz="1700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Финансовое обеспечение деятельности ресурсного центра осуществляется в рамках государственной программы «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Развитие физической культуры и спорта в Ханты-Мансийском автономном округе – </a:t>
            </a:r>
            <a:r>
              <a:rPr lang="ru-RU" sz="1700" b="1" dirty="0" err="1" smtClean="0">
                <a:latin typeface="Segoe UI Semilight" pitchFamily="34" charset="0"/>
                <a:cs typeface="Segoe UI Semilight" pitchFamily="34" charset="0"/>
              </a:rPr>
              <a:t>Югре</a:t>
            </a:r>
            <a:r>
              <a:rPr lang="ru-RU" sz="1700" b="1" dirty="0" smtClean="0">
                <a:latin typeface="Segoe UI Semilight" pitchFamily="34" charset="0"/>
                <a:cs typeface="Segoe UI Semilight" pitchFamily="34" charset="0"/>
              </a:rPr>
              <a:t> на 2018 - 2025 годы и на период до 2030 года</a:t>
            </a:r>
            <a:r>
              <a:rPr lang="ru-RU" sz="1700" dirty="0" smtClean="0">
                <a:latin typeface="Segoe UI Semilight" pitchFamily="34" charset="0"/>
                <a:cs typeface="Segoe UI Semilight" pitchFamily="34" charset="0"/>
              </a:rPr>
              <a:t>»</a:t>
            </a:r>
            <a:endParaRPr lang="ru-RU" sz="1700" dirty="0"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Segoe UI Semilight" pitchFamily="34" charset="0"/>
                <a:cs typeface="Segoe UI Semilight" pitchFamily="34" charset="0"/>
              </a:rPr>
              <a:t>Цели и задачи</a:t>
            </a:r>
            <a:endParaRPr lang="ru-RU" sz="36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	Основной </a:t>
            </a:r>
            <a:r>
              <a:rPr lang="ru-RU" b="1" dirty="0" smtClean="0">
                <a:latin typeface="Segoe UI Semilight" pitchFamily="34" charset="0"/>
                <a:cs typeface="Segoe UI Semilight" pitchFamily="34" charset="0"/>
              </a:rPr>
              <a:t>целью</a:t>
            </a: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 деятельности ресурсного центра является создание условий для формирования, развития и поддержки добровольчества (</a:t>
            </a:r>
            <a:r>
              <a:rPr lang="ru-RU" dirty="0" err="1" smtClean="0">
                <a:latin typeface="Segoe UI Semilight" pitchFamily="34" charset="0"/>
                <a:cs typeface="Segoe UI Semilight" pitchFamily="34" charset="0"/>
              </a:rPr>
              <a:t>волонтёрства</a:t>
            </a: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) в сфере адаптивной физической культуры и спорта в Ханты-Мансийском автономном округе – </a:t>
            </a:r>
            <a:r>
              <a:rPr lang="ru-RU" dirty="0" err="1" smtClean="0">
                <a:latin typeface="Segoe UI Semilight" pitchFamily="34" charset="0"/>
                <a:cs typeface="Segoe UI Semilight" pitchFamily="34" charset="0"/>
              </a:rPr>
              <a:t>Югре</a:t>
            </a: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	Основной </a:t>
            </a:r>
            <a:r>
              <a:rPr lang="ru-RU" b="1" dirty="0" smtClean="0">
                <a:latin typeface="Segoe UI Semilight" pitchFamily="34" charset="0"/>
                <a:cs typeface="Segoe UI Semilight" pitchFamily="34" charset="0"/>
              </a:rPr>
              <a:t>задачей</a:t>
            </a:r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 деятельности ресурсного центра является оказание всесторонней помощи участникам добровольческой (волонтерской) деятельности в сфере адаптивной физической культуры и спорта.</a:t>
            </a:r>
            <a:endParaRPr lang="ru-RU" dirty="0"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707" y="1407315"/>
            <a:ext cx="7256586" cy="404336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	С </a:t>
            </a:r>
            <a:r>
              <a:rPr lang="ru-RU" sz="2400" dirty="0"/>
              <a:t>2018 года </a:t>
            </a:r>
            <a:r>
              <a:rPr lang="ru-RU" sz="2400" dirty="0" err="1"/>
              <a:t>Депспорта</a:t>
            </a:r>
            <a:r>
              <a:rPr lang="ru-RU" sz="2400" dirty="0"/>
              <a:t> Югры и Центр адаптивного спорта </a:t>
            </a:r>
            <a:r>
              <a:rPr lang="ru-RU" sz="2400" dirty="0" smtClean="0"/>
              <a:t>–</a:t>
            </a:r>
            <a:r>
              <a:rPr lang="ru-RU" sz="2400" b="1" dirty="0" smtClean="0"/>
              <a:t> ресурсный центр</a:t>
            </a:r>
            <a:r>
              <a:rPr lang="ru-RU" sz="2400" dirty="0" smtClean="0"/>
              <a:t> </a:t>
            </a:r>
            <a:r>
              <a:rPr lang="ru-RU" sz="2400" dirty="0"/>
              <a:t>по подготовке добровольцев в сфере адаптивного </a:t>
            </a:r>
            <a:r>
              <a:rPr lang="ru-RU" sz="2400" dirty="0" smtClean="0"/>
              <a:t>спорта в регионе. </a:t>
            </a:r>
          </a:p>
          <a:p>
            <a:pPr algn="just">
              <a:buNone/>
            </a:pPr>
            <a:r>
              <a:rPr lang="ru-RU" sz="2400" dirty="0" smtClean="0"/>
              <a:t>	Центром </a:t>
            </a:r>
            <a:r>
              <a:rPr lang="ru-RU" sz="2400" dirty="0"/>
              <a:t>адаптивного спорта Югры разработаны методические материалы информационно-образовательных проектов для обучающихся </a:t>
            </a:r>
            <a:r>
              <a:rPr lang="ru-RU" sz="2400" dirty="0" smtClean="0"/>
              <a:t>школ.</a:t>
            </a:r>
            <a:endParaRPr lang="ru-RU" sz="2400" dirty="0"/>
          </a:p>
          <a:p>
            <a:pPr algn="just">
              <a:buNone/>
            </a:pPr>
            <a:r>
              <a:rPr lang="ru-RU" sz="2400" dirty="0" smtClean="0"/>
              <a:t>	Ежегодный </a:t>
            </a:r>
            <a:r>
              <a:rPr lang="ru-RU" sz="2400" dirty="0"/>
              <a:t>охват </a:t>
            </a:r>
            <a:r>
              <a:rPr lang="ru-RU" sz="2400" dirty="0" smtClean="0"/>
              <a:t>проектов составляет </a:t>
            </a:r>
            <a:r>
              <a:rPr lang="ru-RU" sz="2400" dirty="0"/>
              <a:t>порядка </a:t>
            </a:r>
            <a:r>
              <a:rPr lang="ru-RU" sz="2400" b="1" dirty="0"/>
              <a:t>60 </a:t>
            </a:r>
            <a:r>
              <a:rPr lang="ru-RU" sz="2400" b="1" dirty="0" smtClean="0"/>
              <a:t>000 </a:t>
            </a:r>
            <a:r>
              <a:rPr lang="ru-RU" sz="2400" dirty="0" smtClean="0"/>
              <a:t>школьников </a:t>
            </a:r>
            <a:r>
              <a:rPr lang="ru-RU" sz="2400" dirty="0"/>
              <a:t>и </a:t>
            </a:r>
            <a:r>
              <a:rPr lang="ru-RU" sz="2400" dirty="0" smtClean="0"/>
              <a:t>студентов.</a:t>
            </a:r>
          </a:p>
          <a:p>
            <a:pPr algn="just">
              <a:buNone/>
            </a:pPr>
            <a:endParaRPr lang="ru-RU" sz="2400" dirty="0" smtClean="0"/>
          </a:p>
          <a:p>
            <a:pPr algn="just"/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63575" y="256755"/>
            <a:ext cx="9264850" cy="730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РЕСУРСНЫЙ ЦЕНТР </a:t>
            </a:r>
          </a:p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 ПОДГОТОВКЕ ДОБРОВОЛЬЦЕВ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5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87439" y="199292"/>
            <a:ext cx="7217121" cy="826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ПОДГОТОВКА ДОБРОВОЛЬЦЕВ</a:t>
            </a:r>
          </a:p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 СФЕРЕ АДАПТИВНОГО СПОРТА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501" y="1062446"/>
            <a:ext cx="5730437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50" dirty="0" smtClean="0"/>
              <a:t>С 2016 года Центром проводятся окружные Слёты и Сборы волонтёров. За три года подготовку прошли </a:t>
            </a:r>
            <a:r>
              <a:rPr lang="ru-RU" sz="1550" b="1" dirty="0" smtClean="0"/>
              <a:t>244</a:t>
            </a:r>
            <a:r>
              <a:rPr lang="ru-RU" sz="1550" dirty="0" smtClean="0"/>
              <a:t> </a:t>
            </a:r>
            <a:r>
              <a:rPr lang="ru-RU" sz="1550" dirty="0"/>
              <a:t>волонтера из </a:t>
            </a:r>
            <a:r>
              <a:rPr lang="ru-RU" sz="1550" b="1" dirty="0"/>
              <a:t>22 </a:t>
            </a:r>
            <a:r>
              <a:rPr lang="ru-RU" sz="1550" dirty="0"/>
              <a:t>муниципальных образований Югры</a:t>
            </a:r>
            <a:r>
              <a:rPr lang="ru-RU" sz="1550" dirty="0" smtClean="0"/>
              <a:t>.</a:t>
            </a:r>
          </a:p>
          <a:p>
            <a:pPr algn="just"/>
            <a:endParaRPr lang="ru-RU" sz="1050" dirty="0"/>
          </a:p>
          <a:p>
            <a:pPr algn="just"/>
            <a:r>
              <a:rPr lang="ru-RU" sz="1550" dirty="0" smtClean="0"/>
              <a:t>Сборы и слеты проходят </a:t>
            </a:r>
            <a:r>
              <a:rPr lang="ru-RU" sz="1550" dirty="0"/>
              <a:t>в рамках окружных соревнований для людей с </a:t>
            </a:r>
            <a:r>
              <a:rPr lang="ru-RU" sz="1550" dirty="0" smtClean="0"/>
              <a:t>инвалидностью, где прошли подготовку </a:t>
            </a:r>
            <a:r>
              <a:rPr lang="ru-RU" sz="1550" b="1" dirty="0" smtClean="0"/>
              <a:t>525</a:t>
            </a:r>
            <a:r>
              <a:rPr lang="ru-RU" sz="1550" dirty="0" smtClean="0"/>
              <a:t> волонтеров и организаторов добровольческой деятельности (по данным на 2022 г.).</a:t>
            </a:r>
          </a:p>
          <a:p>
            <a:pPr algn="just"/>
            <a:endParaRPr lang="ru-RU" sz="155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40" y="1160621"/>
            <a:ext cx="3587237" cy="5380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23" y="3763107"/>
            <a:ext cx="4167554" cy="2778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689"/>
          <a:stretch/>
        </p:blipFill>
        <p:spPr>
          <a:xfrm>
            <a:off x="311927" y="3763107"/>
            <a:ext cx="3591833" cy="2778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8" y="1160620"/>
            <a:ext cx="1943100" cy="2508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35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92338" y="-15011"/>
            <a:ext cx="8529196" cy="730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ВОЛОНТЕР В СФЕРЕ АДАПТИВНОГО СПОРТА</a:t>
            </a:r>
            <a:endParaRPr lang="ru-R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50437" y="805576"/>
            <a:ext cx="4346721" cy="3091543"/>
            <a:chOff x="2530203" y="3211285"/>
            <a:chExt cx="4346721" cy="309154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853" y="4691742"/>
              <a:ext cx="1611086" cy="161108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203" y="3705178"/>
              <a:ext cx="2597650" cy="25976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92526" y="3211285"/>
              <a:ext cx="20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70% </a:t>
              </a:r>
              <a:r>
                <a:rPr lang="ru-RU" dirty="0" smtClean="0"/>
                <a:t>ДЕВУШКИ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89869" y="4260130"/>
              <a:ext cx="1887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30% </a:t>
              </a:r>
              <a:r>
                <a:rPr lang="ru-RU" dirty="0" smtClean="0"/>
                <a:t>ЮНОШИ</a:t>
              </a:r>
              <a:endParaRPr lang="ru-RU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2094" y="455788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60% </a:t>
            </a:r>
            <a:r>
              <a:rPr lang="ru-RU" dirty="0" smtClean="0"/>
              <a:t>школьники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7538" y="505195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24% </a:t>
            </a:r>
            <a:r>
              <a:rPr lang="ru-RU" dirty="0" smtClean="0"/>
              <a:t>работают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93" y="5743468"/>
            <a:ext cx="796802" cy="7968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38" y="5450009"/>
            <a:ext cx="1090261" cy="10902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2" y="4927218"/>
            <a:ext cx="1613052" cy="16130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22" y="5415622"/>
            <a:ext cx="882931" cy="8829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46" y="5487715"/>
            <a:ext cx="854209" cy="8542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39" y="5487715"/>
            <a:ext cx="866918" cy="8669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441" y="5487715"/>
            <a:ext cx="884379" cy="8843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268976" y="5374136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16% </a:t>
            </a:r>
            <a:r>
              <a:rPr lang="ru-RU" dirty="0" smtClean="0"/>
              <a:t>студенты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309701" y="1202019"/>
            <a:ext cx="32857" cy="509653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00466" y="4993804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39% </a:t>
            </a:r>
            <a:r>
              <a:rPr lang="ru-RU" sz="1400" dirty="0" smtClean="0"/>
              <a:t>спорт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506770" y="4706017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22% </a:t>
            </a:r>
            <a:r>
              <a:rPr lang="ru-RU" sz="1400" dirty="0" smtClean="0"/>
              <a:t>искусство</a:t>
            </a:r>
          </a:p>
          <a:p>
            <a:pPr algn="ctr"/>
            <a:r>
              <a:rPr lang="ru-RU" sz="1400" dirty="0" smtClean="0"/>
              <a:t>и музыка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9032262" y="4993804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15% </a:t>
            </a:r>
            <a:r>
              <a:rPr lang="ru-RU" sz="1400" dirty="0" smtClean="0"/>
              <a:t>литература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821534" y="4706017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17% </a:t>
            </a:r>
            <a:r>
              <a:rPr lang="ru-RU" sz="1400" dirty="0" smtClean="0"/>
              <a:t>кино</a:t>
            </a:r>
          </a:p>
          <a:p>
            <a:pPr algn="ctr"/>
            <a:r>
              <a:rPr lang="ru-RU" sz="1400" dirty="0" smtClean="0"/>
              <a:t>и сериалы</a:t>
            </a:r>
            <a:endParaRPr lang="ru-RU" sz="14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937257" y="4139410"/>
            <a:ext cx="2820463" cy="382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род занятий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175425" y="4142296"/>
            <a:ext cx="2820463" cy="382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увлечения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47681" y="4081785"/>
            <a:ext cx="5199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709434" y="4081785"/>
            <a:ext cx="5199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6618640" y="754517"/>
            <a:ext cx="5381203" cy="382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</a:t>
            </a:r>
            <a:r>
              <a:rPr lang="ru-RU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очему волонтеры становятся волонтерами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2865874"/>
              </p:ext>
            </p:extLst>
          </p:nvPr>
        </p:nvGraphicFramePr>
        <p:xfrm>
          <a:off x="6709434" y="1354931"/>
          <a:ext cx="5482566" cy="259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38" y="3455909"/>
            <a:ext cx="490844" cy="4219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50" y="3479361"/>
            <a:ext cx="463560" cy="398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07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6684095" y="2693361"/>
            <a:ext cx="4806602" cy="1972020"/>
            <a:chOff x="6684095" y="2710778"/>
            <a:chExt cx="4806602" cy="1972020"/>
          </a:xfrm>
        </p:grpSpPr>
        <p:pic>
          <p:nvPicPr>
            <p:cNvPr id="8" name="Рисунок 7" descr="image34"/>
            <p:cNvPicPr/>
            <p:nvPr/>
          </p:nvPicPr>
          <p:blipFill>
            <a:blip r:embed="rId2"/>
            <a:srcRect t="34478" r="23442" b="42775"/>
            <a:stretch>
              <a:fillRect/>
            </a:stretch>
          </p:blipFill>
          <p:spPr bwMode="auto">
            <a:xfrm>
              <a:off x="6684095" y="2715133"/>
              <a:ext cx="2372819" cy="1961369"/>
            </a:xfrm>
            <a:prstGeom prst="rect">
              <a:avLst/>
            </a:prstGeom>
            <a:noFill/>
          </p:spPr>
        </p:pic>
        <p:pic>
          <p:nvPicPr>
            <p:cNvPr id="9" name="Рисунок 8" descr="image34"/>
            <p:cNvPicPr/>
            <p:nvPr/>
          </p:nvPicPr>
          <p:blipFill>
            <a:blip r:embed="rId2"/>
            <a:srcRect t="58512" r="23442" b="15880"/>
            <a:stretch>
              <a:fillRect/>
            </a:stretch>
          </p:blipFill>
          <p:spPr bwMode="auto">
            <a:xfrm>
              <a:off x="9405525" y="2710778"/>
              <a:ext cx="2085172" cy="197202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2" y="173538"/>
            <a:ext cx="10515600" cy="7844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Segoe UI Semilight" pitchFamily="34" charset="0"/>
                <a:cs typeface="Segoe UI Semilight" pitchFamily="34" charset="0"/>
              </a:rPr>
              <a:t>Проектная деятельность и ее основные направления</a:t>
            </a:r>
            <a:endParaRPr lang="ru-RU" sz="32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С </a:t>
            </a:r>
            <a:r>
              <a:rPr lang="ru-RU" sz="2400" b="1" dirty="0" smtClean="0"/>
              <a:t>2016</a:t>
            </a:r>
            <a:r>
              <a:rPr lang="ru-RU" sz="2400" dirty="0" smtClean="0"/>
              <a:t> года добровольческое движение реализует свои цели и задачи через проектную деятельность по </a:t>
            </a:r>
            <a:r>
              <a:rPr lang="ru-RU" sz="2400" b="1" dirty="0" smtClean="0"/>
              <a:t>4</a:t>
            </a:r>
            <a:r>
              <a:rPr lang="ru-RU" sz="2400" dirty="0" smtClean="0"/>
              <a:t> направлениям:</a:t>
            </a:r>
            <a:endParaRPr lang="ru-RU" sz="2400" dirty="0"/>
          </a:p>
        </p:txBody>
      </p:sp>
      <p:pic>
        <p:nvPicPr>
          <p:cNvPr id="1026" name="Picture 2" descr="imag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2717074"/>
            <a:ext cx="2665578" cy="153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229" y="2725781"/>
            <a:ext cx="2298732" cy="15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96937" y="4249782"/>
            <a:ext cx="2316480" cy="792481"/>
          </a:xfrm>
          <a:prstGeom prst="rect">
            <a:avLst/>
          </a:prstGeom>
          <a:solidFill>
            <a:srgbClr val="100995"/>
          </a:solidFill>
          <a:ln>
            <a:solidFill>
              <a:srgbClr val="10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4232365"/>
            <a:ext cx="2664823" cy="792480"/>
          </a:xfrm>
          <a:prstGeom prst="rect">
            <a:avLst/>
          </a:prstGeom>
          <a:solidFill>
            <a:srgbClr val="100995"/>
          </a:solidFill>
          <a:ln>
            <a:solidFill>
              <a:srgbClr val="10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27314" y="4423818"/>
          <a:ext cx="2090057" cy="365443"/>
        </p:xfrm>
        <a:graphic>
          <a:graphicData uri="http://schemas.openxmlformats.org/drawingml/2006/table">
            <a:tbl>
              <a:tblPr/>
              <a:tblGrid>
                <a:gridCol w="2090057"/>
              </a:tblGrid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«Мы - вместе</a:t>
                      </a:r>
                      <a:r>
                        <a:rPr lang="ru-RU" sz="1400" b="1" i="0" u="none" strike="noStrike" spc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»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ahoma"/>
                        <a:ea typeface="Tahoma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(спортивное направление)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ahoma"/>
                        <a:ea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784145" y="4354283"/>
          <a:ext cx="2355397" cy="574929"/>
        </p:xfrm>
        <a:graphic>
          <a:graphicData uri="http://schemas.openxmlformats.org/drawingml/2006/table">
            <a:tbl>
              <a:tblPr/>
              <a:tblGrid>
                <a:gridCol w="2355397"/>
              </a:tblGrid>
              <a:tr h="562789">
                <a:tc>
                  <a:txBody>
                    <a:bodyPr/>
                    <a:lstStyle/>
                    <a:p>
                      <a:pPr marL="12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u="none" strike="noStrike" spc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«Ты - </a:t>
                      </a:r>
                      <a:r>
                        <a:rPr lang="ru-RU" sz="13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не </a:t>
                      </a:r>
                      <a:r>
                        <a:rPr lang="ru-RU" sz="1300" b="1" i="0" u="none" strike="noStrike" spc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один</a:t>
                      </a:r>
                      <a:r>
                        <a:rPr lang="ru-RU" sz="1300" b="1" i="0" u="none" strike="noStrike" spc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»</a:t>
                      </a:r>
                    </a:p>
                    <a:p>
                      <a:pPr marL="12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000000"/>
                        </a:solidFill>
                        <a:latin typeface="Tahoma"/>
                        <a:ea typeface="Tahoma"/>
                      </a:endParaRPr>
                    </a:p>
                    <a:p>
                      <a:pPr marL="12700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u="none" strike="noStrike" spc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(работа с воспитанниками реабилитационных</a:t>
                      </a:r>
                      <a:br>
                        <a:rPr lang="ru-RU" sz="1300" b="1" i="0" u="none" strike="noStrike" spc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ru-RU" sz="1300" b="1" i="0" u="none" strike="noStrike" spc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центров, коррекционных школ)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ahoma"/>
                        <a:ea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92537" y="4201884"/>
            <a:ext cx="2364377" cy="1092928"/>
          </a:xfrm>
          <a:prstGeom prst="rect">
            <a:avLst/>
          </a:prstGeom>
          <a:solidFill>
            <a:srgbClr val="100995"/>
          </a:solidFill>
          <a:ln>
            <a:solidFill>
              <a:srgbClr val="10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«Знание сила»</a:t>
            </a:r>
          </a:p>
          <a:p>
            <a:pPr algn="ctr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(информационно-образовательное направление)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05257" y="4153987"/>
            <a:ext cx="2072640" cy="2046515"/>
          </a:xfrm>
          <a:prstGeom prst="rect">
            <a:avLst/>
          </a:prstGeom>
          <a:solidFill>
            <a:srgbClr val="100995"/>
          </a:solidFill>
          <a:ln>
            <a:solidFill>
              <a:srgbClr val="100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«Сила – в знании»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(подготовка волонтеров </a:t>
            </a:r>
            <a:r>
              <a:rPr lang="ru-RU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Югры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в сфере адаптивного спорта, проект реализуется ресурсным центром, см. раздел «Ресурсный центр»)</a:t>
            </a:r>
            <a:endParaRPr lang="ru-RU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UI Semilight" pitchFamily="34" charset="0"/>
                <a:cs typeface="Segoe UI Semilight" pitchFamily="34" charset="0"/>
              </a:rPr>
              <a:t>«Мы вместе»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360" y="1268276"/>
            <a:ext cx="5181600" cy="43513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Segoe UI Semilight" pitchFamily="34" charset="0"/>
                <a:cs typeface="Segoe UI Semilight" pitchFamily="34" charset="0"/>
              </a:rPr>
              <a:t>Цель проекта:</a:t>
            </a:r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оказание помощи организаторам соревнований и людям с инвалидностью в ходе проведения спортивных мероприятий всех уровней (муниципальный, региональный, всероссийский, международный), улучшение качества проведения соревнований (комфортное передвижение участников соревнований, варьирование их досуга).</a:t>
            </a:r>
            <a:endParaRPr lang="ru-RU" sz="24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7628" y="1268275"/>
            <a:ext cx="5181600" cy="43513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Segoe UI Semilight" pitchFamily="34" charset="0"/>
                <a:cs typeface="Segoe UI Semilight" pitchFamily="34" charset="0"/>
              </a:rPr>
              <a:t>Задачи проекта:</a:t>
            </a:r>
          </a:p>
          <a:p>
            <a:pPr algn="ctr"/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специальная теоретическая подготовка волонтеров;</a:t>
            </a:r>
          </a:p>
          <a:p>
            <a:pPr algn="ctr"/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отработка навыков волонтеров в ходе работы на спортивных мероприятиях;</a:t>
            </a:r>
          </a:p>
          <a:p>
            <a:pPr algn="ctr"/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повышение качества проведения соревнований.</a:t>
            </a:r>
          </a:p>
          <a:p>
            <a:pPr algn="ctr"/>
            <a:endParaRPr lang="ru-RU" dirty="0" smtClean="0">
              <a:latin typeface="Segoe UI Semilight" pitchFamily="34" charset="0"/>
              <a:cs typeface="Segoe UI Semilight" pitchFamily="34" charset="0"/>
            </a:endParaRPr>
          </a:p>
          <a:p>
            <a:pPr algn="ctr"/>
            <a:endParaRPr lang="ru-RU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1" name="Рисунок 10" descr="764A3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087" y="4275907"/>
            <a:ext cx="3288575" cy="2192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bol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1031</Words>
  <Application>Microsoft Office PowerPoint</Application>
  <PresentationFormat>Произвольный</PresentationFormat>
  <Paragraphs>133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СФЕРЕ АДАПТИВНОГО СПОРТА</vt:lpstr>
      <vt:lpstr>Слайд 2</vt:lpstr>
      <vt:lpstr>Слайд 3</vt:lpstr>
      <vt:lpstr>Цели и задачи</vt:lpstr>
      <vt:lpstr>Слайд 5</vt:lpstr>
      <vt:lpstr>Слайд 6</vt:lpstr>
      <vt:lpstr>Слайд 7</vt:lpstr>
      <vt:lpstr>Проектная деятельность и ее основные направления</vt:lpstr>
      <vt:lpstr>«Мы вместе»</vt:lpstr>
      <vt:lpstr>«Ты - не один»</vt:lpstr>
      <vt:lpstr>«Знание – сила»</vt:lpstr>
      <vt:lpstr>«Сила – в знании»</vt:lpstr>
      <vt:lpstr>КЛУБ ДОБРОВОЛЬЦЕВ «РЕСПЕКТ»</vt:lpstr>
      <vt:lpstr>КЛУБ ДОБРОВОЛЬЦЕВ «РЕСПЕКТ»</vt:lpstr>
      <vt:lpstr>Слайд 15</vt:lpstr>
      <vt:lpstr>Слайд 16</vt:lpstr>
      <vt:lpstr>СЕТЕВОЕ ВЗАИМОДЕЙСТВИЕ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</dc:title>
  <dc:creator>Данил</dc:creator>
  <cp:lastModifiedBy>Орлова</cp:lastModifiedBy>
  <cp:revision>192</cp:revision>
  <cp:lastPrinted>2018-12-12T13:03:27Z</cp:lastPrinted>
  <dcterms:created xsi:type="dcterms:W3CDTF">2018-11-28T06:17:19Z</dcterms:created>
  <dcterms:modified xsi:type="dcterms:W3CDTF">2022-11-10T10:10:29Z</dcterms:modified>
</cp:coreProperties>
</file>