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410" r:id="rId5"/>
    <p:sldId id="411" r:id="rId6"/>
    <p:sldId id="412" r:id="rId7"/>
    <p:sldId id="413" r:id="rId8"/>
    <p:sldId id="418" r:id="rId9"/>
    <p:sldId id="391" r:id="rId10"/>
    <p:sldId id="414" r:id="rId11"/>
    <p:sldId id="415" r:id="rId12"/>
    <p:sldId id="416" r:id="rId13"/>
    <p:sldId id="417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6327" autoAdjust="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t>12.11.2024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8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64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3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4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8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9200" dirty="0" smtClean="0"/>
              <a:t>Новаторы</a:t>
            </a:r>
            <a:endParaRPr lang="ru-RU" sz="9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495A2"/>
                </a:solidFill>
              </a:rPr>
              <a:t>Волонтерский отряд ГБОУ школы № 2070</a:t>
            </a:r>
            <a:endParaRPr lang="ru-RU" dirty="0">
              <a:solidFill>
                <a:srgbClr val="4495A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04" y="411479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Наши новости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454" y="2281238"/>
            <a:ext cx="7067803" cy="394482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4495A2"/>
                </a:solidFill>
              </a:rPr>
              <a:t>В выходной день волонтеры образовательной площадки "Липовый парк" посетили приют "Домашний", чтобы разделить радость с собаками и кошками! В этом приюте находятся более 1000 собак, которым очень необходимы </a:t>
            </a:r>
            <a:r>
              <a:rPr lang="ru-RU" sz="1900" dirty="0" err="1" smtClean="0">
                <a:solidFill>
                  <a:srgbClr val="4495A2"/>
                </a:solidFill>
              </a:rPr>
              <a:t>прогулки.Ребята</a:t>
            </a:r>
            <a:r>
              <a:rPr lang="ru-RU" sz="1900" dirty="0" smtClean="0">
                <a:solidFill>
                  <a:srgbClr val="4495A2"/>
                </a:solidFill>
              </a:rPr>
              <a:t> </a:t>
            </a:r>
            <a:r>
              <a:rPr lang="ru-RU" sz="1900" dirty="0">
                <a:solidFill>
                  <a:srgbClr val="4495A2"/>
                </a:solidFill>
              </a:rPr>
              <a:t>во время нахождения в приюте выгуливали по лесу четвероногих друзей, которые большую часть времени находятся в вольерах.</a:t>
            </a:r>
            <a:br>
              <a:rPr lang="ru-RU" sz="1900" dirty="0">
                <a:solidFill>
                  <a:srgbClr val="4495A2"/>
                </a:solidFill>
              </a:rPr>
            </a:br>
            <a:r>
              <a:rPr lang="ru-RU" sz="1900" dirty="0" smtClean="0">
                <a:solidFill>
                  <a:srgbClr val="4495A2"/>
                </a:solidFill>
              </a:rPr>
              <a:t>Научно </a:t>
            </a:r>
            <a:r>
              <a:rPr lang="ru-RU" sz="1900" dirty="0">
                <a:solidFill>
                  <a:srgbClr val="4495A2"/>
                </a:solidFill>
              </a:rPr>
              <a:t>доказано, что такие встречи снижают стресс и способствуют эмоциональному развитию. Дети учатся проявлять </a:t>
            </a:r>
            <a:r>
              <a:rPr lang="ru-RU" sz="1900" dirty="0" err="1">
                <a:solidFill>
                  <a:srgbClr val="4495A2"/>
                </a:solidFill>
              </a:rPr>
              <a:t>эмпатию</a:t>
            </a:r>
            <a:r>
              <a:rPr lang="ru-RU" sz="1900" dirty="0">
                <a:solidFill>
                  <a:srgbClr val="4495A2"/>
                </a:solidFill>
              </a:rPr>
              <a:t>, понимая чувства бездомных животных, которые ждут своей любви и заботы. Они осознают важность доброты, что формирует у них отношение к окружающим миру. Именно через такие маленькие действия они закладывают основу для своей будущей жизни, полную отзывчивости и человечности.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2281238"/>
            <a:ext cx="3944827" cy="39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6787747" cy="65951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Немного о нас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81943"/>
            <a:ext cx="6486344" cy="4232365"/>
          </a:xfrm>
        </p:spPr>
        <p:txBody>
          <a:bodyPr tIns="457200"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b="0" dirty="0"/>
              <a:t>Волонтерство является важным направлением воспитательной деятельности Школы 2070. Это участие школьников в общественно-полезных делах, деятельности на благо конкретных людей и социального окружения в целом. </a:t>
            </a:r>
            <a:r>
              <a:rPr lang="ru-RU" sz="2500" b="0" dirty="0"/>
              <a:t>Участие в волонтёрской деятельности способствует социальному развитию школьников и закладывает в них важнейшие личностные качества, необходимые для жизни</a:t>
            </a:r>
            <a:r>
              <a:rPr lang="ru-RU" sz="2500" b="0" dirty="0" smtClean="0"/>
              <a:t>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1" y="3115491"/>
            <a:ext cx="4798423" cy="3598817"/>
          </a:xfrm>
          <a:prstGeom prst="rect">
            <a:avLst/>
          </a:prstGeom>
          <a:ln>
            <a:solidFill>
              <a:srgbClr val="4495A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7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6787747" cy="65951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Немного о нас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81943"/>
            <a:ext cx="6486344" cy="4232365"/>
          </a:xfrm>
        </p:spPr>
        <p:txBody>
          <a:bodyPr tIns="457200"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dirty="0" err="1" smtClean="0"/>
              <a:t>Волонтерство</a:t>
            </a:r>
            <a:r>
              <a:rPr lang="ru-RU" b="0" dirty="0" smtClean="0"/>
              <a:t> </a:t>
            </a:r>
            <a:r>
              <a:rPr lang="ru-RU" b="0" dirty="0"/>
              <a:t>необходимо для того, чтобы помогать людям и учиться быть неравнодушным к проблемам других, приносить пользу как обществу, так и самим себе. Ребята учатся не только решать социальные проблемы, но и развивают свои умения и навыки, удовлетворяют потребность в общении и самоуважении, осознают свою полезность и нужность, получают благодарность за свой общественно-полезный и значимый труд</a:t>
            </a:r>
            <a:r>
              <a:rPr lang="ru-RU" b="0" dirty="0" smtClean="0"/>
              <a:t>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1" y="3115491"/>
            <a:ext cx="4798423" cy="3598817"/>
          </a:xfrm>
          <a:prstGeom prst="rect">
            <a:avLst/>
          </a:prstGeom>
          <a:ln>
            <a:solidFill>
              <a:srgbClr val="4495A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6787747" cy="65951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Немного о нас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81943"/>
            <a:ext cx="6486344" cy="4232365"/>
          </a:xfrm>
        </p:spPr>
        <p:txBody>
          <a:bodyPr tIns="457200"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b="0" dirty="0"/>
              <a:t>Ученики нашей школы активно участвуют в мероприятиях волонтёрского направления различного уровня - от школьного до городского. Труд волонтёров не только приносит пользу обществу, но и позволяет ребятам узнать много нового о мире, в котором они живут, найти друзей и единомышленников, наполнить жизнь новыми, незабываемыми эмоциями.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1" y="3115491"/>
            <a:ext cx="4798423" cy="3598817"/>
          </a:xfrm>
          <a:prstGeom prst="rect">
            <a:avLst/>
          </a:prstGeom>
          <a:ln>
            <a:solidFill>
              <a:srgbClr val="4495A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награды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556419"/>
            <a:ext cx="5199063" cy="5199063"/>
          </a:xfrm>
        </p:spPr>
      </p:pic>
    </p:spTree>
    <p:extLst>
      <p:ext uri="{BB962C8B-B14F-4D97-AF65-F5344CB8AC3E}">
        <p14:creationId xmlns:p14="http://schemas.microsoft.com/office/powerpoint/2010/main" val="202032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Наши новости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454" y="2281238"/>
            <a:ext cx="6844645" cy="370046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>
                <a:solidFill>
                  <a:srgbClr val="4495A2"/>
                </a:solidFill>
              </a:rPr>
              <a:t>Первый день каникул ученики образовательной площадки "Конструктор" решили провести с пользой. Волонтеры вместе с советником директора по воспитанию Татьяной Николаевной Храповой и методистом Ольгой Игоревной Масловой отправились в </a:t>
            </a:r>
            <a:r>
              <a:rPr lang="ru-RU" sz="2500" dirty="0" err="1">
                <a:solidFill>
                  <a:srgbClr val="4495A2"/>
                </a:solidFill>
              </a:rPr>
              <a:t>Экоцентр</a:t>
            </a:r>
            <a:r>
              <a:rPr lang="ru-RU" sz="2500" dirty="0">
                <a:solidFill>
                  <a:srgbClr val="4495A2"/>
                </a:solidFill>
              </a:rPr>
              <a:t> "Сборка", где узнали о правилах сортировки вторсырья и сами приняли участие в сортировке пластиковых крышечек.</a:t>
            </a:r>
            <a:endParaRPr lang="ru-RU" sz="2500" dirty="0">
              <a:solidFill>
                <a:srgbClr val="4495A2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" y="2483637"/>
            <a:ext cx="4493623" cy="3370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Наши новости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454" y="2281238"/>
            <a:ext cx="7067803" cy="394482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4495A2"/>
                </a:solidFill>
              </a:rPr>
              <a:t>Совместными </a:t>
            </a:r>
            <a:r>
              <a:rPr lang="ru-RU" dirty="0">
                <a:solidFill>
                  <a:srgbClr val="4495A2"/>
                </a:solidFill>
              </a:rPr>
              <a:t>усилиями и благодаря добрым сердцам наших учеников, воспитанников, родителей и педагогов мы собрали различные игрушки, книги, настольные игры и другие небольшие сюрпризы для маленьких храбрецов. Эти подарки станут важным стимулом для малышей во время болезненных процедур и помогут им быстрее справиться </a:t>
            </a:r>
            <a:r>
              <a:rPr lang="ru-RU" dirty="0" smtClean="0">
                <a:solidFill>
                  <a:srgbClr val="4495A2"/>
                </a:solidFill>
              </a:rPr>
              <a:t>с лечением</a:t>
            </a:r>
            <a:r>
              <a:rPr lang="ru-RU" dirty="0">
                <a:solidFill>
                  <a:srgbClr val="4495A2"/>
                </a:solidFill>
              </a:rPr>
              <a:t>.</a:t>
            </a:r>
            <a:br>
              <a:rPr lang="ru-RU" dirty="0">
                <a:solidFill>
                  <a:srgbClr val="4495A2"/>
                </a:solidFill>
              </a:rPr>
            </a:br>
            <a:r>
              <a:rPr lang="ru-RU" dirty="0" smtClean="0">
                <a:solidFill>
                  <a:srgbClr val="4495A2"/>
                </a:solidFill>
              </a:rPr>
              <a:t>Спасибо </a:t>
            </a:r>
            <a:r>
              <a:rPr lang="ru-RU" dirty="0">
                <a:solidFill>
                  <a:srgbClr val="4495A2"/>
                </a:solidFill>
              </a:rPr>
              <a:t>каждому, кто откликнулся и принял участие в акции! Благодаря вашей помощи и поддержке, дети получат не только подарки, но и веру в лучшее и понимание, что они не одни в этой нелегкой борьбе. Желаем всем деткам скорейшего выздоровления и их родителям непоколебимой силы и терпения!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2281238"/>
            <a:ext cx="3944827" cy="39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Наши новости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454" y="2281238"/>
            <a:ext cx="7067803" cy="394482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4495A2"/>
                </a:solidFill>
              </a:rPr>
              <a:t>В нашей школе прошла эколого-благотворительная волонтерская акция "Добрые крышечки", в которой ежегодно принимают активное участие наши ученики и воспитанники.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4495A2"/>
                </a:solidFill>
              </a:rPr>
              <a:t>"Добрые крышечки" - это российский благотворительный волонтерский проект, имеющий двойную цель: сделать наш мир чище и помочь детям, которым нужна поддержка.</a:t>
            </a:r>
            <a:br>
              <a:rPr lang="ru-RU" sz="1900" dirty="0">
                <a:solidFill>
                  <a:srgbClr val="4495A2"/>
                </a:solidFill>
              </a:rPr>
            </a:br>
            <a:r>
              <a:rPr lang="ru-RU" sz="1900" dirty="0" smtClean="0">
                <a:solidFill>
                  <a:srgbClr val="4495A2"/>
                </a:solidFill>
              </a:rPr>
              <a:t>Как </a:t>
            </a:r>
            <a:r>
              <a:rPr lang="ru-RU" sz="1900" dirty="0">
                <a:solidFill>
                  <a:srgbClr val="4495A2"/>
                </a:solidFill>
              </a:rPr>
              <a:t>это работает? Да всё очень просто. Мы собираем пластиковые завинчивающиеся крышечки от питьевых продуктов и крышечки от напитка "</a:t>
            </a:r>
            <a:r>
              <a:rPr lang="ru-RU" sz="1900" dirty="0" err="1">
                <a:solidFill>
                  <a:srgbClr val="4495A2"/>
                </a:solidFill>
              </a:rPr>
              <a:t>Иммунеле</a:t>
            </a:r>
            <a:r>
              <a:rPr lang="ru-RU" sz="1900" dirty="0">
                <a:solidFill>
                  <a:srgbClr val="4495A2"/>
                </a:solidFill>
              </a:rPr>
              <a:t>". Затем крупная партия крышечек отправляется на завод по переработке пластика. Завод взвешивает сырье и переводит денежные средства за собранные крышечки на счет благотворительного фонда.</a:t>
            </a:r>
            <a:br>
              <a:rPr lang="ru-RU" sz="1900" dirty="0">
                <a:solidFill>
                  <a:srgbClr val="4495A2"/>
                </a:solidFill>
              </a:rPr>
            </a:br>
            <a:endParaRPr lang="ru-RU" sz="1900" dirty="0">
              <a:solidFill>
                <a:srgbClr val="4495A2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2281238"/>
            <a:ext cx="3944827" cy="39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1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Наши новости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454" y="2281238"/>
            <a:ext cx="7067803" cy="394482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rgbClr val="4495A2"/>
                </a:solidFill>
              </a:rPr>
              <a:t>В выходной день волонтеры образовательной площадки "Липовый парк" посетили приют "Домашний", чтобы разделить радость с собаками и кошками! В этом приюте находятся более 1000 собак, которым очень необходимы </a:t>
            </a:r>
            <a:r>
              <a:rPr lang="ru-RU" sz="1900" dirty="0" err="1" smtClean="0">
                <a:solidFill>
                  <a:srgbClr val="4495A2"/>
                </a:solidFill>
              </a:rPr>
              <a:t>прогулки.Ребята</a:t>
            </a:r>
            <a:r>
              <a:rPr lang="ru-RU" sz="1900" dirty="0" smtClean="0">
                <a:solidFill>
                  <a:srgbClr val="4495A2"/>
                </a:solidFill>
              </a:rPr>
              <a:t> </a:t>
            </a:r>
            <a:r>
              <a:rPr lang="ru-RU" sz="1900" dirty="0">
                <a:solidFill>
                  <a:srgbClr val="4495A2"/>
                </a:solidFill>
              </a:rPr>
              <a:t>во время нахождения в приюте выгуливали по лесу четвероногих друзей, которые большую часть времени находятся в вольерах.</a:t>
            </a:r>
            <a:br>
              <a:rPr lang="ru-RU" sz="1900" dirty="0">
                <a:solidFill>
                  <a:srgbClr val="4495A2"/>
                </a:solidFill>
              </a:rPr>
            </a:br>
            <a:r>
              <a:rPr lang="ru-RU" sz="1900" dirty="0" smtClean="0">
                <a:solidFill>
                  <a:srgbClr val="4495A2"/>
                </a:solidFill>
              </a:rPr>
              <a:t>Научно </a:t>
            </a:r>
            <a:r>
              <a:rPr lang="ru-RU" sz="1900" dirty="0">
                <a:solidFill>
                  <a:srgbClr val="4495A2"/>
                </a:solidFill>
              </a:rPr>
              <a:t>доказано, что такие встречи снижают стресс и способствуют эмоциональному развитию. Дети учатся проявлять </a:t>
            </a:r>
            <a:r>
              <a:rPr lang="ru-RU" sz="1900" dirty="0" err="1">
                <a:solidFill>
                  <a:srgbClr val="4495A2"/>
                </a:solidFill>
              </a:rPr>
              <a:t>эмпатию</a:t>
            </a:r>
            <a:r>
              <a:rPr lang="ru-RU" sz="1900" dirty="0">
                <a:solidFill>
                  <a:srgbClr val="4495A2"/>
                </a:solidFill>
              </a:rPr>
              <a:t>, понимая чувства бездомных животных, которые ждут своей любви и заботы. Они осознают важность доброты, что формирует у них отношение к окружающим миру. Именно через такие маленькие действия они закладывают основу для своей будущей жизни, полную отзывчивости и человечности.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187781"/>
            <a:ext cx="1028700" cy="102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" y="2281238"/>
            <a:ext cx="3944827" cy="39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041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FE134-9032-4C7F-BC57-C7DE3F833363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purl.org/dc/terms/"/>
    <ds:schemaRef ds:uri="71af3243-3dd4-4a8d-8c0d-dd76da1f02a5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Широкоэкранный</PresentationFormat>
  <Paragraphs>29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Пользовательская</vt:lpstr>
      <vt:lpstr>Новаторы</vt:lpstr>
      <vt:lpstr>Немного о нас</vt:lpstr>
      <vt:lpstr>Немного о нас</vt:lpstr>
      <vt:lpstr>Немного о нас</vt:lpstr>
      <vt:lpstr>Наши награды</vt:lpstr>
      <vt:lpstr>Наши новости</vt:lpstr>
      <vt:lpstr>Наши новости</vt:lpstr>
      <vt:lpstr>Наши новости</vt:lpstr>
      <vt:lpstr>Наши новости</vt:lpstr>
      <vt:lpstr>Наши новости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2024-11-12T13:00:25Z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