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43049" y="382206"/>
            <a:ext cx="8105901" cy="1591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257" y="325754"/>
            <a:ext cx="10357485" cy="1288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257" y="2479103"/>
            <a:ext cx="7656195" cy="3852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0777" y="609600"/>
            <a:ext cx="11963400" cy="3362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5400" spc="10" dirty="0" smtClean="0"/>
              <a:t>Презентация волонтерской деятельности отряда Марш-бросок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ru-RU" sz="5400" spc="10" dirty="0" smtClean="0"/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b="1" spc="-85" dirty="0" smtClean="0">
                <a:latin typeface="Times New Roman"/>
                <a:cs typeface="Times New Roman"/>
              </a:rPr>
              <a:t>М</a:t>
            </a:r>
            <a:r>
              <a:rPr lang="ru-RU" sz="5400" b="1" spc="-85" dirty="0" smtClean="0">
                <a:latin typeface="Times New Roman"/>
                <a:cs typeface="Times New Roman"/>
              </a:rPr>
              <a:t>АОУ</a:t>
            </a:r>
            <a:r>
              <a:rPr sz="5400" b="1" spc="-35" dirty="0" smtClean="0">
                <a:latin typeface="Times New Roman"/>
                <a:cs typeface="Times New Roman"/>
              </a:rPr>
              <a:t> </a:t>
            </a:r>
            <a:r>
              <a:rPr sz="5400" b="1" spc="-5" dirty="0">
                <a:latin typeface="Times New Roman"/>
                <a:cs typeface="Times New Roman"/>
              </a:rPr>
              <a:t>СОШ</a:t>
            </a:r>
            <a:r>
              <a:rPr sz="5400" b="1" spc="-60" dirty="0">
                <a:latin typeface="Times New Roman"/>
                <a:cs typeface="Times New Roman"/>
              </a:rPr>
              <a:t> </a:t>
            </a:r>
            <a:r>
              <a:rPr sz="5400" b="1" dirty="0" smtClean="0">
                <a:latin typeface="Times New Roman"/>
                <a:cs typeface="Times New Roman"/>
              </a:rPr>
              <a:t>№</a:t>
            </a:r>
            <a:r>
              <a:rPr lang="ru-RU" sz="5400" b="1" dirty="0" smtClean="0">
                <a:latin typeface="Times New Roman"/>
                <a:cs typeface="Times New Roman"/>
              </a:rPr>
              <a:t>67 </a:t>
            </a:r>
            <a:r>
              <a:rPr lang="ru-RU" sz="5400" b="1" dirty="0" err="1" smtClean="0">
                <a:latin typeface="Times New Roman"/>
                <a:cs typeface="Times New Roman"/>
              </a:rPr>
              <a:t>г.Краснодар</a:t>
            </a:r>
            <a:endParaRPr sz="5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4495800"/>
            <a:ext cx="4010554" cy="1735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27634"/>
            <a:ext cx="5024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Times New Roman"/>
                <a:cs typeface="Times New Roman"/>
              </a:rPr>
              <a:t>Чем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мы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занимаемся?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823973"/>
            <a:ext cx="5173980" cy="426656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39370">
              <a:lnSpc>
                <a:spcPct val="90300"/>
              </a:lnSpc>
              <a:spcBef>
                <a:spcPts val="309"/>
              </a:spcBef>
            </a:pPr>
            <a:r>
              <a:rPr sz="1800" spc="-10" dirty="0">
                <a:latin typeface="Times New Roman"/>
                <a:cs typeface="Times New Roman"/>
              </a:rPr>
              <a:t>Основой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волонтёрского</a:t>
            </a:r>
            <a:r>
              <a:rPr sz="1800" spc="-5" dirty="0">
                <a:latin typeface="Times New Roman"/>
                <a:cs typeface="Times New Roman"/>
              </a:rPr>
              <a:t> движения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является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отряд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обучающихся-добровольцев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из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числа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школьников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8-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11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классов;</a:t>
            </a:r>
            <a:endParaRPr sz="1800">
              <a:latin typeface="Times New Roman"/>
              <a:cs typeface="Times New Roman"/>
            </a:endParaRPr>
          </a:p>
          <a:p>
            <a:pPr marL="12700" marR="127000">
              <a:lnSpc>
                <a:spcPts val="1939"/>
              </a:lnSpc>
              <a:spcBef>
                <a:spcPts val="1030"/>
              </a:spcBef>
            </a:pP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5" dirty="0">
                <a:latin typeface="Times New Roman"/>
                <a:cs typeface="Times New Roman"/>
              </a:rPr>
              <a:t>начале </a:t>
            </a:r>
            <a:r>
              <a:rPr sz="1800" spc="-25" dirty="0">
                <a:latin typeface="Times New Roman"/>
                <a:cs typeface="Times New Roman"/>
              </a:rPr>
              <a:t>года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выбираются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органы </a:t>
            </a:r>
            <a:r>
              <a:rPr sz="1800" spc="-15" dirty="0">
                <a:latin typeface="Times New Roman"/>
                <a:cs typeface="Times New Roman"/>
              </a:rPr>
              <a:t>самоуправления: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командир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отряда, </a:t>
            </a:r>
            <a:r>
              <a:rPr sz="1800" spc="-10" dirty="0">
                <a:latin typeface="Times New Roman"/>
                <a:cs typeface="Times New Roman"/>
              </a:rPr>
              <a:t>ответственные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каждое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из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направлений</a:t>
            </a:r>
            <a:r>
              <a:rPr sz="1800" spc="-5" dirty="0">
                <a:latin typeface="Times New Roman"/>
                <a:cs typeface="Times New Roman"/>
              </a:rPr>
              <a:t> программы;</a:t>
            </a:r>
            <a:endParaRPr sz="1800">
              <a:latin typeface="Times New Roman"/>
              <a:cs typeface="Times New Roman"/>
            </a:endParaRPr>
          </a:p>
          <a:p>
            <a:pPr marL="12700" marR="487680">
              <a:lnSpc>
                <a:spcPts val="1960"/>
              </a:lnSpc>
              <a:spcBef>
                <a:spcPts val="985"/>
              </a:spcBef>
            </a:pPr>
            <a:r>
              <a:rPr sz="1800" dirty="0">
                <a:latin typeface="Times New Roman"/>
                <a:cs typeface="Times New Roman"/>
              </a:rPr>
              <a:t>Сбор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отряда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проводиться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неделю,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каждую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среду;</a:t>
            </a:r>
            <a:endParaRPr sz="1800">
              <a:latin typeface="Times New Roman"/>
              <a:cs typeface="Times New Roman"/>
            </a:endParaRPr>
          </a:p>
          <a:p>
            <a:pPr marL="12700" marR="107314">
              <a:lnSpc>
                <a:spcPts val="1939"/>
              </a:lnSpc>
              <a:spcBef>
                <a:spcPts val="994"/>
              </a:spcBef>
            </a:pPr>
            <a:r>
              <a:rPr sz="1800" spc="-10" dirty="0">
                <a:latin typeface="Times New Roman"/>
                <a:cs typeface="Times New Roman"/>
              </a:rPr>
              <a:t>Массовые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мероприятия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проводятся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плана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программы на </a:t>
            </a:r>
            <a:r>
              <a:rPr sz="1800" spc="-25" dirty="0">
                <a:latin typeface="Times New Roman"/>
                <a:cs typeface="Times New Roman"/>
              </a:rPr>
              <a:t>год, </a:t>
            </a:r>
            <a:r>
              <a:rPr sz="1800" spc="-5" dirty="0">
                <a:latin typeface="Times New Roman"/>
                <a:cs typeface="Times New Roman"/>
              </a:rPr>
              <a:t>четыре мероприятия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месяц </a:t>
            </a:r>
            <a:r>
              <a:rPr sz="1800" dirty="0">
                <a:latin typeface="Times New Roman"/>
                <a:cs typeface="Times New Roman"/>
              </a:rPr>
              <a:t>(по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одному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каждое</a:t>
            </a:r>
            <a:r>
              <a:rPr sz="1800" spc="-10" dirty="0">
                <a:latin typeface="Times New Roman"/>
                <a:cs typeface="Times New Roman"/>
              </a:rPr>
              <a:t> направление);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60"/>
              </a:lnSpc>
              <a:spcBef>
                <a:spcPts val="755"/>
              </a:spcBef>
            </a:pPr>
            <a:r>
              <a:rPr sz="1800" spc="-20" dirty="0">
                <a:latin typeface="Times New Roman"/>
                <a:cs typeface="Times New Roman"/>
              </a:rPr>
              <a:t>Ежегодно</a:t>
            </a:r>
            <a:r>
              <a:rPr sz="1800" spc="-5" dirty="0">
                <a:latin typeface="Times New Roman"/>
                <a:cs typeface="Times New Roman"/>
              </a:rPr>
              <a:t> (май)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проводятся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заседания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волонтёрского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50"/>
              </a:lnSpc>
            </a:pPr>
            <a:r>
              <a:rPr sz="1800" spc="-5" dirty="0">
                <a:latin typeface="Times New Roman"/>
                <a:cs typeface="Times New Roman"/>
              </a:rPr>
              <a:t>отряда,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25" dirty="0">
                <a:latin typeface="Times New Roman"/>
                <a:cs typeface="Times New Roman"/>
              </a:rPr>
              <a:t>которых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заслушиваются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отчёты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39"/>
              </a:lnSpc>
            </a:pPr>
            <a:r>
              <a:rPr sz="1800" dirty="0">
                <a:latin typeface="Times New Roman"/>
                <a:cs typeface="Times New Roman"/>
              </a:rPr>
              <a:t>деятельности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волонтёров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подводятся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итоги</a:t>
            </a:r>
            <a:r>
              <a:rPr sz="1800" dirty="0">
                <a:latin typeface="Times New Roman"/>
                <a:cs typeface="Times New Roman"/>
              </a:rPr>
              <a:t> 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50"/>
              </a:lnSpc>
            </a:pPr>
            <a:r>
              <a:rPr sz="1800" spc="-10" dirty="0">
                <a:latin typeface="Times New Roman"/>
                <a:cs typeface="Times New Roman"/>
              </a:rPr>
              <a:t>выполненной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работе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</a:t>
            </a:r>
            <a:r>
              <a:rPr sz="1800" spc="-5" dirty="0">
                <a:latin typeface="Times New Roman"/>
                <a:cs typeface="Times New Roman"/>
              </a:rPr>
              <a:t> прошедший </a:t>
            </a:r>
            <a:r>
              <a:rPr sz="1800" spc="-25" dirty="0">
                <a:latin typeface="Times New Roman"/>
                <a:cs typeface="Times New Roman"/>
              </a:rPr>
              <a:t>год.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074" name="Picture 2" descr="https://sun9-80.userapi.com/impg/JBPmAo69i9XK-kN3aIShO8aBklGQBz2Yu6cuow/Css2isDMF-w.jpg?size=1156x651&amp;quality=96&amp;sign=83e750b3ef87666b34d82ab62d8d47c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722"/>
            <a:ext cx="4852184" cy="2732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8.userapi.com/impg/bAcTnxHWR6p2vDqMX0b8rMMwsNLwOI9iFjKkPg/DFHH0JpsH4w.jpg?size=1280x720&amp;quality=96&amp;sign=1181127a0210bfa18be7b3631ab3a90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76" y="3124200"/>
            <a:ext cx="6163051" cy="3466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304800"/>
            <a:ext cx="8418830" cy="1319592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algn="ctr">
              <a:lnSpc>
                <a:spcPts val="4760"/>
              </a:lnSpc>
              <a:spcBef>
                <a:spcPts val="690"/>
              </a:spcBef>
              <a:tabLst>
                <a:tab pos="4607560" algn="l"/>
              </a:tabLst>
            </a:pPr>
            <a:r>
              <a:rPr b="0" spc="-5" dirty="0">
                <a:latin typeface="Times New Roman"/>
                <a:cs typeface="Times New Roman"/>
              </a:rPr>
              <a:t>Раб</a:t>
            </a:r>
            <a:r>
              <a:rPr b="0" spc="-65" dirty="0">
                <a:latin typeface="Times New Roman"/>
                <a:cs typeface="Times New Roman"/>
              </a:rPr>
              <a:t>о</a:t>
            </a:r>
            <a:r>
              <a:rPr b="0" spc="50" dirty="0">
                <a:latin typeface="Times New Roman"/>
                <a:cs typeface="Times New Roman"/>
              </a:rPr>
              <a:t>т</a:t>
            </a:r>
            <a:r>
              <a:rPr b="0" dirty="0">
                <a:latin typeface="Times New Roman"/>
                <a:cs typeface="Times New Roman"/>
              </a:rPr>
              <a:t>а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40" dirty="0">
                <a:latin typeface="Times New Roman"/>
                <a:cs typeface="Times New Roman"/>
              </a:rPr>
              <a:t>в</a:t>
            </a:r>
            <a:r>
              <a:rPr b="0" spc="-65" dirty="0">
                <a:latin typeface="Times New Roman"/>
                <a:cs typeface="Times New Roman"/>
              </a:rPr>
              <a:t>о</a:t>
            </a:r>
            <a:r>
              <a:rPr b="0" spc="-5" dirty="0">
                <a:latin typeface="Times New Roman"/>
                <a:cs typeface="Times New Roman"/>
              </a:rPr>
              <a:t>лонт</a:t>
            </a:r>
            <a:r>
              <a:rPr b="0" spc="5" dirty="0">
                <a:latin typeface="Times New Roman"/>
                <a:cs typeface="Times New Roman"/>
              </a:rPr>
              <a:t>е</a:t>
            </a:r>
            <a:r>
              <a:rPr b="0" dirty="0">
                <a:latin typeface="Times New Roman"/>
                <a:cs typeface="Times New Roman"/>
              </a:rPr>
              <a:t>ров	</a:t>
            </a:r>
            <a:r>
              <a:rPr b="0" spc="95" dirty="0">
                <a:latin typeface="Times New Roman"/>
                <a:cs typeface="Times New Roman"/>
              </a:rPr>
              <a:t>о</a:t>
            </a:r>
            <a:r>
              <a:rPr b="0" spc="-55" dirty="0">
                <a:latin typeface="Times New Roman"/>
                <a:cs typeface="Times New Roman"/>
              </a:rPr>
              <a:t>с</a:t>
            </a:r>
            <a:r>
              <a:rPr b="0" spc="55" dirty="0">
                <a:latin typeface="Times New Roman"/>
                <a:cs typeface="Times New Roman"/>
              </a:rPr>
              <a:t>у</a:t>
            </a:r>
            <a:r>
              <a:rPr b="0" spc="-5" dirty="0">
                <a:latin typeface="Times New Roman"/>
                <a:cs typeface="Times New Roman"/>
              </a:rPr>
              <a:t>щ</a:t>
            </a:r>
            <a:r>
              <a:rPr b="0" spc="90" dirty="0">
                <a:latin typeface="Times New Roman"/>
                <a:cs typeface="Times New Roman"/>
              </a:rPr>
              <a:t>е</a:t>
            </a:r>
            <a:r>
              <a:rPr b="0" dirty="0">
                <a:latin typeface="Times New Roman"/>
                <a:cs typeface="Times New Roman"/>
              </a:rPr>
              <a:t>ст</a:t>
            </a:r>
            <a:r>
              <a:rPr b="0" spc="-55" dirty="0">
                <a:latin typeface="Times New Roman"/>
                <a:cs typeface="Times New Roman"/>
              </a:rPr>
              <a:t>в</a:t>
            </a:r>
            <a:r>
              <a:rPr b="0" spc="-5" dirty="0">
                <a:latin typeface="Times New Roman"/>
                <a:cs typeface="Times New Roman"/>
              </a:rPr>
              <a:t>ляе</a:t>
            </a:r>
            <a:r>
              <a:rPr b="0" spc="35" dirty="0">
                <a:latin typeface="Times New Roman"/>
                <a:cs typeface="Times New Roman"/>
              </a:rPr>
              <a:t>т</a:t>
            </a:r>
            <a:r>
              <a:rPr b="0" dirty="0">
                <a:latin typeface="Times New Roman"/>
                <a:cs typeface="Times New Roman"/>
              </a:rPr>
              <a:t>ся  </a:t>
            </a:r>
            <a:r>
              <a:rPr b="0" spc="-5" dirty="0" err="1">
                <a:latin typeface="Times New Roman"/>
                <a:cs typeface="Times New Roman"/>
              </a:rPr>
              <a:t>по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lang="ru-RU" b="0" spc="-5" dirty="0" smtClean="0"/>
              <a:t>следующим</a:t>
            </a:r>
            <a:r>
              <a:rPr b="0" spc="-25" dirty="0" smtClean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направлениям: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3402" y="2778019"/>
            <a:ext cx="4440555" cy="25838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Социальное;</a:t>
            </a: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Здоровьесбережение;</a:t>
            </a:r>
            <a:endParaRPr sz="2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Times New Roman"/>
                <a:cs typeface="Times New Roman"/>
              </a:rPr>
              <a:t>Досуговая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деятельность;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5" dirty="0">
                <a:latin typeface="Times New Roman"/>
                <a:cs typeface="Times New Roman"/>
              </a:rPr>
              <a:t>Экологическое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воспитание;</a:t>
            </a:r>
            <a:endParaRPr sz="2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Times New Roman"/>
                <a:cs typeface="Times New Roman"/>
              </a:rPr>
              <a:t>Дети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молодежь.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2050" name="Picture 2" descr="https://sun9-74.userapi.com/impg/gaBlRXZYlof9iUfhYm6bO-b89i1tz3tAS2QG8Q/yYaz_sZfarQ.jpg?size=1156x651&amp;quality=96&amp;sign=6ef93224e05b73f33a6097c71975c54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2" y="2209800"/>
            <a:ext cx="6606165" cy="3720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325754"/>
            <a:ext cx="8058150" cy="130111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4760"/>
              </a:lnSpc>
              <a:spcBef>
                <a:spcPts val="690"/>
              </a:spcBef>
              <a:tabLst>
                <a:tab pos="4988560" algn="l"/>
              </a:tabLst>
            </a:pPr>
            <a:r>
              <a:rPr b="0" dirty="0">
                <a:latin typeface="Times New Roman"/>
                <a:cs typeface="Times New Roman"/>
              </a:rPr>
              <a:t>Основными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целями</a:t>
            </a:r>
            <a:r>
              <a:rPr b="0" spc="-50" dirty="0">
                <a:latin typeface="Times New Roman"/>
                <a:cs typeface="Times New Roman"/>
              </a:rPr>
              <a:t> </a:t>
            </a:r>
            <a:r>
              <a:rPr b="0" spc="5" dirty="0">
                <a:latin typeface="Times New Roman"/>
                <a:cs typeface="Times New Roman"/>
              </a:rPr>
              <a:t>деятельности </a:t>
            </a:r>
            <a:r>
              <a:rPr b="0" spc="-1085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волонтеров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в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отряде	</a:t>
            </a:r>
            <a:r>
              <a:rPr b="0" spc="-10" dirty="0">
                <a:latin typeface="Times New Roman"/>
                <a:cs typeface="Times New Roman"/>
              </a:rPr>
              <a:t>являются: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729060"/>
            <a:ext cx="10361295" cy="39446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Формирование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сплочённого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деятельного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коллектива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волонтёров;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Развитие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поддержка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основных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идей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волонтёрского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движения;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Times New Roman"/>
                <a:cs typeface="Times New Roman"/>
              </a:rPr>
              <a:t>Получение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необходимого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опыта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навыков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реализации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собственных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идей 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проектов;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Формирование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детей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личностной </a:t>
            </a:r>
            <a:r>
              <a:rPr sz="2000" spc="-5" dirty="0">
                <a:latin typeface="Times New Roman"/>
                <a:cs typeface="Times New Roman"/>
              </a:rPr>
              <a:t>ответственности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за</a:t>
            </a:r>
            <a:r>
              <a:rPr sz="2000" spc="-10" dirty="0">
                <a:latin typeface="Times New Roman"/>
                <a:cs typeface="Times New Roman"/>
              </a:rPr>
              <a:t> выполняемую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работу.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Создание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системы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совместной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деятельности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детей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взрослых,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которая</a:t>
            </a:r>
            <a:r>
              <a:rPr sz="2000" spc="3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позволит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достичь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dirty="0">
                <a:latin typeface="Times New Roman"/>
                <a:cs typeface="Times New Roman"/>
              </a:rPr>
              <a:t>социально-позитивных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личностно-значимых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детей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результатов,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основе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которых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Times New Roman"/>
                <a:cs typeface="Times New Roman"/>
              </a:rPr>
              <a:t>растёт </a:t>
            </a:r>
            <a:r>
              <a:rPr sz="2000" dirty="0">
                <a:latin typeface="Times New Roman"/>
                <a:cs typeface="Times New Roman"/>
              </a:rPr>
              <a:t>их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самоуважение;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Участие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акциях,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социально-значимых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мероприятиях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проектах;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35" dirty="0">
                <a:latin typeface="Times New Roman"/>
                <a:cs typeface="Times New Roman"/>
              </a:rPr>
              <a:t>Умение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общаться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учащимися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взрослыми,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владеть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нормами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правилами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уважительного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Times New Roman"/>
                <a:cs typeface="Times New Roman"/>
              </a:rPr>
              <a:t>отношения.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  <a:tab pos="241300" algn="l"/>
                <a:tab pos="1996439" algn="l"/>
                <a:tab pos="2255520" algn="l"/>
                <a:tab pos="2997200" algn="l"/>
                <a:tab pos="4054475" algn="l"/>
                <a:tab pos="5713095" algn="l"/>
                <a:tab pos="6724015" algn="l"/>
                <a:tab pos="8235950" algn="l"/>
                <a:tab pos="8492490" algn="l"/>
                <a:tab pos="9636125" algn="l"/>
              </a:tabLst>
            </a:pPr>
            <a:r>
              <a:rPr sz="2000" spc="-10" dirty="0">
                <a:latin typeface="Times New Roman"/>
                <a:cs typeface="Times New Roman"/>
              </a:rPr>
              <a:t>Формирование	</a:t>
            </a:r>
            <a:r>
              <a:rPr sz="2000" dirty="0">
                <a:latin typeface="Times New Roman"/>
                <a:cs typeface="Times New Roman"/>
              </a:rPr>
              <a:t>у	детей	</a:t>
            </a:r>
            <a:r>
              <a:rPr sz="2000" spc="-5" dirty="0">
                <a:latin typeface="Times New Roman"/>
                <a:cs typeface="Times New Roman"/>
              </a:rPr>
              <a:t>высоких	нравственных	</a:t>
            </a:r>
            <a:r>
              <a:rPr sz="2000" spc="-15" dirty="0">
                <a:latin typeface="Times New Roman"/>
                <a:cs typeface="Times New Roman"/>
              </a:rPr>
              <a:t>качеств,	</a:t>
            </a:r>
            <a:r>
              <a:rPr sz="2000" dirty="0">
                <a:latin typeface="Times New Roman"/>
                <a:cs typeface="Times New Roman"/>
              </a:rPr>
              <a:t>потребности	в	</a:t>
            </a:r>
            <a:r>
              <a:rPr sz="2000" spc="-15" dirty="0">
                <a:latin typeface="Times New Roman"/>
                <a:cs typeface="Times New Roman"/>
              </a:rPr>
              <a:t>здоровом	</a:t>
            </a:r>
            <a:r>
              <a:rPr sz="2000" spc="-5" dirty="0">
                <a:latin typeface="Times New Roman"/>
                <a:cs typeface="Times New Roman"/>
              </a:rPr>
              <a:t>образе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Times New Roman"/>
                <a:cs typeface="Times New Roman"/>
              </a:rPr>
              <a:t>жизни,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экологической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грамотности;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Формирование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уважительного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отношения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10" dirty="0">
                <a:latin typeface="Times New Roman"/>
                <a:cs typeface="Times New Roman"/>
              </a:rPr>
              <a:t>ветеранам,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старшему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поколению.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627634"/>
            <a:ext cx="9677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Times New Roman"/>
                <a:cs typeface="Times New Roman"/>
              </a:rPr>
              <a:t>Проекты,</a:t>
            </a:r>
            <a:r>
              <a:rPr sz="4400" spc="-20" dirty="0">
                <a:latin typeface="Times New Roman"/>
                <a:cs typeface="Times New Roman"/>
              </a:rPr>
              <a:t> </a:t>
            </a:r>
            <a:r>
              <a:rPr sz="4400" spc="-15" dirty="0">
                <a:latin typeface="Times New Roman"/>
                <a:cs typeface="Times New Roman"/>
              </a:rPr>
              <a:t>поддерживаемые</a:t>
            </a:r>
            <a:r>
              <a:rPr sz="4400" spc="-50" dirty="0">
                <a:latin typeface="Times New Roman"/>
                <a:cs typeface="Times New Roman"/>
              </a:rPr>
              <a:t> </a:t>
            </a:r>
            <a:r>
              <a:rPr sz="4400" spc="-15" dirty="0">
                <a:latin typeface="Times New Roman"/>
                <a:cs typeface="Times New Roman"/>
              </a:rPr>
              <a:t>волонтерами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257" y="1526857"/>
            <a:ext cx="1002728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5" dirty="0">
                <a:latin typeface="Times New Roman"/>
                <a:cs typeface="Times New Roman"/>
              </a:rPr>
              <a:t>школе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реализуется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множество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различных</a:t>
            </a:r>
            <a:r>
              <a:rPr sz="2000" spc="-5" dirty="0">
                <a:latin typeface="Times New Roman"/>
                <a:cs typeface="Times New Roman"/>
              </a:rPr>
              <a:t> проектов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мероприятий. Многие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мероприятия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организуются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поддержке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волонтеров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школы:</a:t>
            </a:r>
            <a:r>
              <a:rPr sz="2000" spc="-10" dirty="0">
                <a:latin typeface="Times New Roman"/>
                <a:cs typeface="Times New Roman"/>
              </a:rPr>
              <a:t> вечеринки,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экологические</a:t>
            </a:r>
            <a:r>
              <a:rPr sz="2000" dirty="0">
                <a:latin typeface="Times New Roman"/>
                <a:cs typeface="Times New Roman"/>
              </a:rPr>
              <a:t> беседы,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квесты,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концерты,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семинары,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всероссийские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праздники,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многие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другие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мероприятия.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026" name="Picture 2" descr="https://sun9-41.userapi.com/impg/-fonsAJYhDLPwvfzYLonxMNmhx-GWp2-pOnzSg/Y8HO2-fozXo.jpg?size=1280x960&amp;quality=95&amp;sign=3e0132f7e4730b4f10b53846bc38eac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51480"/>
            <a:ext cx="3276600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https://sun9-63.userapi.com/impg/1kNFvefTRxGei-FoJ9hv7FRQ0jgdKG3Y7-RsEQ/mMCTSKOpQD0.jpg?size=1040x780&amp;quality=95&amp;sign=af7081bf2e4aea29b38441a10a358489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59" y="4327242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sun9-48.userapi.com/impg/2lxr13JlnrenYeOJe213F0PYzbbL-JUtcSbEaQ/2xC4BEdjgr0.jpg?size=1280x960&amp;quality=95&amp;sign=676a5b38bba91182e42d383fa2e6ac5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" y="4794111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un9-46.userapi.com/impg/7y7z6cKwErQJuNAjtRP19cq9ZICfJE_Di1FNoQ/hXXltRDRBrw.jpg?size=1280x960&amp;quality=95&amp;sign=5a659524caa236b1ead40e58d8248c9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74" y="2427749"/>
            <a:ext cx="2934470" cy="2200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un9-49.userapi.com/impg/nNQK-yVwJLLIRsMYCa9bBpzFeQ9ZkQYvFnya0g/7fbKLZgB3OM.jpg?size=1052x592&amp;quality=95&amp;sign=c4850747da06865580f7b30170305e7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76" y="2571088"/>
            <a:ext cx="2890090" cy="1626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9-42.userapi.com/impg/EsHZVecawA-pDC3v5JqlQRLUaIo-w6RYCpwy2A/0SFY4Bzg1aQ.jpg?size=1280x1280&amp;quality=96&amp;sign=d6f5971db258325a5fe4ebe93de99389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98" y="2427749"/>
            <a:ext cx="3539402" cy="3539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sun9-68.userapi.com/impg/cgmSmFOSerii2Kj8hPoi6vKHjIv_AMSWjI-y4w/y9j8g2IrROs.jpg?size=810x1080&amp;quality=96&amp;sign=1581aa38f01bcbe82d51e889ff115c9c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7"/>
          <a:stretch/>
        </p:blipFill>
        <p:spPr bwMode="auto">
          <a:xfrm>
            <a:off x="6136465" y="4180205"/>
            <a:ext cx="2603145" cy="2275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325754"/>
            <a:ext cx="9696450" cy="12884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ts val="4660"/>
              </a:lnSpc>
              <a:spcBef>
                <a:spcPts val="770"/>
              </a:spcBef>
              <a:tabLst>
                <a:tab pos="6736080" algn="l"/>
              </a:tabLst>
            </a:pPr>
            <a:r>
              <a:rPr spc="-5" dirty="0"/>
              <a:t>Крит</a:t>
            </a:r>
            <a:r>
              <a:rPr spc="5" dirty="0"/>
              <a:t>е</a:t>
            </a:r>
            <a:r>
              <a:rPr spc="-5" dirty="0"/>
              <a:t>ри</a:t>
            </a:r>
            <a:r>
              <a:rPr dirty="0"/>
              <a:t>и</a:t>
            </a:r>
            <a:r>
              <a:rPr spc="-5" dirty="0"/>
              <a:t> </a:t>
            </a:r>
            <a:r>
              <a:rPr spc="-20" dirty="0"/>
              <a:t>э</a:t>
            </a:r>
            <a:r>
              <a:rPr dirty="0"/>
              <a:t>ффектив</a:t>
            </a:r>
            <a:r>
              <a:rPr spc="10" dirty="0"/>
              <a:t>н</a:t>
            </a:r>
            <a:r>
              <a:rPr dirty="0"/>
              <a:t>ости	</a:t>
            </a:r>
            <a:r>
              <a:rPr spc="-15" dirty="0"/>
              <a:t>р</a:t>
            </a:r>
            <a:r>
              <a:rPr dirty="0"/>
              <a:t>е</a:t>
            </a:r>
            <a:r>
              <a:rPr spc="40" dirty="0"/>
              <a:t>а</a:t>
            </a:r>
            <a:r>
              <a:rPr spc="-5" dirty="0"/>
              <a:t>лизации  программы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726533"/>
            <a:ext cx="5758180" cy="7531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Times New Roman"/>
                <a:cs typeface="Times New Roman"/>
              </a:rPr>
              <a:t>Число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постоянных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волонтёров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в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организации;</a:t>
            </a: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Times New Roman"/>
                <a:cs typeface="Times New Roman"/>
              </a:rPr>
              <a:t>Количество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волонтёрских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групп;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25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  <a:tab pos="1516380" algn="l"/>
                <a:tab pos="3254375" algn="l"/>
                <a:tab pos="4768215" algn="l"/>
                <a:tab pos="5342255" algn="l"/>
                <a:tab pos="5847715" algn="l"/>
                <a:tab pos="6965315" algn="l"/>
              </a:tabLst>
            </a:pPr>
            <a:r>
              <a:rPr spc="-15" dirty="0"/>
              <a:t>А</a:t>
            </a:r>
            <a:r>
              <a:rPr spc="-35" dirty="0"/>
              <a:t>к</a:t>
            </a:r>
            <a:r>
              <a:rPr dirty="0"/>
              <a:t>тивно	раб</a:t>
            </a:r>
            <a:r>
              <a:rPr spc="-25" dirty="0"/>
              <a:t>о</a:t>
            </a:r>
            <a:r>
              <a:rPr spc="15" dirty="0"/>
              <a:t>т</a:t>
            </a:r>
            <a:r>
              <a:rPr dirty="0"/>
              <a:t>аю</a:t>
            </a:r>
            <a:r>
              <a:rPr spc="-20" dirty="0"/>
              <a:t>щ</a:t>
            </a:r>
            <a:r>
              <a:rPr spc="-5" dirty="0"/>
              <a:t>и</a:t>
            </a:r>
            <a:r>
              <a:rPr dirty="0"/>
              <a:t>е	</a:t>
            </a:r>
            <a:r>
              <a:rPr spc="-25" dirty="0"/>
              <a:t>во</a:t>
            </a:r>
            <a:r>
              <a:rPr spc="-5" dirty="0"/>
              <a:t>л</a:t>
            </a:r>
            <a:r>
              <a:rPr spc="-20" dirty="0"/>
              <a:t>о</a:t>
            </a:r>
            <a:r>
              <a:rPr spc="-5" dirty="0"/>
              <a:t>нтёр</a:t>
            </a:r>
            <a:r>
              <a:rPr dirty="0"/>
              <a:t>ы	</a:t>
            </a:r>
            <a:r>
              <a:rPr spc="5" dirty="0"/>
              <a:t>(</a:t>
            </a:r>
            <a:r>
              <a:rPr dirty="0"/>
              <a:t>%	</a:t>
            </a:r>
            <a:r>
              <a:rPr spc="-25" dirty="0"/>
              <a:t>о</a:t>
            </a:r>
            <a:r>
              <a:rPr dirty="0"/>
              <a:t>т	обще</a:t>
            </a:r>
            <a:r>
              <a:rPr spc="-60" dirty="0"/>
              <a:t>г</a:t>
            </a:r>
            <a:r>
              <a:rPr dirty="0"/>
              <a:t>о	</a:t>
            </a:r>
            <a:r>
              <a:rPr spc="-10" dirty="0"/>
              <a:t>ч</a:t>
            </a:r>
            <a:r>
              <a:rPr spc="-5" dirty="0"/>
              <a:t>исла</a:t>
            </a:r>
          </a:p>
          <a:p>
            <a:pPr marL="241300">
              <a:lnSpc>
                <a:spcPts val="2250"/>
              </a:lnSpc>
            </a:pPr>
            <a:r>
              <a:rPr spc="-5" dirty="0"/>
              <a:t>волонтёров);</a:t>
            </a: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10" dirty="0"/>
              <a:t>Разработка</a:t>
            </a:r>
            <a:r>
              <a:rPr spc="15" dirty="0"/>
              <a:t> </a:t>
            </a:r>
            <a:r>
              <a:rPr dirty="0"/>
              <a:t>и</a:t>
            </a:r>
            <a:r>
              <a:rPr spc="-25" dirty="0"/>
              <a:t> </a:t>
            </a:r>
            <a:r>
              <a:rPr spc="-5" dirty="0"/>
              <a:t>внедрение</a:t>
            </a:r>
            <a:r>
              <a:rPr spc="-40" dirty="0"/>
              <a:t> </a:t>
            </a:r>
            <a:r>
              <a:rPr spc="-5" dirty="0"/>
              <a:t>проектов;</a:t>
            </a: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/>
              <a:t>Участие</a:t>
            </a:r>
            <a:r>
              <a:rPr spc="-20" dirty="0"/>
              <a:t> </a:t>
            </a:r>
            <a:r>
              <a:rPr spc="-10" dirty="0"/>
              <a:t>во</a:t>
            </a:r>
            <a:r>
              <a:rPr dirty="0"/>
              <a:t> всероссийских</a:t>
            </a:r>
            <a:r>
              <a:rPr spc="-15" dirty="0"/>
              <a:t> </a:t>
            </a:r>
            <a:r>
              <a:rPr dirty="0"/>
              <a:t>акциях;</a:t>
            </a: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15" dirty="0"/>
              <a:t>Количество </a:t>
            </a:r>
            <a:r>
              <a:rPr spc="-5" dirty="0"/>
              <a:t>проведённых</a:t>
            </a:r>
            <a:r>
              <a:rPr spc="-30" dirty="0"/>
              <a:t> </a:t>
            </a:r>
            <a:r>
              <a:rPr spc="-5" dirty="0"/>
              <a:t>волонтёрских</a:t>
            </a:r>
            <a:r>
              <a:rPr spc="-15" dirty="0"/>
              <a:t> </a:t>
            </a:r>
            <a:r>
              <a:rPr dirty="0"/>
              <a:t>акций,</a:t>
            </a:r>
            <a:r>
              <a:rPr spc="-30" dirty="0"/>
              <a:t> </a:t>
            </a:r>
            <a:r>
              <a:rPr dirty="0"/>
              <a:t>мероприятий;</a:t>
            </a: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15" dirty="0"/>
              <a:t>Узнаваемость</a:t>
            </a:r>
            <a:r>
              <a:rPr spc="-35" dirty="0"/>
              <a:t> </a:t>
            </a:r>
            <a:r>
              <a:rPr spc="-5" dirty="0"/>
              <a:t>организации </a:t>
            </a:r>
            <a:r>
              <a:rPr dirty="0"/>
              <a:t>и</a:t>
            </a:r>
            <a:r>
              <a:rPr spc="-10" dirty="0"/>
              <a:t> волонтёров;</a:t>
            </a: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25" dirty="0"/>
              <a:t>Удовлетворение</a:t>
            </a:r>
            <a:r>
              <a:rPr spc="-35" dirty="0"/>
              <a:t> </a:t>
            </a:r>
            <a:r>
              <a:rPr spc="-10" dirty="0"/>
              <a:t>волонтёров от</a:t>
            </a:r>
            <a:r>
              <a:rPr spc="-20" dirty="0"/>
              <a:t> </a:t>
            </a:r>
            <a:r>
              <a:rPr spc="-5" dirty="0"/>
              <a:t>программы;</a:t>
            </a: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5" dirty="0"/>
              <a:t>Число</a:t>
            </a:r>
            <a:r>
              <a:rPr spc="-10" dirty="0"/>
              <a:t> </a:t>
            </a:r>
            <a:r>
              <a:rPr spc="-15" dirty="0"/>
              <a:t>нуждающихся,</a:t>
            </a:r>
            <a:r>
              <a:rPr spc="60" dirty="0"/>
              <a:t> </a:t>
            </a:r>
            <a:r>
              <a:rPr spc="-10" dirty="0"/>
              <a:t>получивших</a:t>
            </a:r>
            <a:r>
              <a:rPr spc="30" dirty="0"/>
              <a:t> </a:t>
            </a:r>
            <a:r>
              <a:rPr spc="-20" dirty="0"/>
              <a:t>услуги</a:t>
            </a:r>
            <a:r>
              <a:rPr spc="80" dirty="0"/>
              <a:t> </a:t>
            </a:r>
            <a:r>
              <a:rPr spc="-10" dirty="0"/>
              <a:t>волонтёров;</a:t>
            </a: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5" dirty="0"/>
              <a:t>Позитивные</a:t>
            </a:r>
            <a:r>
              <a:rPr dirty="0"/>
              <a:t> </a:t>
            </a:r>
            <a:r>
              <a:rPr spc="-5" dirty="0"/>
              <a:t>отзывы</a:t>
            </a:r>
            <a:r>
              <a:rPr spc="15" dirty="0"/>
              <a:t> </a:t>
            </a:r>
            <a:r>
              <a:rPr spc="-20" dirty="0"/>
              <a:t>получателей</a:t>
            </a:r>
            <a:r>
              <a:rPr spc="75" dirty="0"/>
              <a:t> </a:t>
            </a:r>
            <a:r>
              <a:rPr spc="-25" dirty="0"/>
              <a:t>услуг</a:t>
            </a:r>
            <a:r>
              <a:rPr spc="105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spc="-5" dirty="0"/>
              <a:t>партнёров;</a:t>
            </a: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15" dirty="0"/>
              <a:t>Количество</a:t>
            </a:r>
            <a:r>
              <a:rPr spc="-10" dirty="0"/>
              <a:t> </a:t>
            </a:r>
            <a:r>
              <a:rPr spc="-25" dirty="0"/>
              <a:t>публикаций</a:t>
            </a:r>
            <a:r>
              <a:rPr spc="7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spc="-10" dirty="0"/>
              <a:t>СМИ;</a:t>
            </a: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pc="-5" dirty="0"/>
              <a:t>Процент </a:t>
            </a:r>
            <a:r>
              <a:rPr spc="-10" dirty="0"/>
              <a:t>привлечённых</a:t>
            </a:r>
            <a:r>
              <a:rPr spc="-35" dirty="0"/>
              <a:t> </a:t>
            </a:r>
            <a:r>
              <a:rPr spc="-5" dirty="0"/>
              <a:t>дополнительных</a:t>
            </a:r>
            <a:r>
              <a:rPr spc="-15" dirty="0"/>
              <a:t> </a:t>
            </a:r>
            <a:r>
              <a:rPr spc="-5" dirty="0"/>
              <a:t>средств.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95384" y="2479103"/>
            <a:ext cx="24822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Times New Roman"/>
                <a:cs typeface="Times New Roman"/>
              </a:rPr>
              <a:t>зарегистрированных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6" y="325754"/>
            <a:ext cx="10588943" cy="209313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9905" algn="just">
              <a:lnSpc>
                <a:spcPct val="90100"/>
              </a:lnSpc>
              <a:spcBef>
                <a:spcPts val="480"/>
              </a:spcBef>
            </a:pPr>
            <a:r>
              <a:rPr lang="ru-RU" sz="2400" spc="-20" dirty="0"/>
              <a:t>Школа</a:t>
            </a:r>
            <a:r>
              <a:rPr lang="ru-RU" sz="2400" spc="5" dirty="0"/>
              <a:t> </a:t>
            </a:r>
            <a:r>
              <a:rPr lang="ru-RU" sz="2400" spc="-5" dirty="0"/>
              <a:t>является</a:t>
            </a:r>
            <a:r>
              <a:rPr lang="ru-RU" sz="2400" spc="25" dirty="0"/>
              <a:t> </a:t>
            </a:r>
            <a:r>
              <a:rPr lang="ru-RU" sz="2400" spc="-20" dirty="0"/>
              <a:t>островком</a:t>
            </a:r>
            <a:r>
              <a:rPr lang="ru-RU" sz="2400" spc="20" dirty="0"/>
              <a:t> </a:t>
            </a:r>
            <a:r>
              <a:rPr lang="ru-RU" sz="2400" dirty="0"/>
              <a:t>нравственности,</a:t>
            </a:r>
            <a:r>
              <a:rPr lang="ru-RU" sz="2400" spc="75" dirty="0"/>
              <a:t> </a:t>
            </a:r>
            <a:r>
              <a:rPr lang="ru-RU" sz="2400" spc="-10" dirty="0"/>
              <a:t>доброты, </a:t>
            </a:r>
            <a:r>
              <a:rPr lang="ru-RU" sz="2400" spc="-785" dirty="0"/>
              <a:t> </a:t>
            </a:r>
            <a:r>
              <a:rPr lang="ru-RU" sz="2400" spc="-5" dirty="0"/>
              <a:t>любви,</a:t>
            </a:r>
            <a:r>
              <a:rPr lang="ru-RU" sz="2400" spc="20" dirty="0"/>
              <a:t> </a:t>
            </a:r>
            <a:r>
              <a:rPr lang="ru-RU" sz="2400" spc="-55" dirty="0"/>
              <a:t>где</a:t>
            </a:r>
            <a:r>
              <a:rPr lang="ru-RU" sz="2400" dirty="0"/>
              <a:t> </a:t>
            </a:r>
            <a:r>
              <a:rPr lang="ru-RU" sz="2400" spc="-10" dirty="0"/>
              <a:t>создаются</a:t>
            </a:r>
            <a:r>
              <a:rPr lang="ru-RU" sz="2400" spc="45" dirty="0"/>
              <a:t> </a:t>
            </a:r>
            <a:r>
              <a:rPr lang="ru-RU" sz="2400" spc="-25" dirty="0"/>
              <a:t>условия</a:t>
            </a:r>
            <a:r>
              <a:rPr lang="ru-RU" sz="2400" spc="-5" dirty="0"/>
              <a:t> </a:t>
            </a:r>
            <a:r>
              <a:rPr lang="ru-RU" sz="2400" dirty="0"/>
              <a:t>для</a:t>
            </a:r>
            <a:r>
              <a:rPr lang="ru-RU" sz="2400" spc="35" dirty="0"/>
              <a:t> </a:t>
            </a:r>
            <a:r>
              <a:rPr lang="ru-RU" sz="2400" spc="-5" dirty="0"/>
              <a:t>самореализации </a:t>
            </a:r>
            <a:r>
              <a:rPr lang="ru-RU" sz="2400" dirty="0"/>
              <a:t> </a:t>
            </a:r>
            <a:r>
              <a:rPr lang="ru-RU" sz="2400" spc="-5" dirty="0"/>
              <a:t>личности,</a:t>
            </a:r>
            <a:r>
              <a:rPr lang="ru-RU" sz="2400" spc="50" dirty="0"/>
              <a:t> </a:t>
            </a:r>
            <a:r>
              <a:rPr lang="ru-RU" sz="2400" spc="-10" dirty="0"/>
              <a:t>развитие</a:t>
            </a:r>
            <a:r>
              <a:rPr lang="ru-RU" sz="2400" spc="35" dirty="0"/>
              <a:t> </a:t>
            </a:r>
            <a:r>
              <a:rPr lang="ru-RU" sz="2400" spc="-5" dirty="0"/>
              <a:t>индивидуальных</a:t>
            </a:r>
            <a:r>
              <a:rPr lang="ru-RU" sz="2400" spc="35" dirty="0"/>
              <a:t> </a:t>
            </a:r>
            <a:r>
              <a:rPr lang="ru-RU" sz="2400" dirty="0"/>
              <a:t>способностей </a:t>
            </a:r>
            <a:r>
              <a:rPr lang="ru-RU" sz="2400" spc="5" dirty="0"/>
              <a:t> </a:t>
            </a:r>
            <a:r>
              <a:rPr lang="ru-RU" sz="2400" spc="-15" dirty="0"/>
              <a:t>ребенка,</a:t>
            </a:r>
            <a:r>
              <a:rPr lang="ru-RU" sz="2400" spc="25" dirty="0"/>
              <a:t> </a:t>
            </a:r>
            <a:r>
              <a:rPr lang="ru-RU" sz="2400" spc="-10" dirty="0"/>
              <a:t>сохранение</a:t>
            </a:r>
            <a:r>
              <a:rPr lang="ru-RU" sz="2400" spc="40" dirty="0"/>
              <a:t> </a:t>
            </a:r>
            <a:r>
              <a:rPr lang="ru-RU" sz="2400" dirty="0"/>
              <a:t>и</a:t>
            </a:r>
            <a:r>
              <a:rPr lang="ru-RU" sz="2400" spc="-5" dirty="0"/>
              <a:t> </a:t>
            </a:r>
            <a:r>
              <a:rPr lang="ru-RU" sz="2400" dirty="0"/>
              <a:t>укрепление</a:t>
            </a:r>
            <a:r>
              <a:rPr lang="ru-RU" sz="2400" spc="40" dirty="0"/>
              <a:t> </a:t>
            </a:r>
            <a:r>
              <a:rPr lang="ru-RU" sz="2400" spc="-15" dirty="0" smtClean="0"/>
              <a:t>физического,</a:t>
            </a:r>
            <a:r>
              <a:rPr lang="ru-RU" sz="2400" dirty="0" smtClean="0"/>
              <a:t> </a:t>
            </a:r>
            <a:r>
              <a:rPr lang="ru-RU" sz="2400" spc="-5" dirty="0" smtClean="0"/>
              <a:t>нравственного</a:t>
            </a:r>
            <a:r>
              <a:rPr lang="ru-RU" sz="2400" spc="30" dirty="0" smtClean="0"/>
              <a:t> </a:t>
            </a:r>
            <a:r>
              <a:rPr lang="ru-RU" sz="2400" dirty="0"/>
              <a:t>и</a:t>
            </a:r>
            <a:r>
              <a:rPr lang="ru-RU" sz="2400" spc="15" dirty="0"/>
              <a:t> </a:t>
            </a:r>
            <a:r>
              <a:rPr lang="ru-RU" sz="2400" spc="-35" dirty="0"/>
              <a:t>духовного</a:t>
            </a:r>
            <a:r>
              <a:rPr lang="ru-RU" sz="2400" spc="-25" dirty="0"/>
              <a:t> </a:t>
            </a:r>
            <a:r>
              <a:rPr lang="ru-RU" sz="2400" spc="-15" dirty="0"/>
              <a:t>здоровья,</a:t>
            </a:r>
            <a:r>
              <a:rPr lang="ru-RU" sz="2400" dirty="0"/>
              <a:t> </a:t>
            </a:r>
            <a:r>
              <a:rPr lang="ru-RU" sz="2400" spc="-15" dirty="0"/>
              <a:t>поэтому </a:t>
            </a:r>
            <a:r>
              <a:rPr lang="ru-RU" sz="2400" spc="-10" dirty="0"/>
              <a:t> </a:t>
            </a:r>
            <a:r>
              <a:rPr lang="ru-RU" sz="2400" spc="-15" dirty="0"/>
              <a:t>волонтерская</a:t>
            </a:r>
            <a:r>
              <a:rPr lang="ru-RU" sz="2400" spc="50" dirty="0"/>
              <a:t> </a:t>
            </a:r>
            <a:r>
              <a:rPr lang="ru-RU" sz="2400" spc="-5" dirty="0"/>
              <a:t>деятельность</a:t>
            </a:r>
            <a:r>
              <a:rPr lang="ru-RU" sz="2400" spc="25" dirty="0"/>
              <a:t> </a:t>
            </a:r>
            <a:r>
              <a:rPr lang="ru-RU" sz="2400" spc="-5" dirty="0"/>
              <a:t>играет</a:t>
            </a:r>
            <a:r>
              <a:rPr lang="ru-RU" sz="2400" spc="20" dirty="0"/>
              <a:t> </a:t>
            </a:r>
            <a:r>
              <a:rPr lang="ru-RU" sz="2400" spc="-10" dirty="0"/>
              <a:t>важную</a:t>
            </a:r>
            <a:r>
              <a:rPr lang="ru-RU" sz="2400" spc="45" dirty="0"/>
              <a:t> </a:t>
            </a:r>
            <a:r>
              <a:rPr lang="ru-RU" sz="2400" spc="-15" dirty="0"/>
              <a:t>роль</a:t>
            </a:r>
            <a:r>
              <a:rPr lang="ru-RU" sz="2400" dirty="0"/>
              <a:t> в</a:t>
            </a:r>
            <a:r>
              <a:rPr lang="ru-RU" sz="2400" spc="15" dirty="0"/>
              <a:t> </a:t>
            </a:r>
            <a:r>
              <a:rPr lang="ru-RU" sz="2400" spc="-15" dirty="0"/>
              <a:t>жизни </a:t>
            </a:r>
            <a:r>
              <a:rPr lang="ru-RU" sz="2400" spc="-785" dirty="0"/>
              <a:t> </a:t>
            </a:r>
            <a:r>
              <a:rPr lang="ru-RU" sz="2400" spc="-20" dirty="0"/>
              <a:t>школы!</a:t>
            </a:r>
            <a:r>
              <a:rPr lang="ru-RU" sz="2400" dirty="0"/>
              <a:t/>
            </a:r>
            <a:br>
              <a:rPr lang="ru-RU" sz="2400" dirty="0"/>
            </a:br>
            <a:endParaRPr sz="2400" spc="-5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11964"/>
            <a:ext cx="6410090" cy="42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301</Words>
  <Application>Microsoft Office PowerPoint</Application>
  <PresentationFormat>Широкоэкранный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MT</vt:lpstr>
      <vt:lpstr>Calibri</vt:lpstr>
      <vt:lpstr>Times New Roman</vt:lpstr>
      <vt:lpstr>Office Theme</vt:lpstr>
      <vt:lpstr>Презентация PowerPoint</vt:lpstr>
      <vt:lpstr>Чем мы занимаемся?</vt:lpstr>
      <vt:lpstr>Работа волонтеров осуществляется  по следующим направлениям:</vt:lpstr>
      <vt:lpstr>Основными целями деятельности  волонтеров в отряде являются:</vt:lpstr>
      <vt:lpstr>Презентация PowerPoint</vt:lpstr>
      <vt:lpstr>Критерии эффективности реализации  программы</vt:lpstr>
      <vt:lpstr>Школа является островком нравственности, доброты,  любви, где создаются условия для самореализации  личности, развитие индивидуальных способностей  ребенка, сохранение и укрепление физического, нравственного и духовного здоровья, поэтому  волонтерская деятельность играет важную роль в жизни  школы!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волонтерской деятельности  МБОУ СОШ №2</dc:title>
  <dc:creator>Андрей Лынник</dc:creator>
  <cp:lastModifiedBy>Учитель-03</cp:lastModifiedBy>
  <cp:revision>6</cp:revision>
  <dcterms:created xsi:type="dcterms:W3CDTF">2023-07-26T08:39:01Z</dcterms:created>
  <dcterms:modified xsi:type="dcterms:W3CDTF">2023-07-26T09:11:53Z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2023-03-10T00:00:00Z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2023-07-26T00:00:00Z</vt:filetime>
  </property>
</Properties>
</file>