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63" r:id="rId5"/>
    <p:sldId id="275" r:id="rId6"/>
    <p:sldId id="264" r:id="rId7"/>
    <p:sldId id="266" r:id="rId8"/>
    <p:sldId id="265" r:id="rId9"/>
    <p:sldId id="267" r:id="rId10"/>
    <p:sldId id="268" r:id="rId11"/>
    <p:sldId id="274" r:id="rId12"/>
    <p:sldId id="269" r:id="rId13"/>
    <p:sldId id="276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D29E69E9-5509-4C36-AAEF-3B4149990AF4}">
          <p14:sldIdLst>
            <p14:sldId id="256"/>
            <p14:sldId id="257"/>
            <p14:sldId id="258"/>
            <p14:sldId id="263"/>
            <p14:sldId id="275"/>
            <p14:sldId id="264"/>
            <p14:sldId id="266"/>
            <p14:sldId id="265"/>
            <p14:sldId id="267"/>
            <p14:sldId id="268"/>
            <p14:sldId id="274"/>
            <p14:sldId id="269"/>
            <p14:sldId id="270"/>
            <p14:sldId id="276"/>
            <p14:sldId id="271"/>
            <p14:sldId id="272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00"/>
    <a:srgbClr val="6C142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62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E5606-2ED5-482D-A246-09A8CBBC2B48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F63C7-B8C7-48E5-A706-A08EEA4F6F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8378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1B97-73EB-4F61-81CA-5564E3F4959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7B91-98EC-46B8-958F-7A36CB5CFF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1B97-73EB-4F61-81CA-5564E3F4959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7B91-98EC-46B8-958F-7A36CB5CF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1B97-73EB-4F61-81CA-5564E3F4959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7B91-98EC-46B8-958F-7A36CB5CF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1B97-73EB-4F61-81CA-5564E3F4959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7B91-98EC-46B8-958F-7A36CB5CFF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1B97-73EB-4F61-81CA-5564E3F4959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7B91-98EC-46B8-958F-7A36CB5CF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1B97-73EB-4F61-81CA-5564E3F4959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7B91-98EC-46B8-958F-7A36CB5CFF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1B97-73EB-4F61-81CA-5564E3F4959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7B91-98EC-46B8-958F-7A36CB5CFF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1B97-73EB-4F61-81CA-5564E3F4959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7B91-98EC-46B8-958F-7A36CB5CF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1B97-73EB-4F61-81CA-5564E3F4959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7B91-98EC-46B8-958F-7A36CB5CF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1B97-73EB-4F61-81CA-5564E3F4959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7B91-98EC-46B8-958F-7A36CB5CF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1B97-73EB-4F61-81CA-5564E3F4959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7B91-98EC-46B8-958F-7A36CB5CFF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6051B97-73EB-4F61-81CA-5564E3F4959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D77B91-98EC-46B8-958F-7A36CB5CF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8;&#1072;&#1090;&#1100;&#1103;&#1085;&#1072;\Desktop\52d1aa4634e9.mp3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          </a:t>
            </a:r>
            <a:r>
              <a:rPr lang="ru-RU" dirty="0"/>
              <a:t> </a:t>
            </a:r>
          </a:p>
          <a:p>
            <a:r>
              <a:rPr lang="ru-RU" sz="1800" dirty="0"/>
              <a:t>с. Синие Липяги</a:t>
            </a:r>
          </a:p>
          <a:p>
            <a:r>
              <a:rPr lang="ru-RU" sz="1800" dirty="0" smtClean="0"/>
              <a:t>2019год</a:t>
            </a:r>
            <a:endParaRPr lang="ru-RU" sz="1800" dirty="0"/>
          </a:p>
          <a:p>
            <a:r>
              <a:rPr lang="ru-RU" dirty="0" smtClean="0"/>
              <a:t>С.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916416" cy="5832648"/>
          </a:xfrm>
        </p:spPr>
        <p:txBody>
          <a:bodyPr>
            <a:normAutofit/>
          </a:bodyPr>
          <a:lstStyle/>
          <a:p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effectLst/>
                <a:latin typeface="a_AssuanTitulStrDst" pitchFamily="18" charset="-52"/>
              </a:rPr>
              <a:t>Муниципальное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effectLst/>
                <a:latin typeface="a_AssuanTitulStrDst" pitchFamily="18" charset="-52"/>
              </a:rPr>
              <a:t>казенное образовательное учреждение</a:t>
            </a:r>
            <a:br>
              <a:rPr lang="ru-RU" sz="1300" dirty="0">
                <a:solidFill>
                  <a:schemeClr val="accent2">
                    <a:lumMod val="50000"/>
                  </a:schemeClr>
                </a:solidFill>
                <a:effectLst/>
                <a:latin typeface="a_AssuanTitulStrDst" pitchFamily="18" charset="-52"/>
              </a:rPr>
            </a:br>
            <a:r>
              <a:rPr lang="ru-RU" sz="1300" dirty="0">
                <a:solidFill>
                  <a:schemeClr val="accent2">
                    <a:lumMod val="50000"/>
                  </a:schemeClr>
                </a:solidFill>
                <a:effectLst/>
                <a:latin typeface="a_AssuanTitulStrDst" pitchFamily="18" charset="-52"/>
              </a:rPr>
              <a:t>«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  <a:effectLst/>
                <a:latin typeface="a_AssuanTitulStrDst" pitchFamily="18" charset="-52"/>
              </a:rPr>
              <a:t>Синелипяговская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effectLst/>
                <a:latin typeface="a_AssuanTitulStrDst" pitchFamily="18" charset="-52"/>
              </a:rPr>
              <a:t> СОШ»</a:t>
            </a:r>
            <a:br>
              <a:rPr lang="ru-RU" sz="1300" dirty="0">
                <a:solidFill>
                  <a:schemeClr val="accent2">
                    <a:lumMod val="50000"/>
                  </a:schemeClr>
                </a:solidFill>
                <a:effectLst/>
                <a:latin typeface="a_AssuanTitulStrDst" pitchFamily="18" charset="-52"/>
              </a:rPr>
            </a:b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  <a:effectLst/>
                <a:latin typeface="a_AssuanTitulStrDst" pitchFamily="18" charset="-52"/>
              </a:rPr>
              <a:t>Нижнедевицкий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effectLst/>
                <a:latin typeface="a_AssuanTitulStrDst" pitchFamily="18" charset="-52"/>
              </a:rPr>
              <a:t> район   Воронежская область</a:t>
            </a:r>
            <a:r>
              <a:rPr lang="ru-RU" sz="4900" dirty="0">
                <a:solidFill>
                  <a:schemeClr val="accent2">
                    <a:lumMod val="50000"/>
                  </a:schemeClr>
                </a:solidFill>
                <a:effectLst/>
                <a:latin typeface="a_AssuanTitulStrDst" pitchFamily="18" charset="-52"/>
              </a:rPr>
              <a:t/>
            </a:r>
            <a:br>
              <a:rPr lang="ru-RU" sz="4900" dirty="0">
                <a:solidFill>
                  <a:schemeClr val="accent2">
                    <a:lumMod val="50000"/>
                  </a:schemeClr>
                </a:solidFill>
                <a:effectLst/>
                <a:latin typeface="a_AssuanTitulStrDst" pitchFamily="18" charset="-52"/>
              </a:rPr>
            </a:br>
            <a:r>
              <a:rPr lang="ru-RU" dirty="0">
                <a:effectLst/>
                <a:latin typeface="a_AssuanTitulStrDst" pitchFamily="18" charset="-52"/>
              </a:rPr>
              <a:t> </a:t>
            </a:r>
            <a:r>
              <a:rPr lang="ru-RU" dirty="0" smtClean="0">
                <a:effectLst/>
                <a:latin typeface="a_AssuanTitulStrDst" pitchFamily="18" charset="-52"/>
              </a:rPr>
              <a:t>       </a:t>
            </a:r>
            <a:r>
              <a:rPr lang="ru-RU" sz="1800" dirty="0" smtClean="0">
                <a:solidFill>
                  <a:srgbClr val="00B050"/>
                </a:solidFill>
                <a:effectLst/>
                <a:latin typeface="a_AssuanTitulStrDst" pitchFamily="18" charset="-52"/>
              </a:rPr>
              <a:t>Презентация к  проекту:</a:t>
            </a:r>
            <a:br>
              <a:rPr lang="ru-RU" sz="1800" dirty="0" smtClean="0">
                <a:solidFill>
                  <a:srgbClr val="00B050"/>
                </a:solidFill>
                <a:effectLst/>
                <a:latin typeface="a_AssuanTitulStrDst" pitchFamily="18" charset="-52"/>
              </a:rPr>
            </a:br>
            <a:r>
              <a:rPr lang="ru-RU" sz="1800" dirty="0" smtClean="0">
                <a:solidFill>
                  <a:srgbClr val="00B050"/>
                </a:solidFill>
                <a:effectLst/>
                <a:latin typeface="a_AssuanTitulStrDst" pitchFamily="18" charset="-52"/>
              </a:rPr>
              <a:t/>
            </a:r>
            <a:br>
              <a:rPr lang="ru-RU" sz="1800" dirty="0" smtClean="0">
                <a:solidFill>
                  <a:srgbClr val="00B050"/>
                </a:solidFill>
                <a:effectLst/>
                <a:latin typeface="a_AssuanTitulStrDst" pitchFamily="18" charset="-52"/>
              </a:rPr>
            </a:br>
            <a:r>
              <a:rPr lang="ru-RU" sz="1800" dirty="0" smtClean="0">
                <a:solidFill>
                  <a:srgbClr val="00B050"/>
                </a:solidFill>
                <a:effectLst/>
                <a:latin typeface="a_AssuanTitulStrDst" pitchFamily="18" charset="-52"/>
              </a:rPr>
              <a:t/>
            </a:r>
            <a:br>
              <a:rPr lang="ru-RU" sz="1800" dirty="0" smtClean="0">
                <a:solidFill>
                  <a:srgbClr val="00B050"/>
                </a:solidFill>
                <a:effectLst/>
                <a:latin typeface="a_AssuanTitulStrDst" pitchFamily="18" charset="-52"/>
              </a:rPr>
            </a:b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/>
                <a:latin typeface="a_AssuanTitulStrDst" pitchFamily="18" charset="-52"/>
              </a:rPr>
              <a:t>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effectLst/>
                <a:latin typeface="a_AssuanTitulStrDst" pitchFamily="18" charset="-52"/>
              </a:rPr>
              <a:t>«Птицы Красной книги под                                      нашей защитой»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/>
                <a:latin typeface="a_AssuanTitulStrDst" pitchFamily="18" charset="-52"/>
              </a:rPr>
              <a:t>   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effectLst/>
                <a:latin typeface="a_AssuanTitulStrDst" pitchFamily="18" charset="-52"/>
              </a:rPr>
              <a:t>	</a:t>
            </a:r>
            <a:br>
              <a:rPr lang="ru-RU" sz="1800" dirty="0" smtClean="0">
                <a:solidFill>
                  <a:schemeClr val="accent4">
                    <a:lumMod val="75000"/>
                  </a:schemeClr>
                </a:solidFill>
                <a:effectLst/>
                <a:latin typeface="a_AssuanTitulStrDst" pitchFamily="18" charset="-52"/>
              </a:rPr>
            </a:b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effectLst/>
                <a:latin typeface="a_AssuanTitulStrDst" pitchFamily="18" charset="-52"/>
              </a:rPr>
              <a:t>                                          Руководитель: Медведева  Татьяна Петровна	</a:t>
            </a:r>
            <a:br>
              <a:rPr lang="ru-RU" sz="1800" dirty="0" smtClean="0">
                <a:solidFill>
                  <a:schemeClr val="accent4">
                    <a:lumMod val="75000"/>
                  </a:schemeClr>
                </a:solidFill>
                <a:effectLst/>
                <a:latin typeface="a_AssuanTitulStrDst" pitchFamily="18" charset="-52"/>
              </a:rPr>
            </a:b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effectLst/>
                <a:latin typeface="a_AssuanTitulStrDst" pitchFamily="18" charset="-52"/>
              </a:rPr>
              <a:t/>
            </a:r>
            <a:br>
              <a:rPr lang="ru-RU" sz="1800" dirty="0" smtClean="0">
                <a:solidFill>
                  <a:schemeClr val="accent4">
                    <a:lumMod val="75000"/>
                  </a:schemeClr>
                </a:solidFill>
                <a:effectLst/>
                <a:latin typeface="a_AssuanTitulStrDst" pitchFamily="18" charset="-52"/>
              </a:rPr>
            </a:b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effectLst/>
                <a:latin typeface="a_AssuanTitulStrDst" pitchFamily="18" charset="-52"/>
              </a:rPr>
              <a:t/>
            </a:r>
            <a:br>
              <a:rPr lang="ru-RU" sz="1800" dirty="0" smtClean="0">
                <a:solidFill>
                  <a:schemeClr val="accent4">
                    <a:lumMod val="75000"/>
                  </a:schemeClr>
                </a:solidFill>
                <a:effectLst/>
                <a:latin typeface="a_AssuanTitulStrDst" pitchFamily="18" charset="-52"/>
              </a:rPr>
            </a:b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effectLst/>
                <a:latin typeface="a_AssuanTitulStrDst" pitchFamily="18" charset="-52"/>
              </a:rPr>
              <a:t/>
            </a:r>
            <a:br>
              <a:rPr lang="ru-RU" sz="1800" dirty="0" smtClean="0">
                <a:solidFill>
                  <a:schemeClr val="accent4">
                    <a:lumMod val="75000"/>
                  </a:schemeClr>
                </a:solidFill>
                <a:effectLst/>
                <a:latin typeface="a_AssuanTitulStrDst" pitchFamily="18" charset="-52"/>
              </a:rPr>
            </a:b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effectLst/>
                <a:latin typeface="a_AssuanTitulStrDst" pitchFamily="18" charset="-52"/>
              </a:rPr>
              <a:t/>
            </a:r>
            <a:br>
              <a:rPr lang="ru-RU" sz="1800" dirty="0" smtClean="0">
                <a:solidFill>
                  <a:schemeClr val="accent4">
                    <a:lumMod val="75000"/>
                  </a:schemeClr>
                </a:solidFill>
                <a:effectLst/>
                <a:latin typeface="a_AssuanTitulStrDst" pitchFamily="18" charset="-52"/>
              </a:rPr>
            </a:b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effectLst/>
                <a:latin typeface="a_AssuanTitulStrDst" pitchFamily="18" charset="-52"/>
              </a:rPr>
              <a:t>Медведева  Татьяна                                                                                                        </a:t>
            </a:r>
            <a:endParaRPr lang="ru-RU" dirty="0"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4509120"/>
            <a:ext cx="3240360" cy="2025225"/>
          </a:xfrm>
          <a:prstGeom prst="ellipse">
            <a:avLst/>
          </a:prstGeom>
          <a:ln w="63500" cap="rnd">
            <a:solidFill>
              <a:schemeClr val="bg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9964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хуторе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731838"/>
            <a:ext cx="7344815" cy="4641378"/>
          </a:xfrm>
        </p:spPr>
      </p:pic>
      <p:sp>
        <p:nvSpPr>
          <p:cNvPr id="5" name="TextBox 4"/>
          <p:cNvSpPr txBox="1"/>
          <p:nvPr/>
        </p:nvSpPr>
        <p:spPr>
          <a:xfrm>
            <a:off x="179512" y="5517232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Весной жительница хутора Моховой , Зоя </a:t>
            </a:r>
            <a:r>
              <a:rPr lang="ru-RU" b="1" dirty="0" err="1" smtClean="0"/>
              <a:t>Бочарова</a:t>
            </a:r>
            <a:r>
              <a:rPr lang="ru-RU" b="1" dirty="0" smtClean="0"/>
              <a:t>  на лужайке  у </a:t>
            </a:r>
            <a:r>
              <a:rPr lang="ru-RU" b="1" dirty="0" err="1" smtClean="0"/>
              <a:t>Мелавского</a:t>
            </a:r>
            <a:r>
              <a:rPr lang="ru-RU" b="1" dirty="0" smtClean="0"/>
              <a:t> лога, рядом с домом, встретила диковинных птиц. Вот что она  нам рассказала: «Эти  птицы ядрёные, и </a:t>
            </a:r>
            <a:r>
              <a:rPr lang="ru-RU" b="1" dirty="0"/>
              <a:t>х</a:t>
            </a:r>
            <a:r>
              <a:rPr lang="ru-RU" b="1" dirty="0" smtClean="0"/>
              <a:t>восты  у них чёрные , на высоких ногах ,людей не боятся , близко к дому подходили , а затем улетели».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-1855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На хуторе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854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-571500"/>
            <a:ext cx="6512511" cy="1143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674361"/>
            <a:ext cx="6400800" cy="3474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Рассказ  механизатора: </a:t>
            </a:r>
            <a:r>
              <a:rPr lang="ru-RU" sz="2000" b="1" dirty="0" smtClean="0"/>
              <a:t>«Трактор работал в поле,  а две птицы не пугались , видно привыкли. И только когда увидели вышедших из машины людей , грациозные птицы серого оперения поднялись в небо и полетели в сторону плотины». 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501" y="2996952"/>
            <a:ext cx="4727541" cy="32978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4128" y="4149081"/>
            <a:ext cx="2448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DisneyPark" pitchFamily="65" charset="-52"/>
                <a:cs typeface="Aharoni" pitchFamily="2" charset="-79"/>
              </a:rPr>
              <a:t>Встреча механизатора с грациозной птицей.</a:t>
            </a:r>
          </a:p>
        </p:txBody>
      </p:sp>
    </p:spTree>
    <p:extLst>
      <p:ext uri="{BB962C8B-B14F-4D97-AF65-F5344CB8AC3E}">
        <p14:creationId xmlns:p14="http://schemas.microsoft.com/office/powerpoint/2010/main" xmlns="" val="321169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72616" y="0"/>
            <a:ext cx="9443392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_AssuanTitulStrDst" pitchFamily="18" charset="-52"/>
              </a:rPr>
              <a:t>Расчистка родников и прудов для журавлей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_AssuanTitulStrDst" pitchFamily="18" charset="-52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187624" y="836712"/>
            <a:ext cx="6400800" cy="3474720"/>
          </a:xfrm>
        </p:spPr>
        <p:txBody>
          <a:bodyPr/>
          <a:lstStyle/>
          <a:p>
            <a:r>
              <a:rPr lang="ru-RU" sz="2400" dirty="0" err="1" smtClean="0"/>
              <a:t>Мужчи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4293096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Летом  </a:t>
            </a:r>
            <a:r>
              <a:rPr lang="ru-RU" dirty="0"/>
              <a:t>на окраине хутора </a:t>
            </a:r>
            <a:r>
              <a:rPr lang="ru-RU" dirty="0" smtClean="0"/>
              <a:t>, жители </a:t>
            </a:r>
            <a:r>
              <a:rPr lang="ru-RU" dirty="0"/>
              <a:t>(их11 человек) увидели , на одном из родников, пару журавлей. Об этом они сообщили в </a:t>
            </a:r>
            <a:r>
              <a:rPr lang="ru-RU" dirty="0" smtClean="0"/>
              <a:t>школу. Это </a:t>
            </a:r>
            <a:r>
              <a:rPr lang="ru-RU" dirty="0"/>
              <a:t>обрадовало нас. Мы решили </a:t>
            </a:r>
            <a:r>
              <a:rPr lang="ru-RU" dirty="0" smtClean="0"/>
              <a:t>разрыть и облагородить </a:t>
            </a:r>
            <a:r>
              <a:rPr lang="ru-RU" dirty="0"/>
              <a:t>этот </a:t>
            </a:r>
            <a:r>
              <a:rPr lang="ru-RU" dirty="0" smtClean="0"/>
              <a:t>родник.  Мужчины вычистили чашу родника. А мы с ребятами, камнем из заброшенного фундамента, укрепили берега родника. Вода в роднике  особая, она теплая в любое время года. Мы надеемся, что весной журавли обязательно должны прилететь к нашему  роднику </a:t>
            </a:r>
            <a:endParaRPr lang="ru-RU" b="1" dirty="0"/>
          </a:p>
        </p:txBody>
      </p:sp>
      <p:pic>
        <p:nvPicPr>
          <p:cNvPr id="4098" name="Picture 2" descr="C:\Users\Татьяна\Desktop\родин фото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388843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764704"/>
            <a:ext cx="439248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468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В</a:t>
            </a:r>
            <a:r>
              <a:rPr lang="ru-RU" dirty="0" smtClean="0">
                <a:solidFill>
                  <a:srgbClr val="00B050"/>
                </a:solidFill>
              </a:rPr>
              <a:t> мае 2020 года нам удалось увидеть и понаблюдать как журавли насиживают своё потомство. Гнездо большое из растительного материала. Самка отложила два яйца, оба родителя насиживают яйца поочередно.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64904"/>
            <a:ext cx="6812455" cy="3998524"/>
          </a:xfrm>
          <a:prstGeom prst="rect">
            <a:avLst/>
          </a:prstGeom>
          <a:solidFill>
            <a:schemeClr val="accent1"/>
          </a:solidFill>
          <a:ln w="12700" cmpd="sng">
            <a:solidFill>
              <a:srgbClr val="00B05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contourW="12700">
            <a:bevelT/>
            <a:contourClr>
              <a:srgbClr val="00B05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3519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Экологическая работа по изучению, наблюдению и сохранению редкой птицы.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332656"/>
            <a:ext cx="6400800" cy="3474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Обобщения и выводы:</a:t>
            </a:r>
          </a:p>
          <a:p>
            <a:pPr marL="0" indent="0">
              <a:buNone/>
            </a:pPr>
            <a:r>
              <a:rPr lang="ru-RU" sz="2000" b="1" dirty="0" smtClean="0"/>
              <a:t>По нашей просьбе, Совет </a:t>
            </a:r>
            <a:r>
              <a:rPr lang="ru-RU" sz="2000" b="1" dirty="0" err="1" smtClean="0"/>
              <a:t>Нижнедевицкого</a:t>
            </a:r>
            <a:r>
              <a:rPr lang="ru-RU" sz="2000" b="1" dirty="0" smtClean="0"/>
              <a:t> общества охотников и рыболовов обратился с ходатайством в областное общество охотников с просьбой.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1.Запретить охоту в весенний период в местах обитания журавлей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2.  Не поджигать сухую траву весной и осенью в местах обитания 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журавлей и аистов.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501008"/>
            <a:ext cx="7848872" cy="3096344"/>
          </a:xfrm>
          <a:prstGeom prst="ellipse">
            <a:avLst/>
          </a:prstGeom>
          <a:ln w="63500" cap="rnd">
            <a:solidFill>
              <a:schemeClr val="accent4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6399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effectLst/>
              </a:rPr>
              <a:t>Красная книга</a:t>
            </a:r>
            <a:r>
              <a:rPr lang="ru-RU" dirty="0" smtClean="0">
                <a:effectLst/>
              </a:rPr>
              <a:t> </a:t>
            </a:r>
            <a:r>
              <a:rPr lang="ru-RU" dirty="0" smtClean="0">
                <a:solidFill>
                  <a:srgbClr val="00B050"/>
                </a:solidFill>
                <a:effectLst/>
              </a:rPr>
              <a:t>–защищает природу .</a:t>
            </a:r>
            <a:endParaRPr lang="ru-RU" dirty="0">
              <a:solidFill>
                <a:srgbClr val="00B05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124744"/>
            <a:ext cx="6413534" cy="36626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4221088"/>
            <a:ext cx="86077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Заботясь об увеличении численности птиц международные природоохранные организации приняли решение взять </a:t>
            </a:r>
            <a:r>
              <a:rPr lang="ru-RU" sz="2400" b="1" dirty="0" smtClean="0"/>
              <a:t>Серых </a:t>
            </a:r>
            <a:r>
              <a:rPr lang="ru-RU" sz="2400" b="1" dirty="0"/>
              <a:t>журавлей под защиту и внести этот вид редкой птицы в </a:t>
            </a:r>
            <a:r>
              <a:rPr lang="ru-RU" sz="2400" b="1" dirty="0">
                <a:solidFill>
                  <a:srgbClr val="FF0000"/>
                </a:solidFill>
              </a:rPr>
              <a:t>Международную Красную книгу </a:t>
            </a:r>
            <a:r>
              <a:rPr lang="ru-RU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08357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404664"/>
            <a:ext cx="8028384" cy="3474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Перспективы работы</a:t>
            </a:r>
            <a:r>
              <a:rPr lang="ru-RU" sz="2000" b="1" dirty="0" smtClean="0"/>
              <a:t>: Мы члены </a:t>
            </a:r>
            <a:r>
              <a:rPr lang="ru-RU" sz="2000" b="1" dirty="0" smtClean="0"/>
              <a:t> </a:t>
            </a:r>
            <a:r>
              <a:rPr lang="ru-RU" sz="2000" b="1" dirty="0" smtClean="0"/>
              <a:t>экологического общества «Любители природы» продолжаем собирать материал  и наблюдать за  этими редкими птицами. Ведём разъяснительную работу среди населения о её сохранении. Надеемся увидеть еще не одно  молодое поколение </a:t>
            </a:r>
            <a:r>
              <a:rPr lang="ru-RU" sz="2000" b="1" dirty="0" err="1" smtClean="0"/>
              <a:t>краснокнижной</a:t>
            </a:r>
            <a:r>
              <a:rPr lang="ru-RU" sz="2000" b="1" dirty="0" smtClean="0"/>
              <a:t> птицы на </a:t>
            </a:r>
            <a:r>
              <a:rPr lang="ru-RU" sz="2000" b="1" dirty="0" err="1" smtClean="0"/>
              <a:t>синелипяговских</a:t>
            </a:r>
            <a:r>
              <a:rPr lang="ru-RU" sz="2000" b="1" dirty="0" smtClean="0"/>
              <a:t> просторах.</a:t>
            </a:r>
          </a:p>
          <a:p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780928"/>
            <a:ext cx="3312368" cy="3528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708920"/>
            <a:ext cx="518457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2d1aa4634e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172400" y="1628800"/>
            <a:ext cx="748531" cy="103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387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Появление Серых журавлей, занесенных в Красную книгу России, в нашей местности -это уникальный фактор.</a:t>
            </a:r>
          </a:p>
          <a:p>
            <a:r>
              <a:rPr lang="ru-RU" sz="1800" b="1" dirty="0" smtClean="0">
                <a:solidFill>
                  <a:srgbClr val="00B050"/>
                </a:solidFill>
              </a:rPr>
              <a:t> </a:t>
            </a:r>
            <a:r>
              <a:rPr lang="ru-RU" sz="1800" b="1" dirty="0" smtClean="0">
                <a:solidFill>
                  <a:srgbClr val="0070C0"/>
                </a:solidFill>
              </a:rPr>
              <a:t>Цель:</a:t>
            </a:r>
            <a:r>
              <a:rPr lang="ru-RU" sz="1800" dirty="0" smtClean="0">
                <a:solidFill>
                  <a:srgbClr val="0070C0"/>
                </a:solidFill>
              </a:rPr>
              <a:t> </a:t>
            </a:r>
            <a:r>
              <a:rPr lang="ru-RU" sz="1800" dirty="0">
                <a:solidFill>
                  <a:srgbClr val="0070C0"/>
                </a:solidFill>
              </a:rPr>
              <a:t>Вести экологическую работу по сохранению </a:t>
            </a:r>
            <a:r>
              <a:rPr lang="ru-RU" sz="1800" dirty="0" smtClean="0">
                <a:solidFill>
                  <a:srgbClr val="0070C0"/>
                </a:solidFill>
              </a:rPr>
              <a:t>исчезающего </a:t>
            </a:r>
            <a:r>
              <a:rPr lang="ru-RU" sz="1800" dirty="0">
                <a:solidFill>
                  <a:srgbClr val="0070C0"/>
                </a:solidFill>
              </a:rPr>
              <a:t>вида Серого журавля</a:t>
            </a:r>
            <a:r>
              <a:rPr lang="ru-RU" sz="18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Задачи: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Поиск новых форм в постижении экологических проблем.</a:t>
            </a:r>
          </a:p>
          <a:p>
            <a:pPr marL="0" indent="0">
              <a:buNone/>
            </a:pPr>
            <a:endParaRPr lang="ru-RU" sz="1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1800" dirty="0" smtClean="0">
              <a:solidFill>
                <a:srgbClr val="00B050"/>
              </a:solidFill>
              <a:latin typeface="Impact" pitchFamily="34" charset="0"/>
            </a:endParaRPr>
          </a:p>
          <a:p>
            <a:pPr marL="0" indent="0">
              <a:buNone/>
            </a:pPr>
            <a:r>
              <a:rPr lang="ru-RU" sz="1800" i="1" dirty="0" smtClean="0">
                <a:solidFill>
                  <a:srgbClr val="00B050"/>
                </a:solidFill>
                <a:latin typeface="Impact" pitchFamily="34" charset="0"/>
              </a:rPr>
              <a:t>Наполнилось </a:t>
            </a:r>
            <a:r>
              <a:rPr lang="ru-RU" sz="1800" i="1" dirty="0">
                <a:solidFill>
                  <a:srgbClr val="00B050"/>
                </a:solidFill>
                <a:latin typeface="Impact" pitchFamily="34" charset="0"/>
              </a:rPr>
              <a:t>сердце</a:t>
            </a:r>
            <a:r>
              <a:rPr lang="ru-RU" sz="1800" dirty="0">
                <a:solidFill>
                  <a:srgbClr val="00B050"/>
                </a:solidFill>
                <a:latin typeface="Impact" pitchFamily="34" charset="0"/>
              </a:rPr>
              <a:t>                    </a:t>
            </a:r>
            <a:r>
              <a:rPr lang="ru-RU" sz="1600" i="1" dirty="0" err="1" smtClean="0">
                <a:solidFill>
                  <a:srgbClr val="00B050"/>
                </a:solidFill>
                <a:latin typeface="Impact" pitchFamily="34" charset="0"/>
              </a:rPr>
              <a:t>Н.Рыленков</a:t>
            </a:r>
            <a:endParaRPr lang="ru-RU" sz="1600" i="1" dirty="0" smtClean="0">
              <a:solidFill>
                <a:srgbClr val="00B050"/>
              </a:solidFill>
              <a:latin typeface="Impact" pitchFamily="34" charset="0"/>
            </a:endParaRPr>
          </a:p>
          <a:p>
            <a:endParaRPr lang="ru-RU" sz="1600" dirty="0">
              <a:latin typeface="Impact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80928"/>
            <a:ext cx="9144000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8033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4158346"/>
            <a:ext cx="4932784" cy="25110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>
                <a:solidFill>
                  <a:srgbClr val="00B0F0"/>
                </a:solidFill>
                <a:effectLst/>
              </a:rPr>
              <a:t> </a:t>
            </a:r>
            <a:r>
              <a:rPr lang="ru-RU" sz="2000" dirty="0" smtClean="0">
                <a:solidFill>
                  <a:srgbClr val="00B0F0"/>
                </a:solidFill>
                <a:effectLst/>
              </a:rPr>
              <a:t>Я, </a:t>
            </a:r>
            <a:r>
              <a:rPr lang="ru-RU" sz="2000" dirty="0" smtClean="0">
                <a:solidFill>
                  <a:srgbClr val="00B0F0"/>
                </a:solidFill>
                <a:effectLst/>
              </a:rPr>
              <a:t> </a:t>
            </a:r>
            <a:r>
              <a:rPr lang="ru-RU" sz="2000" dirty="0" smtClean="0">
                <a:solidFill>
                  <a:srgbClr val="00B0F0"/>
                </a:solidFill>
                <a:effectLst/>
              </a:rPr>
              <a:t>Медведева Татьяна Петровна</a:t>
            </a:r>
            <a:r>
              <a:rPr lang="ru-RU" sz="2000" dirty="0" smtClean="0">
                <a:solidFill>
                  <a:srgbClr val="00B0F0"/>
                </a:solidFill>
                <a:effectLst/>
              </a:rPr>
              <a:t>, -руководитель  общества «Любители природы» веду работу  экологического направления  </a:t>
            </a:r>
            <a:r>
              <a:rPr lang="ru-RU" sz="2000" dirty="0">
                <a:solidFill>
                  <a:srgbClr val="00B0F0"/>
                </a:solidFill>
                <a:effectLst/>
              </a:rPr>
              <a:t>в окрестностях своего поселения</a:t>
            </a:r>
            <a:r>
              <a:rPr lang="ru-RU" sz="2400" dirty="0">
                <a:effectLst/>
              </a:rPr>
              <a:t>.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ru-RU" sz="1800" b="1" dirty="0" smtClean="0"/>
          </a:p>
          <a:p>
            <a:endParaRPr lang="ru-RU" b="1" dirty="0"/>
          </a:p>
        </p:txBody>
      </p:sp>
      <p:pic>
        <p:nvPicPr>
          <p:cNvPr id="6" name="Picture 2" descr="C:\Documents and Settings\Синелипяговская СОШ\Рабочий стол\фото о воде\PA0603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464496" cy="3717032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H:\Медведева\IMG_41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194" y="3933056"/>
            <a:ext cx="3600400" cy="2664296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Татьяна\Desktop\Фото Т.П\Исследовательская и проектная работа с учащимис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0"/>
            <a:ext cx="4499992" cy="3789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971370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5408" y="3429000"/>
            <a:ext cx="5328592" cy="108012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solidFill>
                  <a:srgbClr val="FF6600"/>
                </a:solidFill>
              </a:rPr>
              <a:t>Актуальность проблемы высока, так как в связи с хозяйственной деятельностью человека численность Серого журавля сокращается </a:t>
            </a:r>
            <a:endParaRPr lang="ru-RU" sz="1800" dirty="0">
              <a:solidFill>
                <a:srgbClr val="FF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/>
          </a:p>
          <a:p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73016"/>
            <a:ext cx="2528312" cy="252028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4437112"/>
            <a:ext cx="2708776" cy="2304256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0" name="Picture 2" descr="C:\Users\Татьяна\Desktop\Новая папка (3)\Jerzy-Malicki-10л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0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861048"/>
            <a:ext cx="4320480" cy="2664296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,члены экологического общества «Любители природы» на протяжении многих лет,  ведем исследовательскую работу по изучению и сохранению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редких птиц нашего края</a:t>
            </a: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548680"/>
            <a:ext cx="7264896" cy="361873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Методы исследования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Татьяна\Desktop\Новая папка (3)\302246-6d4bf-77609962-m750x740-u3def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80294"/>
            <a:ext cx="3937874" cy="3036500"/>
          </a:xfrm>
          <a:prstGeom prst="round2DiagRect">
            <a:avLst>
              <a:gd name="adj1" fmla="val 50000"/>
              <a:gd name="adj2" fmla="val 5000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Татьяна\Desktop\Новая папка (3)\1345656042_54-rrrrs-rsrriry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3779912" cy="1300845"/>
          </a:xfrm>
          <a:prstGeom prst="snip2DiagRect">
            <a:avLst>
              <a:gd name="adj1" fmla="val 37867"/>
              <a:gd name="adj2" fmla="val 13045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C:\Users\Татьяна\Desktop\Новая папка (3)\14924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8831" y="404664"/>
            <a:ext cx="4280275" cy="2672835"/>
          </a:xfrm>
          <a:prstGeom prst="snip2DiagRect">
            <a:avLst>
              <a:gd name="adj1" fmla="val 2013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3" descr="C:\Users\Татьяна\Desktop\Новая папка (3)\1345656042_54-rrrrs-rsrriry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14485"/>
            <a:ext cx="3240360" cy="1115160"/>
          </a:xfrm>
          <a:prstGeom prst="snip2DiagRect">
            <a:avLst>
              <a:gd name="adj1" fmla="val 37867"/>
              <a:gd name="adj2" fmla="val 13045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3" descr="C:\Users\Татьяна\Desktop\Новая папка (3)\1345656042_54-rrrrs-rsrriry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17427"/>
            <a:ext cx="4312736" cy="2140975"/>
          </a:xfrm>
          <a:prstGeom prst="snip2DiagRect">
            <a:avLst>
              <a:gd name="adj1" fmla="val 0"/>
              <a:gd name="adj2" fmla="val 13992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417857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6512511" cy="1143000"/>
          </a:xfrm>
        </p:spPr>
        <p:txBody>
          <a:bodyPr>
            <a:noAutofit/>
          </a:bodyPr>
          <a:lstStyle/>
          <a:p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3" y="731838"/>
            <a:ext cx="8352928" cy="44253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87624" y="5158933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П</a:t>
            </a:r>
            <a:r>
              <a:rPr lang="ru-RU" b="1" dirty="0" smtClean="0">
                <a:solidFill>
                  <a:srgbClr val="7030A0"/>
                </a:solidFill>
              </a:rPr>
              <a:t>ервый раз мы  </a:t>
            </a:r>
            <a:r>
              <a:rPr lang="ru-RU" b="1" dirty="0">
                <a:solidFill>
                  <a:srgbClr val="7030A0"/>
                </a:solidFill>
              </a:rPr>
              <a:t>увидели  </a:t>
            </a:r>
            <a:r>
              <a:rPr lang="ru-RU" b="1" dirty="0" smtClean="0">
                <a:solidFill>
                  <a:srgbClr val="7030A0"/>
                </a:solidFill>
              </a:rPr>
              <a:t>этих грациозных птиц весной  2018г.в логу </a:t>
            </a:r>
            <a:r>
              <a:rPr lang="ru-RU" b="1" dirty="0" err="1" smtClean="0">
                <a:solidFill>
                  <a:srgbClr val="7030A0"/>
                </a:solidFill>
              </a:rPr>
              <a:t>Мелавка</a:t>
            </a:r>
            <a:r>
              <a:rPr lang="ru-RU" b="1" dirty="0" smtClean="0">
                <a:solidFill>
                  <a:srgbClr val="7030A0"/>
                </a:solidFill>
              </a:rPr>
              <a:t>. Появление </a:t>
            </a:r>
            <a:r>
              <a:rPr lang="ru-RU" b="1" dirty="0">
                <a:solidFill>
                  <a:srgbClr val="7030A0"/>
                </a:solidFill>
              </a:rPr>
              <a:t>серых журавлей на </a:t>
            </a:r>
            <a:r>
              <a:rPr lang="ru-RU" b="1" dirty="0" err="1">
                <a:solidFill>
                  <a:srgbClr val="7030A0"/>
                </a:solidFill>
              </a:rPr>
              <a:t>синелипяговских</a:t>
            </a:r>
            <a:r>
              <a:rPr lang="ru-RU" b="1" dirty="0">
                <a:solidFill>
                  <a:srgbClr val="7030A0"/>
                </a:solidFill>
              </a:rPr>
              <a:t> просторах считаем уникальным фактором для степной </a:t>
            </a:r>
            <a:r>
              <a:rPr lang="ru-RU" b="1" dirty="0" smtClean="0">
                <a:solidFill>
                  <a:srgbClr val="7030A0"/>
                </a:solidFill>
              </a:rPr>
              <a:t>зоны.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0072" y="4149080"/>
            <a:ext cx="3744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Рисунок «К тихой заводи»  </a:t>
            </a:r>
          </a:p>
          <a:p>
            <a:r>
              <a:rPr lang="ru-RU" sz="1400" b="1" dirty="0" smtClean="0"/>
              <a:t>8 класс </a:t>
            </a:r>
          </a:p>
          <a:p>
            <a:r>
              <a:rPr lang="ru-RU" sz="1400" b="1" dirty="0" smtClean="0"/>
              <a:t>Ермакова Дарья</a:t>
            </a:r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134483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Наблюдения в логу </a:t>
            </a:r>
            <a:r>
              <a:rPr lang="ru-RU" sz="3200" b="1" dirty="0" err="1">
                <a:solidFill>
                  <a:schemeClr val="accent4">
                    <a:lumMod val="50000"/>
                  </a:schemeClr>
                </a:solidFill>
              </a:rPr>
              <a:t>Мелавка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11386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168695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7030A0"/>
                </a:solidFill>
                <a:effectLst/>
              </a:rPr>
              <a:t>Здесь </a:t>
            </a:r>
            <a:r>
              <a:rPr lang="ru-RU" sz="3200" dirty="0">
                <a:solidFill>
                  <a:srgbClr val="7030A0"/>
                </a:solidFill>
                <a:effectLst/>
              </a:rPr>
              <a:t>с</a:t>
            </a:r>
            <a:r>
              <a:rPr lang="ru-RU" sz="3200" dirty="0" smtClean="0">
                <a:solidFill>
                  <a:srgbClr val="7030A0"/>
                </a:solidFill>
                <a:effectLst/>
              </a:rPr>
              <a:t>охранилась заповедная красота. Каскадом идут пруды, на мелководье можно увидеть цапель и плавающих уток</a:t>
            </a:r>
            <a:endParaRPr lang="ru-RU" sz="3200" dirty="0">
              <a:solidFill>
                <a:srgbClr val="7030A0"/>
              </a:solidFill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6484" y="2060849"/>
            <a:ext cx="4762500" cy="47816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2060849"/>
            <a:ext cx="4427983" cy="479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801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0070C0"/>
                </a:solidFill>
                <a:effectLst/>
              </a:rPr>
              <a:t>Егерь района А</a:t>
            </a:r>
            <a:r>
              <a:rPr lang="ru-RU" sz="2800" dirty="0" smtClean="0">
                <a:solidFill>
                  <a:srgbClr val="0070C0"/>
                </a:solidFill>
                <a:effectLst/>
              </a:rPr>
              <a:t>. Кабанов </a:t>
            </a:r>
            <a:r>
              <a:rPr lang="ru-RU" sz="2800" dirty="0">
                <a:solidFill>
                  <a:srgbClr val="0070C0"/>
                </a:solidFill>
                <a:effectLst/>
              </a:rPr>
              <a:t>рассказал нам, что первая пара журавлей в окрестностях села появилась в 2014 году.</a:t>
            </a:r>
            <a:br>
              <a:rPr lang="ru-RU" sz="2800" dirty="0">
                <a:solidFill>
                  <a:srgbClr val="0070C0"/>
                </a:solidFill>
                <a:effectLst/>
              </a:rPr>
            </a:br>
            <a:endParaRPr lang="ru-RU" sz="2800" dirty="0">
              <a:solidFill>
                <a:srgbClr val="0070C0"/>
              </a:solidFill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2132856"/>
            <a:ext cx="4644008" cy="4464496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44" t="4006" r="6539" b="-800"/>
          <a:stretch/>
        </p:blipFill>
        <p:spPr>
          <a:xfrm>
            <a:off x="0" y="2132856"/>
            <a:ext cx="4535488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535488" y="436510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712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4725144"/>
            <a:ext cx="5112568" cy="1584176"/>
          </a:xfrm>
        </p:spPr>
        <p:txBody>
          <a:bodyPr>
            <a:noAutofit/>
          </a:bodyPr>
          <a:lstStyle/>
          <a:p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effectLst/>
              </a:rPr>
              <a:t>Мелавский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 лог находится под контролем , мы наблюдаем за аистами и журавлями </a:t>
            </a:r>
            <a:endParaRPr lang="ru-RU" sz="2000" dirty="0"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149080"/>
            <a:ext cx="4932040" cy="252028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В нижнедевицком селе Синие Липяги впервые обосновались аисты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31440"/>
            <a:ext cx="91440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882047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-105445"/>
            <a:ext cx="81194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Нижнедевицком селе Синие Липяги впервые обосновались аисты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038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</TotalTime>
  <Words>575</Words>
  <Application>Microsoft Office PowerPoint</Application>
  <PresentationFormat>Экран (4:3)</PresentationFormat>
  <Paragraphs>48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Муниципальное казенное образовательное учреждение «Синелипяговская СОШ» Нижнедевицкий район   Воронежская область         Презентация к  проекту:    «Птицы Красной книги под                                      нашей защитой»                                               Руководитель: Медведева  Татьяна Петровна      Медведева  Татьяна                                                                                                        </vt:lpstr>
      <vt:lpstr> </vt:lpstr>
      <vt:lpstr> Я,  Медведева Татьяна Петровна, -руководитель  общества «Любители природы» веду работу  экологического направления  в окрестностях своего поселения. </vt:lpstr>
      <vt:lpstr>Актуальность проблемы высока, так как в связи с хозяйственной деятельностью человека численность Серого журавля сокращается </vt:lpstr>
      <vt:lpstr>Мы ,члены экологического общества «Любители природы» на протяжении многих лет,  ведем исследовательскую работу по изучению и сохранению  редких птиц нашего края </vt:lpstr>
      <vt:lpstr>Слайд 6</vt:lpstr>
      <vt:lpstr>Здесь сохранилась заповедная красота. Каскадом идут пруды, на мелководье можно увидеть цапель и плавающих уток</vt:lpstr>
      <vt:lpstr>Егерь района А. Кабанов рассказал нам, что первая пара журавлей в окрестностях села появилась в 2014 году. </vt:lpstr>
      <vt:lpstr>Мелавский лог находится под контролем , мы наблюдаем за аистами и журавлями </vt:lpstr>
      <vt:lpstr>На хуторе </vt:lpstr>
      <vt:lpstr>Слайд 11</vt:lpstr>
      <vt:lpstr>Расчистка родников и прудов для журавлей </vt:lpstr>
      <vt:lpstr>Слайд 13</vt:lpstr>
      <vt:lpstr>Экологическая работа по изучению, наблюдению и сохранению редкой птицы.</vt:lpstr>
      <vt:lpstr>Красная книга –защищает природу .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образовательное учреждение «Синелипяговская СОШ» Нижнедевицкий район   Воронежская область                       Научно - исследовательская работа         Тема:  «Журавли на синелипяговских просторах»                                 Автор работы:  Панкратов Кирилл                                     Руководитель:  1Медведева Татьяна Петровна           с. Синие Липяги 2017год</dc:title>
  <dc:creator>Татьяна</dc:creator>
  <cp:lastModifiedBy>Татьяна</cp:lastModifiedBy>
  <cp:revision>74</cp:revision>
  <dcterms:created xsi:type="dcterms:W3CDTF">2017-11-29T11:06:27Z</dcterms:created>
  <dcterms:modified xsi:type="dcterms:W3CDTF">2022-01-31T11:03:09Z</dcterms:modified>
</cp:coreProperties>
</file>