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5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546" y="12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560799-BAF4-4C81-A6E3-7CAB67DFA1AE}" type="datetimeFigureOut">
              <a:rPr lang="ru-RU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816267-DA8C-4DEF-995F-4411830EF82C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vk.com/wall-210219883_81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ss.mos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jpeg"/><Relationship Id="rId3" Type="http://schemas.openxmlformats.org/officeDocument/2006/relationships/hyperlink" Target="https://vk.com/wall-117276553_2356" TargetMode="External"/><Relationship Id="rId7" Type="http://schemas.openxmlformats.org/officeDocument/2006/relationships/hyperlink" Target="https://vk.com/wall-210219883_789" TargetMode="External"/><Relationship Id="rId12" Type="http://schemas.openxmlformats.org/officeDocument/2006/relationships/image" Target="../media/image6.jpeg"/><Relationship Id="rId2" Type="http://schemas.openxmlformats.org/officeDocument/2006/relationships/hyperlink" Target="https://vk.com/wall-210219883_812" TargetMode="Externa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210219883_735" TargetMode="External"/><Relationship Id="rId11" Type="http://schemas.openxmlformats.org/officeDocument/2006/relationships/image" Target="../media/image5.jpeg"/><Relationship Id="rId5" Type="http://schemas.openxmlformats.org/officeDocument/2006/relationships/hyperlink" Target="https://vk.com/wall-210219883_749" TargetMode="External"/><Relationship Id="rId15" Type="http://schemas.openxmlformats.org/officeDocument/2006/relationships/image" Target="../media/image9.jpeg"/><Relationship Id="rId10" Type="http://schemas.openxmlformats.org/officeDocument/2006/relationships/image" Target="../media/image4.jpeg"/><Relationship Id="rId4" Type="http://schemas.openxmlformats.org/officeDocument/2006/relationships/hyperlink" Target="https://vk.com/wall-210219883_813" TargetMode="External"/><Relationship Id="rId9" Type="http://schemas.openxmlformats.org/officeDocument/2006/relationships/image" Target="../media/image3.jpeg"/><Relationship Id="rId1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vk.com/wall-210219883_81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B38DA2-11D8-4CD9-8985-6AB38F03D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567" y="133166"/>
            <a:ext cx="7084380" cy="2414726"/>
          </a:xfrm>
        </p:spPr>
        <p:txBody>
          <a:bodyPr>
            <a:normAutofit/>
          </a:bodyPr>
          <a:lstStyle/>
          <a:p>
            <a:pPr algn="l"/>
            <a:endParaRPr lang="ru-RU" sz="5600" b="1" dirty="0">
              <a:solidFill>
                <a:srgbClr val="FF0000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DDA593-FA25-459F-A424-6B1E1A2B0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02238"/>
            <a:ext cx="12192000" cy="1655762"/>
          </a:xfrm>
          <a:solidFill>
            <a:srgbClr val="FF0000"/>
          </a:solidFill>
        </p:spPr>
        <p:txBody>
          <a:bodyPr/>
          <a:lstStyle/>
          <a:p>
            <a:pPr algn="l"/>
            <a:endParaRPr lang="ru-RU" dirty="0"/>
          </a:p>
          <a:p>
            <a:pPr algn="l"/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AAD8C3B-6FF2-4362-AC78-0D81B2D6D28D}"/>
              </a:ext>
            </a:extLst>
          </p:cNvPr>
          <p:cNvSpPr txBox="1">
            <a:spLocks/>
          </p:cNvSpPr>
          <p:nvPr/>
        </p:nvSpPr>
        <p:spPr>
          <a:xfrm>
            <a:off x="232741" y="3199043"/>
            <a:ext cx="5584053" cy="1655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Название отряда «Будь человеком!»</a:t>
            </a: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l"/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ГБОУ Школа №2097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8275DC0-55D0-4E35-BF01-99671619ED33}"/>
              </a:ext>
            </a:extLst>
          </p:cNvPr>
          <p:cNvSpPr txBox="1">
            <a:spLocks/>
          </p:cNvSpPr>
          <p:nvPr/>
        </p:nvSpPr>
        <p:spPr>
          <a:xfrm>
            <a:off x="3600451" y="3546475"/>
            <a:ext cx="7972424" cy="1655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516" y="168551"/>
            <a:ext cx="6254360" cy="35180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706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marL="0" indent="0" algn="l"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234519" y="918506"/>
            <a:ext cx="7951119" cy="1238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Ссылки на посты в группе отряда в социальной сети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ВКонтакте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 о </a:t>
            </a:r>
            <a:r>
              <a:rPr lang="ru-RU" sz="1500" dirty="0">
                <a:latin typeface="Noto Sans"/>
                <a:ea typeface="Noto Sans"/>
                <a:cs typeface="Noto Sans"/>
              </a:rPr>
              <a:t>проведении  текущего сбора отряда и сбора-планирования. </a:t>
            </a:r>
          </a:p>
          <a:p>
            <a:pPr>
              <a:defRPr/>
            </a:pPr>
            <a:endParaRPr lang="ru-RU" sz="15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en-US" sz="1500" dirty="0">
                <a:latin typeface="Noto Sans"/>
                <a:ea typeface="Noto Sans"/>
                <a:cs typeface="Noto Sans"/>
                <a:hlinkClick r:id="rId2"/>
              </a:rPr>
              <a:t>https://vk.com/wall-210219883_811</a:t>
            </a:r>
            <a:endParaRPr lang="ru-RU" sz="15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dirty="0"/>
          </a:p>
        </p:txBody>
      </p:sp>
      <p:sp>
        <p:nvSpPr>
          <p:cNvPr id="10" name="Заголовок 1"/>
          <p:cNvSpPr txBox="1"/>
          <p:nvPr/>
        </p:nvSpPr>
        <p:spPr bwMode="auto">
          <a:xfrm>
            <a:off x="234519" y="1952246"/>
            <a:ext cx="7768589" cy="2681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1600">
                <a:latin typeface="Noto Sans"/>
                <a:ea typeface="Noto Sans"/>
                <a:cs typeface="Noto Sans"/>
              </a:defRPr>
            </a:lvl1pPr>
          </a:lstStyle>
          <a:p>
            <a:r>
              <a:rPr lang="ru-RU" dirty="0"/>
              <a:t>Краткая информация о достигнутых в ходе проведения текущего сбора и сбора-планирования результатов. </a:t>
            </a:r>
          </a:p>
          <a:p>
            <a:endParaRPr lang="ru-RU" dirty="0"/>
          </a:p>
          <a:p>
            <a:r>
              <a:rPr lang="ru-RU" dirty="0"/>
              <a:t>В ходе проведения встречи-собрания был проведен анализ уже реализованных мероприятий, на основании которого был составлен план деятельности волонтерского отряда до конца календарного года. </a:t>
            </a:r>
            <a:br>
              <a:rPr lang="ru-RU" dirty="0"/>
            </a:br>
            <a:r>
              <a:rPr lang="ru-RU" dirty="0"/>
              <a:t>Также, руководитель отряда провел урок-знакомство волонтерскими  организациями нашего региона и основными направлениями волонтерской деятельности.</a:t>
            </a:r>
          </a:p>
          <a:p>
            <a:r>
              <a:rPr lang="ru-RU" dirty="0"/>
              <a:t>Был переизбраны кураторы направления «Просветительская деятельность» в связи с производственной необходимостью (занятость учеников 11 класса )</a:t>
            </a:r>
          </a:p>
          <a:p>
            <a:endParaRPr lang="ru-RU" dirty="0"/>
          </a:p>
          <a:p>
            <a:endParaRPr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14418" y="-133165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  <a:p>
            <a:pPr marL="0" indent="0" algn="l"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</a:t>
            </a:r>
            <a:endParaRPr lang="ru-RU" dirty="0"/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314418" y="678629"/>
            <a:ext cx="7923974" cy="4417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План деятельности отряда до конца календарного года 24-25 учебный год . 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Ноябрь: 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Мосволонтер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и Фонд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Рэй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- Добрые уроки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Проект «Доброе сердце столицы»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«Лохматая посылка» совместно с «Фонд 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Рэй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Мосволонтер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Организованная отправка писем и талисманов солдатам 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Помощь молодым педагогам в подготовке второго этапа «Учитель года 2097»</a:t>
            </a:r>
          </a:p>
          <a:p>
            <a:pPr marL="342900" indent="-342900">
              <a:buAutoNum type="arabicParenR"/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Декабрь:</a:t>
            </a:r>
          </a:p>
          <a:p>
            <a:pPr marL="342900" indent="-342900">
              <a:buAutoNum type="arabicParenR"/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Сбор гуманитарной помощи для детей из новых территорий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Фонд «Чистое небо» помощь детям с ограниченными 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возможнястями</a:t>
            </a:r>
            <a:r>
              <a:rPr lang="ru-RU" sz="1600" dirty="0">
                <a:latin typeface="Noto Sans"/>
                <a:ea typeface="Noto Sans"/>
                <a:cs typeface="Noto Sans"/>
              </a:rPr>
              <a:t> – концерт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Добрая новогодняя елка</a:t>
            </a:r>
          </a:p>
          <a:p>
            <a:pPr marL="342900" indent="-342900"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Новогодняя ярмарка добра (сбор помощи для ученика школы)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Помощь молодым педагогам в подготовке второго этапа «Учитель года 2097»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  </a:t>
            </a:r>
            <a:endParaRPr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  <a:p>
            <a:pPr marL="0" indent="0" algn="l">
              <a:buNone/>
              <a:defRPr/>
            </a:pPr>
            <a:endParaRPr lang="ru-RU" dirty="0"/>
          </a:p>
        </p:txBody>
      </p:sp>
      <p:sp>
        <p:nvSpPr>
          <p:cNvPr id="7" name="Заголовок 1"/>
          <p:cNvSpPr txBox="1"/>
          <p:nvPr/>
        </p:nvSpPr>
        <p:spPr bwMode="auto">
          <a:xfrm>
            <a:off x="234519" y="714142"/>
            <a:ext cx="11336158" cy="4514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000" dirty="0">
                <a:ea typeface="Noto Sans"/>
                <a:cs typeface="Noto Sans"/>
              </a:rPr>
              <a:t>Описание концепции основных мероприятий отряда, проектов и акций, которые отряд будет реализовывать.</a:t>
            </a:r>
          </a:p>
          <a:p>
            <a:pPr>
              <a:defRPr/>
            </a:pPr>
            <a:r>
              <a:rPr lang="ru-RU" sz="1000" dirty="0">
                <a:ea typeface="Noto Sans"/>
                <a:cs typeface="Noto Sans"/>
              </a:rPr>
              <a:t>Ноябрь: </a:t>
            </a:r>
          </a:p>
          <a:p>
            <a:pPr>
              <a:defRPr/>
            </a:pPr>
            <a:endParaRPr lang="ru-RU" sz="1000" dirty="0"/>
          </a:p>
          <a:p>
            <a:pPr marL="342900" indent="-342900">
              <a:buAutoNum type="arabicParenR"/>
              <a:defRPr/>
            </a:pPr>
            <a:r>
              <a:rPr lang="ru-RU" sz="1000" dirty="0"/>
              <a:t>Фонды:«</a:t>
            </a:r>
            <a:r>
              <a:rPr lang="ru-RU" sz="1000" dirty="0" err="1"/>
              <a:t>Мосволонтер</a:t>
            </a:r>
            <a:r>
              <a:rPr lang="ru-RU" sz="1000" dirty="0"/>
              <a:t>» и Фонд «</a:t>
            </a:r>
            <a:r>
              <a:rPr lang="ru-RU" sz="1000" dirty="0" err="1"/>
              <a:t>Рэй</a:t>
            </a:r>
            <a:r>
              <a:rPr lang="ru-RU" sz="1000" dirty="0"/>
              <a:t>» - Добрые уроки: </a:t>
            </a:r>
          </a:p>
          <a:p>
            <a:pPr>
              <a:defRPr/>
            </a:pPr>
            <a:endParaRPr lang="ru-RU" sz="1000" dirty="0"/>
          </a:p>
          <a:p>
            <a:pPr>
              <a:defRPr/>
            </a:pPr>
            <a:r>
              <a:rPr lang="ru-RU" sz="1000" dirty="0"/>
              <a:t>Фонд «</a:t>
            </a:r>
            <a:r>
              <a:rPr lang="ru-RU" sz="1000" dirty="0" err="1"/>
              <a:t>Рэй</a:t>
            </a:r>
            <a:r>
              <a:rPr lang="ru-RU" sz="1000" dirty="0"/>
              <a:t>»: График уроков согласован с 9 по 17 ноября. </a:t>
            </a:r>
          </a:p>
          <a:p>
            <a:pPr>
              <a:defRPr/>
            </a:pPr>
            <a:r>
              <a:rPr lang="ru-RU" sz="1000" dirty="0"/>
              <a:t>Программа состоит из нескольких циклов уроков, созданных для разных возрастных групп. На уроках дети узнают о том, откуда берутся бездомные животные, как это предотвратить, как помочь животным на улице и в приюте, как безопасно обращаться с животными и как за ними правильно ухаживать. Все уроки интерактивны и проходят в форме живой беседы или игры, а для учеников старших классов и студентов — в форме работы в группах над заданными проблемами с последующей презентацией. На уроках используются наглядные материалы: презентации, игрушки, средства по уходу за животными.</a:t>
            </a:r>
            <a:br>
              <a:rPr lang="ru-RU" sz="1000" dirty="0"/>
            </a:br>
            <a:endParaRPr lang="ru-RU" sz="1000" dirty="0"/>
          </a:p>
          <a:p>
            <a:pPr>
              <a:defRPr/>
            </a:pPr>
            <a:r>
              <a:rPr lang="ru-RU" sz="1000" dirty="0" err="1"/>
              <a:t>Мосволонтер</a:t>
            </a:r>
            <a:r>
              <a:rPr lang="ru-RU" sz="1000" dirty="0"/>
              <a:t>: В данный момент согласовывается график.</a:t>
            </a:r>
          </a:p>
          <a:p>
            <a:pPr>
              <a:defRPr/>
            </a:pPr>
            <a:r>
              <a:rPr lang="ru-RU" sz="1000" dirty="0"/>
              <a:t>В рамках программы проводятся интерактивные занятия «Добрые уроки», на которых сотрудники Ресурсного центра «</a:t>
            </a:r>
            <a:r>
              <a:rPr lang="ru-RU" sz="1000" dirty="0" err="1"/>
              <a:t>Мосволонтёр</a:t>
            </a:r>
            <a:r>
              <a:rPr lang="ru-RU" sz="1000" dirty="0"/>
              <a:t>» разбирают с участниками основы добровольческой деятельности, её направления и формы, навыки, которые необходимы волонтёрам для оказания помощи. </a:t>
            </a:r>
          </a:p>
          <a:p>
            <a:pPr>
              <a:defRPr/>
            </a:pPr>
            <a:br>
              <a:rPr lang="ru-RU" sz="1000" dirty="0"/>
            </a:br>
            <a:r>
              <a:rPr lang="ru-RU" sz="1000" dirty="0"/>
              <a:t>2)    Фонды: Конкурс - Проект «Доброе сердце столицы» </a:t>
            </a:r>
            <a:r>
              <a:rPr lang="en-US" sz="1000" dirty="0">
                <a:hlinkClick r:id="rId2"/>
              </a:rPr>
              <a:t>https://dss.mos.ru/</a:t>
            </a:r>
            <a:r>
              <a:rPr lang="ru-RU" sz="1000" dirty="0"/>
              <a:t>. В данный момент идет формирование школьной команды. </a:t>
            </a:r>
          </a:p>
          <a:p>
            <a:r>
              <a:rPr lang="ru-RU" sz="1000" dirty="0"/>
              <a:t>Конкурс «Доброе Сердце Столицы» поможет рассказать о своём школьном объединении; познакомиться и обменяться опытом с другими школьными волонтёрскими сообществами; выстроить траекторию будущего развития для своего объединения; получить приглашение в качестве экспертов/спикеров на будущие волонтёрские мероприятия. </a:t>
            </a:r>
          </a:p>
          <a:p>
            <a:pPr>
              <a:defRPr/>
            </a:pPr>
            <a:endParaRPr lang="ru-RU" sz="1000" dirty="0"/>
          </a:p>
          <a:p>
            <a:pPr marL="228600" indent="-228600">
              <a:buAutoNum type="arabicParenR" startAt="3"/>
              <a:defRPr/>
            </a:pPr>
            <a:r>
              <a:rPr lang="ru-RU" sz="1000" dirty="0"/>
              <a:t>Фонды: «Лохматая посылка» совместно с «Фонд </a:t>
            </a:r>
            <a:r>
              <a:rPr lang="ru-RU" sz="1000" dirty="0" err="1"/>
              <a:t>Рэй</a:t>
            </a:r>
            <a:r>
              <a:rPr lang="ru-RU" sz="1000" dirty="0"/>
              <a:t>» и «</a:t>
            </a:r>
            <a:r>
              <a:rPr lang="ru-RU" sz="1000" dirty="0" err="1"/>
              <a:t>Мосволонтер</a:t>
            </a:r>
            <a:r>
              <a:rPr lang="ru-RU" sz="1000" dirty="0"/>
              <a:t>». Акция регулярная. Дети на протяжении всего учебного года собирают посылки четвероногим друзьям. Посылки регулярно отправляются фонды и приюты.</a:t>
            </a:r>
          </a:p>
          <a:p>
            <a:pPr>
              <a:defRPr/>
            </a:pPr>
            <a:r>
              <a:rPr lang="ru-RU" sz="1000" dirty="0"/>
              <a:t>В данный момент согласованы даты отправки собранных кормов, лекарств, игрушек при непосредственном участии детей в фонд «</a:t>
            </a:r>
            <a:r>
              <a:rPr lang="ru-RU" sz="1000" dirty="0" err="1"/>
              <a:t>Рэй</a:t>
            </a:r>
            <a:r>
              <a:rPr lang="ru-RU" sz="1000" dirty="0"/>
              <a:t>» и «</a:t>
            </a:r>
            <a:r>
              <a:rPr lang="ru-RU" sz="1000" dirty="0" err="1"/>
              <a:t>Мосволонтер</a:t>
            </a:r>
            <a:r>
              <a:rPr lang="ru-RU" sz="1000" dirty="0"/>
              <a:t>». </a:t>
            </a:r>
          </a:p>
          <a:p>
            <a:pPr>
              <a:defRPr/>
            </a:pPr>
            <a:endParaRPr lang="ru-RU" sz="1000" dirty="0"/>
          </a:p>
          <a:p>
            <a:pPr marL="228600" indent="-228600">
              <a:buAutoNum type="arabicParenR" startAt="4"/>
              <a:defRPr/>
            </a:pPr>
            <a:r>
              <a:rPr lang="ru-RU" sz="1000" dirty="0"/>
              <a:t>Школа: Организованная отправка писем и талисманов солдатам. Дети пишут письма поддержки солдатам СВО и делают талисманы своими руками. В данный момент согласована дата встречи с родителем, которая лично занимается отправкой писем и талисманов.</a:t>
            </a:r>
          </a:p>
          <a:p>
            <a:pPr marL="228600" indent="-228600">
              <a:buAutoNum type="arabicParenR" startAt="4"/>
              <a:defRPr/>
            </a:pPr>
            <a:r>
              <a:rPr lang="ru-RU" sz="1000" dirty="0"/>
              <a:t>Школа: Помощь молодым педагогам в подготовке второго этапа «Учитель года 2097». В нашей школе проходит ежегодный конкурс «Учитель года школы 2097» для молодых педагогов. Учителя проходят 3 этапа: визитка, урок, минута славы. Кто-то готовится самостоятельно, кто-то с помощью детей. Наши ученики взяли шефство над учителем Каленовой Ариной Вячеславовной, учителем русского языка и литературы, и помогают в разработке сценариев для этапов конкурса. В данный момент согласовывается дата встречи с детьми для подготовки к новому этапу конкурса «Учитель года 2097»</a:t>
            </a:r>
          </a:p>
          <a:p>
            <a:pPr marL="342900" indent="-342900">
              <a:buAutoNum type="arabicParenR"/>
              <a:defRPr/>
            </a:pPr>
            <a:endParaRPr lang="ru-RU" sz="1000" dirty="0"/>
          </a:p>
          <a:p>
            <a:pPr>
              <a:defRPr/>
            </a:pPr>
            <a:r>
              <a:rPr lang="ru-RU" sz="1000" dirty="0"/>
              <a:t>Декабрь:</a:t>
            </a:r>
          </a:p>
          <a:p>
            <a:pPr marL="342900" indent="-342900">
              <a:buAutoNum type="arabicParenR"/>
              <a:defRPr/>
            </a:pPr>
            <a:endParaRPr lang="ru-RU" sz="1000" dirty="0">
              <a:ea typeface="Noto Sans"/>
              <a:cs typeface="Noto Sans"/>
            </a:endParaRPr>
          </a:p>
          <a:p>
            <a:pPr marL="342900" indent="-342900">
              <a:buAutoNum type="arabicParenR"/>
              <a:defRPr/>
            </a:pPr>
            <a:r>
              <a:rPr lang="ru-RU" sz="1000" dirty="0">
                <a:ea typeface="Noto Sans"/>
                <a:cs typeface="Noto Sans"/>
              </a:rPr>
              <a:t>Сбор гуманитарной помощи для детей из новых территорий. Новые присоединенные территории – новые юные жители нашей великой страны – как никогда нуждаются в поддержке. И наши ученики хотят, чтобы вхождение в состав РФ для самых юных жителей государства из новых территорий было праздничным и наполненным приятными моментами. Мы собирали книги, портфели детей к школе, а сейчас будем собирать посылку для совсем маленьких новых жителей РФ: </a:t>
            </a:r>
            <a:r>
              <a:rPr lang="ru-RU" sz="1000" dirty="0" err="1">
                <a:ea typeface="Noto Sans"/>
                <a:cs typeface="Noto Sans"/>
              </a:rPr>
              <a:t>подгрузники</a:t>
            </a:r>
            <a:r>
              <a:rPr lang="ru-RU" sz="1000" dirty="0">
                <a:ea typeface="Noto Sans"/>
                <a:cs typeface="Noto Sans"/>
              </a:rPr>
              <a:t>, погремушки, одежду малышам.</a:t>
            </a:r>
          </a:p>
          <a:p>
            <a:pPr marL="342900" indent="-342900">
              <a:buAutoNum type="arabicParenR"/>
              <a:defRPr/>
            </a:pPr>
            <a:endParaRPr lang="ru-RU" sz="1000" dirty="0">
              <a:ea typeface="Noto Sans"/>
              <a:cs typeface="Noto Sans"/>
            </a:endParaRPr>
          </a:p>
          <a:p>
            <a:pPr marL="342900" indent="-342900">
              <a:buAutoNum type="arabicParenR"/>
              <a:defRPr/>
            </a:pPr>
            <a:r>
              <a:rPr lang="ru-RU" sz="1000" dirty="0">
                <a:ea typeface="Noto Sans"/>
                <a:cs typeface="Noto Sans"/>
              </a:rPr>
              <a:t>Фонд «Чистое небо» помощь детям с ограниченными возможностями – концерт. Готовим выездной праздничный концерт</a:t>
            </a:r>
          </a:p>
          <a:p>
            <a:pPr marL="342900" indent="-342900">
              <a:buAutoNum type="arabicParenR"/>
              <a:defRPr/>
            </a:pPr>
            <a:r>
              <a:rPr lang="ru-RU" sz="1000" dirty="0">
                <a:ea typeface="Noto Sans"/>
                <a:cs typeface="Noto Sans"/>
              </a:rPr>
              <a:t>Школа: Добрая новогодняя елка. Исполняем желания тех, у кого нет родителей или опекунов. </a:t>
            </a:r>
          </a:p>
          <a:p>
            <a:pPr marL="342900" indent="-342900">
              <a:buAutoNum type="arabicParenR"/>
              <a:defRPr/>
            </a:pPr>
            <a:r>
              <a:rPr lang="ru-RU" sz="1000" dirty="0">
                <a:ea typeface="Noto Sans"/>
                <a:cs typeface="Noto Sans"/>
              </a:rPr>
              <a:t>Школа: Новогодняя ярмарка добра (сбор помощи для ученика школы). Ежегодная традиция школы – пасхальная и новогодняя ярмарки, где ребята «продают» свои поделки, выпечку. Все собранные суммы идут на помощь детям школы. В прошлом году был куплен </a:t>
            </a:r>
            <a:r>
              <a:rPr lang="ru-RU" sz="1000" dirty="0" err="1">
                <a:ea typeface="Noto Sans"/>
                <a:cs typeface="Noto Sans"/>
              </a:rPr>
              <a:t>вертикализатор</a:t>
            </a:r>
            <a:r>
              <a:rPr lang="ru-RU" sz="1000" dirty="0">
                <a:ea typeface="Noto Sans"/>
                <a:cs typeface="Noto Sans"/>
              </a:rPr>
              <a:t> для Максима – ученика школы  с ДЦП и инвалидное кресло с электронным управлением для Ярослава - ученика с редкой генетической болезнью. 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000" dirty="0">
                <a:ea typeface="Noto Sans"/>
                <a:cs typeface="Noto Sans"/>
              </a:rPr>
              <a:t>Школа: Помощь молодым педагогам в подготовке второго этапа «Учитель года 2097»</a:t>
            </a:r>
          </a:p>
          <a:p>
            <a:pPr>
              <a:defRPr/>
            </a:pPr>
            <a:endParaRPr lang="ru-RU" sz="1000" dirty="0">
              <a:ea typeface="Noto Sans"/>
              <a:cs typeface="Noto Sans"/>
            </a:endParaRPr>
          </a:p>
          <a:p>
            <a:pPr>
              <a:defRPr/>
            </a:pPr>
            <a:endParaRPr sz="1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  <a:p>
            <a:pPr marL="0" indent="0" algn="l">
              <a:buNone/>
              <a:defRPr/>
            </a:pPr>
            <a:endParaRPr lang="ru-RU" dirty="0"/>
          </a:p>
        </p:txBody>
      </p:sp>
      <p:sp>
        <p:nvSpPr>
          <p:cNvPr id="7" name="Заголовок 1"/>
          <p:cNvSpPr txBox="1"/>
          <p:nvPr/>
        </p:nvSpPr>
        <p:spPr bwMode="auto">
          <a:xfrm>
            <a:off x="3321581" y="438338"/>
            <a:ext cx="8373168" cy="3058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Ссылки на посты в группе отряда в социальной сети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Вконтакте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об участии отряда в волонтёрских акциях и проектах с указанием мероприятия. 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Субботник (дело месяца):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2"/>
              </a:rPr>
              <a:t>https://vk.com/wall-210219883_812</a:t>
            </a: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Мероприятие в доме престарелых (дело месяца):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3"/>
              </a:rPr>
              <a:t>https://vk.com/wall-117276553_2356</a:t>
            </a: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Шефство над начинающим педагогом (дело месяца):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4"/>
              </a:rPr>
              <a:t>https://vk.com/wall-210219883_813</a:t>
            </a:r>
            <a:r>
              <a:rPr lang="ru-RU" sz="1600" dirty="0">
                <a:latin typeface="Noto Sans"/>
                <a:ea typeface="Noto Sans"/>
                <a:cs typeface="Noto Sans"/>
              </a:rPr>
              <a:t> 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Международный день улыбки (БВ план):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5"/>
              </a:rPr>
              <a:t>https://vk.com/wall-210219883_749</a:t>
            </a:r>
            <a:r>
              <a:rPr lang="ru-RU" sz="1600" dirty="0">
                <a:latin typeface="Noto Sans"/>
                <a:ea typeface="Noto Sans"/>
                <a:cs typeface="Noto Sans"/>
              </a:rPr>
              <a:t> 	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Всемирный день животных (БВ план):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6"/>
              </a:rPr>
              <a:t>https://vk.com/wall-210219883_735</a:t>
            </a:r>
            <a:r>
              <a:rPr lang="ru-RU" sz="1600" dirty="0">
                <a:latin typeface="Noto Sans"/>
                <a:ea typeface="Noto Sans"/>
                <a:cs typeface="Noto Sans"/>
              </a:rPr>
              <a:t> 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День </a:t>
            </a:r>
            <a:r>
              <a:rPr lang="ru-RU" sz="1600">
                <a:latin typeface="Noto Sans"/>
                <a:ea typeface="Noto Sans"/>
                <a:cs typeface="Noto Sans"/>
              </a:rPr>
              <a:t>школьных библиотек (БВ план): </a:t>
            </a: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7"/>
              </a:rPr>
              <a:t>https://vk.com/wall-210219883_789</a:t>
            </a:r>
            <a:r>
              <a:rPr lang="ru-RU" sz="1600" dirty="0">
                <a:latin typeface="Noto Sans"/>
                <a:ea typeface="Noto Sans"/>
                <a:cs typeface="Noto Sans"/>
              </a:rPr>
              <a:t> </a:t>
            </a: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  <p:pic>
        <p:nvPicPr>
          <p:cNvPr id="1026" name="Picture 2" descr="https://sun9-33.userapi.com/impg/cjBO4Fxc8TsS23lGceOTH4D1RXu-bfoNNBmKNw/olm8R8aO39Y.jpg?size=2560x1440&amp;quality=95&amp;sign=94857f6ee61420b91603dde2b9c55133&amp;type=album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" y="899925"/>
            <a:ext cx="1435050" cy="80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80.userapi.com/impg/8pQm6GENlUczsgZ51QBlHkcyJvZpMpccUyr3KA/yA7otm5zGOQ.jpg?size=2560x1440&amp;quality=95&amp;sign=4294eee958835c9ad4aa60bb596045b6&amp;type=album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04" y="1863539"/>
            <a:ext cx="3110523" cy="174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un9-63.userapi.com/impg/KaQk-u72Jo081Es51az_EsjjNBadWsDpI4L8xA/tst4svPr2ZA.jpg?size=2560x1440&amp;quality=95&amp;sign=76f2574de0cab145df8854e94bb93277&amp;type=albu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577" y="899925"/>
            <a:ext cx="1435050" cy="80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un1-97.userapi.com/impg/cUO_ims9qXyElbKClkBrwHAix5OOD60lj_Q2cg/2hAuvkd6-sQ.jpg?size=1024x576&amp;quality=95&amp;sign=dbe1be54155f0ce5beafd5917e3d0e2f&amp;c_uniq_tag=rStbEV1GRzmQ6eGHbGmQdDEprRz2CR-Llk0PSwFkhv4&amp;type=albu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576" y="3314083"/>
            <a:ext cx="1622108" cy="91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61.userapi.com/impg/fEtnjMST7Mdm5CZLXsY8S-8RtyKSMeKF7gInkA/Jlk8mH664ig.jpg?size=1600x900&amp;quality=95&amp;sign=673bc36dfd533f37d17586e46861395c&amp;type=album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163" y="1106984"/>
            <a:ext cx="3494521" cy="196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un9-77.userapi.com/impg/b8RZqOLwBe1Ju5VvUigfxbaohLeF7Kt_dt9LXQ/7VJa3nkBQm4.jpg?size=1600x901&amp;quality=95&amp;sign=0e3800b866c20e73f5748061e217aca5&amp;type=album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124" y="3300739"/>
            <a:ext cx="1644002" cy="92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094" y="3175470"/>
            <a:ext cx="2571089" cy="1928317"/>
          </a:xfrm>
          <a:prstGeom prst="rect">
            <a:avLst/>
          </a:prstGeom>
        </p:spPr>
      </p:pic>
      <p:pic>
        <p:nvPicPr>
          <p:cNvPr id="2056" name="Picture 8" descr="https://sun9-16.userapi.com/impg/iiDfgUbhawHu13zmi08-jIiRVlbo8-N5AH_Srw/g_MzVbhW3Ew.jpg?size=2560x1707&amp;quality=95&amp;sign=9676568d353a70b19958c9920963b70a&amp;type=album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476" y="3175470"/>
            <a:ext cx="2876514" cy="191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382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  <a:p>
            <a:pPr marL="0" indent="0" algn="l">
              <a:buNone/>
              <a:defRPr/>
            </a:pPr>
            <a:endParaRPr lang="ru-RU" dirty="0"/>
          </a:p>
        </p:txBody>
      </p:sp>
      <p:sp>
        <p:nvSpPr>
          <p:cNvPr id="7" name="Заголовок 1"/>
          <p:cNvSpPr txBox="1"/>
          <p:nvPr/>
        </p:nvSpPr>
        <p:spPr bwMode="auto">
          <a:xfrm>
            <a:off x="358806" y="367913"/>
            <a:ext cx="10294397" cy="210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Ссылка на пост в группе отряда в социальной сети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ВКонтакте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 о посещении волонтёрских организаций / приглашении их в образовательную организацию отряда.   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358806" y="1934822"/>
            <a:ext cx="10294397" cy="210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Краткое описание проведенного мероприятия. </a:t>
            </a:r>
            <a:endParaRPr dirty="0"/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Мероприятие от Фонда «РЭЙ», запланированное на октябрь, было перенесено на ноябрь после каникул.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  <a:p>
            <a:pPr marL="0" indent="0" algn="l">
              <a:buNone/>
              <a:defRPr/>
            </a:pPr>
            <a:endParaRPr lang="ru-RU" dirty="0"/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234518" y="516870"/>
            <a:ext cx="8305800" cy="278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Ссылка на пост в группе отряда в социальной сети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ВКонтакте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  </a:t>
            </a:r>
            <a:endParaRPr dirty="0"/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о знакомстве отряда с деятельностью 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Добро.центра</a:t>
            </a:r>
            <a:r>
              <a:rPr lang="ru-RU" sz="1600" dirty="0">
                <a:latin typeface="Noto Sans"/>
                <a:ea typeface="Noto Sans"/>
                <a:cs typeface="Noto Sans"/>
              </a:rPr>
              <a:t>, ресурсного волонтёрского центра и отделения всероссийской волонтёрской  организации. 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234518" y="2243578"/>
            <a:ext cx="10294397" cy="210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Встреча отряда: </a:t>
            </a:r>
          </a:p>
          <a:p>
            <a:pPr>
              <a:defRPr/>
            </a:pPr>
            <a:r>
              <a:rPr lang="en-US" sz="1600" dirty="0">
                <a:latin typeface="Noto Sans"/>
                <a:ea typeface="Noto Sans"/>
                <a:cs typeface="Noto Sans"/>
                <a:hlinkClick r:id="rId2"/>
              </a:rPr>
              <a:t>https://vk.com/wall-210219883_811</a:t>
            </a: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Во время встречи новым участникам волонтерского отряда была проведена презентация деятельности организации «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Мосволонтер</a:t>
            </a:r>
            <a:r>
              <a:rPr lang="ru-RU" sz="1600" dirty="0">
                <a:latin typeface="Noto Sans"/>
                <a:ea typeface="Noto Sans"/>
                <a:cs typeface="Noto Sans"/>
              </a:rPr>
              <a:t>»</a:t>
            </a:r>
            <a:r>
              <a:rPr lang="en-US" sz="1600" dirty="0">
                <a:latin typeface="Noto Sans"/>
                <a:ea typeface="Noto Sans"/>
                <a:cs typeface="Noto Sans"/>
              </a:rPr>
              <a:t> https://dobro.ru/organizations/153210/info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 bwMode="auto">
          <a:xfrm>
            <a:off x="0" y="5228948"/>
            <a:ext cx="12192000" cy="1629052"/>
          </a:xfrm>
          <a:prstGeom prst="rect">
            <a:avLst/>
          </a:prstGeom>
          <a:solidFill>
            <a:srgbClr val="FF0000"/>
          </a:solidFill>
        </p:spPr>
        <p:txBody>
          <a:bodyPr>
            <a:normAutofit/>
          </a:bodyPr>
          <a:lstStyle/>
          <a:p>
            <a:pPr algn="l">
              <a:defRPr/>
            </a:pPr>
            <a:endParaRPr lang="ru-RU" dirty="0"/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234517" y="516870"/>
            <a:ext cx="10595407" cy="429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latin typeface="Noto Sans"/>
                <a:ea typeface="Noto Sans"/>
                <a:cs typeface="Noto Sans"/>
              </a:rPr>
              <a:t>Описание совместного мероприятия, разработанного волонтёрским отрядом совместно с </a:t>
            </a:r>
            <a:r>
              <a:rPr lang="ru-RU" sz="1600" dirty="0" err="1">
                <a:latin typeface="Noto Sans"/>
                <a:ea typeface="Noto Sans"/>
                <a:cs typeface="Noto Sans"/>
              </a:rPr>
              <a:t>Добро.центром</a:t>
            </a:r>
            <a:r>
              <a:rPr lang="ru-RU" sz="1600" dirty="0">
                <a:latin typeface="Noto Sans"/>
                <a:ea typeface="Noto Sans"/>
                <a:cs typeface="Noto Sans"/>
              </a:rPr>
              <a:t>, ресурсным волонтёрским центром или отделением всероссийской волонтёрской организации. </a:t>
            </a:r>
            <a:endParaRPr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  <a:p>
            <a:pPr>
              <a:defRPr/>
            </a:pPr>
            <a:r>
              <a:rPr lang="ru-RU" sz="1600" dirty="0"/>
              <a:t>«Лохматая посылка» совместно с «Фонд </a:t>
            </a:r>
            <a:r>
              <a:rPr lang="ru-RU" sz="1600" dirty="0" err="1"/>
              <a:t>Рэй</a:t>
            </a:r>
            <a:r>
              <a:rPr lang="ru-RU" sz="1600" dirty="0"/>
              <a:t>» и «</a:t>
            </a:r>
            <a:r>
              <a:rPr lang="ru-RU" sz="1600" dirty="0" err="1"/>
              <a:t>Мосволонтер</a:t>
            </a:r>
            <a:r>
              <a:rPr lang="ru-RU" sz="1600" dirty="0"/>
              <a:t>». Акция регулярная. Дети на протяжении всего учебного года собирают посылки четвероногим друзьям. Посылки регулярно отправляются фонды и приюты.</a:t>
            </a:r>
          </a:p>
          <a:p>
            <a:pPr>
              <a:defRPr/>
            </a:pPr>
            <a:r>
              <a:rPr lang="ru-RU" sz="1600" dirty="0"/>
              <a:t>В данный момент согласованы даты отправки собранных кормов, лекарств, игрушек при непосредственном участии детей в фонд «</a:t>
            </a:r>
            <a:r>
              <a:rPr lang="ru-RU" sz="1600" dirty="0" err="1"/>
              <a:t>Рэй</a:t>
            </a:r>
            <a:r>
              <a:rPr lang="ru-RU" sz="1600" dirty="0"/>
              <a:t>» и «</a:t>
            </a:r>
            <a:r>
              <a:rPr lang="ru-RU" sz="1600" dirty="0" err="1"/>
              <a:t>Мосволонтер</a:t>
            </a:r>
            <a:r>
              <a:rPr lang="ru-RU" sz="1600" dirty="0"/>
              <a:t>». </a:t>
            </a:r>
          </a:p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>
              <a:latin typeface="Noto Sans"/>
              <a:ea typeface="Noto Sans"/>
              <a:cs typeface="Noto San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1225" y="165777"/>
            <a:ext cx="867963" cy="8679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</TotalTime>
  <Words>1180</Words>
  <Application>Microsoft Office PowerPoint</Application>
  <DocSecurity>0</DocSecurity>
  <PresentationFormat>Широкоэкранный</PresentationFormat>
  <Paragraphs>97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Noto 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Волонтёрские  отряды  Первых</dc:title>
  <dc:subject/>
  <dc:creator>Саушкин Станислав Олегович</dc:creator>
  <cp:keywords/>
  <dc:description/>
  <cp:lastModifiedBy>Шаталов Антон Николаевич</cp:lastModifiedBy>
  <cp:revision>38</cp:revision>
  <dcterms:created xsi:type="dcterms:W3CDTF">2023-07-27T16:43:42Z</dcterms:created>
  <dcterms:modified xsi:type="dcterms:W3CDTF">2025-02-27T08:09:34Z</dcterms:modified>
  <cp:category/>
  <dc:identifier/>
  <cp:contentStatus/>
  <dc:language/>
  <cp:version/>
</cp:coreProperties>
</file>