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7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2"/>
  </p:sldMasterIdLst>
  <p:notesMasterIdLst>
    <p:notesMasterId r:id="rId38"/>
  </p:notesMasterIdLst>
  <p:sldIdLst>
    <p:sldId id="256" r:id="rId3"/>
    <p:sldId id="258" r:id="rId4"/>
    <p:sldId id="291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9" r:id="rId14"/>
    <p:sldId id="274" r:id="rId15"/>
    <p:sldId id="282" r:id="rId16"/>
    <p:sldId id="283" r:id="rId17"/>
    <p:sldId id="284" r:id="rId18"/>
    <p:sldId id="276" r:id="rId19"/>
    <p:sldId id="285" r:id="rId20"/>
    <p:sldId id="286" r:id="rId21"/>
    <p:sldId id="287" r:id="rId22"/>
    <p:sldId id="289" r:id="rId23"/>
    <p:sldId id="294" r:id="rId24"/>
    <p:sldId id="299" r:id="rId25"/>
    <p:sldId id="298" r:id="rId26"/>
    <p:sldId id="300" r:id="rId27"/>
    <p:sldId id="297" r:id="rId28"/>
    <p:sldId id="301" r:id="rId29"/>
    <p:sldId id="296" r:id="rId30"/>
    <p:sldId id="302" r:id="rId31"/>
    <p:sldId id="295" r:id="rId32"/>
    <p:sldId id="303" r:id="rId33"/>
    <p:sldId id="304" r:id="rId34"/>
    <p:sldId id="306" r:id="rId35"/>
    <p:sldId id="265" r:id="rId36"/>
    <p:sldId id="29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706" autoAdjust="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Общая стоимость социального продукта за период</a:t>
            </a:r>
            <a:br>
              <a:rPr lang="ru-RU" dirty="0"/>
            </a:br>
            <a:r>
              <a:rPr lang="ru-RU" dirty="0"/>
              <a:t>с 14.10.2016 по 31.12.2024 года</a:t>
            </a:r>
          </a:p>
        </c:rich>
      </c:tx>
      <c:layout>
        <c:manualLayout>
          <c:xMode val="edge"/>
          <c:yMode val="edge"/>
          <c:x val="0.15582807144477059"/>
          <c:y val="1.2247867520892739E-2"/>
        </c:manualLayout>
      </c:layout>
      <c:overlay val="0"/>
    </c:title>
    <c:autoTitleDeleted val="0"/>
    <c:view3D>
      <c:rotX val="30"/>
      <c:rotY val="29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61287588798674"/>
          <c:y val="0.33266789801133212"/>
          <c:w val="0.41595802945678212"/>
          <c:h val="0.519847633676773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</c:v>
                </c:pt>
              </c:strCache>
            </c:strRef>
          </c:tx>
          <c:spPr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-4.6285261233600307E-2"/>
                  <c:y val="-3.89592380234724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A0-41BC-8DD4-13460F487A4F}"/>
                </c:ext>
              </c:extLst>
            </c:dLbl>
            <c:dLbl>
              <c:idx val="1"/>
              <c:layout>
                <c:manualLayout>
                  <c:x val="1.9959214816351902E-2"/>
                  <c:y val="-2.352824994753669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A0-41BC-8DD4-13460F487A4F}"/>
                </c:ext>
              </c:extLst>
            </c:dLbl>
            <c:dLbl>
              <c:idx val="2"/>
              <c:layout>
                <c:manualLayout>
                  <c:x val="-2.1675736672050212E-2"/>
                  <c:y val="-0.1512162228888148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A0-41BC-8DD4-13460F487A4F}"/>
                </c:ext>
              </c:extLst>
            </c:dLbl>
            <c:dLbl>
              <c:idx val="3"/>
              <c:layout>
                <c:manualLayout>
                  <c:x val="2.4465945473459792E-2"/>
                  <c:y val="9.199845850461059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A0-41BC-8DD4-13460F487A4F}"/>
                </c:ext>
              </c:extLst>
            </c:dLbl>
            <c:dLbl>
              <c:idx val="4"/>
              <c:layout>
                <c:manualLayout>
                  <c:x val="9.2340520474768189E-3"/>
                  <c:y val="9.237600814080239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A0-41BC-8DD4-13460F487A4F}"/>
                </c:ext>
              </c:extLst>
            </c:dLbl>
            <c:dLbl>
              <c:idx val="5"/>
              <c:layout>
                <c:manualLayout>
                  <c:x val="0.11211667482309128"/>
                  <c:y val="6.950878243802209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A0-41BC-8DD4-13460F487A4F}"/>
                </c:ext>
              </c:extLst>
            </c:dLbl>
            <c:dLbl>
              <c:idx val="6"/>
              <c:layout>
                <c:manualLayout>
                  <c:x val="-1.23125667396001E-2"/>
                  <c:y val="8.966750607957139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A0-41BC-8DD4-13460F487A4F}"/>
                </c:ext>
              </c:extLst>
            </c:dLbl>
            <c:dLbl>
              <c:idx val="7"/>
              <c:layout>
                <c:manualLayout>
                  <c:x val="-9.3936991390304644E-3"/>
                  <c:y val="3.4357679393647619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A0-41BC-8DD4-13460F487A4F}"/>
                </c:ext>
              </c:extLst>
            </c:dLbl>
            <c:dLbl>
              <c:idx val="8"/>
              <c:layout>
                <c:manualLayout>
                  <c:x val="-9.7835777659231633E-3"/>
                  <c:y val="-9.5409923588737049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A0-41BC-8DD4-13460F487A4F}"/>
                </c:ext>
              </c:extLst>
            </c:dLbl>
            <c:dLbl>
              <c:idx val="9"/>
              <c:layout>
                <c:manualLayout>
                  <c:x val="-6.4229548415648914E-3"/>
                  <c:y val="-0.1105776055746892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A0-41BC-8DD4-13460F487A4F}"/>
                </c:ext>
              </c:extLst>
            </c:dLbl>
            <c:dLbl>
              <c:idx val="10"/>
              <c:layout>
                <c:manualLayout>
                  <c:x val="0.10087756548629583"/>
                  <c:y val="-0.1573658096631238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5A0-41BC-8DD4-13460F487A4F}"/>
                </c:ext>
              </c:extLst>
            </c:dLbl>
            <c:numFmt formatCode="General" sourceLinked="0"/>
            <c:spPr>
              <a:noFill/>
              <a:ln w="25400" cap="sq" cmpd="sng">
                <a:noFill/>
                <a:prstDash val="solid"/>
                <a:round/>
              </a:ln>
              <a:effectLst/>
            </c:spPr>
            <c:txPr>
              <a:bodyPr/>
              <a:lstStyle/>
              <a:p>
                <a:pPr>
                  <a:defRPr b="0" i="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«Мамины покупки»/«Отдам просто так»</c:v>
                </c:pt>
                <c:pt idx="1">
                  <c:v>«Коробка радости»</c:v>
                </c:pt>
                <c:pt idx="2">
                  <c:v>«Скорая мамина помощь»</c:v>
                </c:pt>
                <c:pt idx="3">
                  <c:v>«Книжный домик»</c:v>
                </c:pt>
                <c:pt idx="4">
                  <c:v>«Карта лояльности»</c:v>
                </c:pt>
                <c:pt idx="5">
                  <c:v>«Мамин досуг»</c:v>
                </c:pt>
                <c:pt idx="6">
                  <c:v>«Благотворительность как воспитание»</c:v>
                </c:pt>
                <c:pt idx="7">
                  <c:v>«Адресная помощь»</c:v>
                </c:pt>
                <c:pt idx="8">
                  <c:v>«Мамины посиделки»</c:v>
                </c:pt>
                <c:pt idx="9">
                  <c:v>«Юридическая помощь»</c:v>
                </c:pt>
                <c:pt idx="10">
                  <c:v>«Нужная комната»</c:v>
                </c:pt>
              </c:strCache>
            </c:strRef>
          </c:cat>
          <c:val>
            <c:numRef>
              <c:f>Лист1!$B$2:$B$12</c:f>
              <c:numCache>
                <c:formatCode>#,##0\ "₽"</c:formatCode>
                <c:ptCount val="11"/>
                <c:pt idx="0">
                  <c:v>3900000</c:v>
                </c:pt>
                <c:pt idx="1">
                  <c:v>37000</c:v>
                </c:pt>
                <c:pt idx="2">
                  <c:v>22800</c:v>
                </c:pt>
                <c:pt idx="3">
                  <c:v>5600</c:v>
                </c:pt>
                <c:pt idx="4">
                  <c:v>2900000</c:v>
                </c:pt>
                <c:pt idx="5">
                  <c:v>1000000</c:v>
                </c:pt>
                <c:pt idx="6">
                  <c:v>750000</c:v>
                </c:pt>
                <c:pt idx="7">
                  <c:v>500000</c:v>
                </c:pt>
                <c:pt idx="8">
                  <c:v>500000</c:v>
                </c:pt>
                <c:pt idx="9">
                  <c:v>300000</c:v>
                </c:pt>
                <c:pt idx="10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5A0-41BC-8DD4-13460F487A4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66070172643810932"/>
          <c:y val="0.21685432697494159"/>
          <c:w val="0.33047980894684797"/>
          <c:h val="0.72570096881344903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C40C98-BA41-45B5-AD74-D3AECF319909}" type="datetimeFigureOut">
              <a:rPr lang="en-US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9C3617-FA84-4DAD-AA0E-EDD9531D7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75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A77A856-32C1-4FA8-9E48-01C2561202FB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ru-RU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BEB7DD1-7A42-46ED-957B-BFBB1447A29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EEBC35D-24F0-41B4-A88E-46741A56B6B6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995743E-129E-42E1-9DC7-DB20EDE1CC94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704F221-819B-42D2-9BA8-9AC7D81E313C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B29EA93-3911-4DB6-B0BE-CA820B54734B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B486AA-F1EE-477C-A790-9F0E793B3CA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ECF262D-18E7-4F98-A9D3-98759164E6C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6947D8-C734-47FE-9AFA-A0EF241DCDFA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A6FA2E-C91A-4DFC-B4F6-70957B500F78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E7B301-FE7E-414A-8562-0EF4F46E6620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828C734-743A-43F3-BEDA-7D853CCE585F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DA8B1D7-8435-4694-A3D8-6120F5F4BBBA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26F3-0065-4228-84A9-96FA0BEAA20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26F3-0065-4228-84A9-96FA0BEAA20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18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26F3-0065-4228-84A9-96FA0BEAA20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22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26F3-0065-4228-84A9-96FA0BEAA20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999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26F3-0065-4228-84A9-96FA0BEAA20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42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26F3-0065-4228-84A9-96FA0BEAA20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98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26F3-0065-4228-84A9-96FA0BEAA20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55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26F3-0065-4228-84A9-96FA0BEAA20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99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26F3-0065-4228-84A9-96FA0BEAA20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2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7362874-0D65-4736-9825-3AE29FB17556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26F3-0065-4228-84A9-96FA0BEAA20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977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26F3-0065-4228-84A9-96FA0BEAA20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40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26F3-0065-4228-84A9-96FA0BEAA20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79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EC26F3-0065-4228-84A9-96FA0BEAA20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641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7362874-0D65-4736-9825-3AE29FB17556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7362874-0D65-4736-9825-3AE29FB17556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9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B21A9B9-DC7F-4E4B-B921-8630CD47E421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9EF24B6-2098-4D96-BBA4-1CF8CA4708A0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1E181F1-F838-456A-B139-5CD5B890464B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7AEF3A1-3BDF-4ACD-B3CB-7F7E9FF57306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A83815B-314F-49B0-BC1B-A44E05D317E7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D28A277-29AE-4C06-8697-40FAA63E25C2}" type="slidenum">
              <a:rPr lang="en-US" altLang="ru-RU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7D86F-5188-4DB2-9AB1-0F6979A333E4}" type="datetime1">
              <a:rPr lang="en-US" smtClean="0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11E1F-3AF4-4677-8F7E-86F4C7167E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8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F5C22-91D7-42AF-83B1-5FB1B2EA2529}" type="datetime1">
              <a:rPr lang="en-US" smtClean="0"/>
              <a:pPr>
                <a:defRPr/>
              </a:pPr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D6D7D-7D78-4D91-8DBC-5365E1DCA3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6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F5C22-91D7-42AF-83B1-5FB1B2EA2529}" type="datetime1">
              <a:rPr lang="en-US" smtClean="0"/>
              <a:pPr>
                <a:defRPr/>
              </a:pPr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D6D7D-7D78-4D91-8DBC-5365E1DCA3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3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BB53E-5C14-4B31-AD3C-92A95224926A}" type="datetime1">
              <a:rPr lang="en-US" smtClean="0"/>
              <a:pPr>
                <a:defRPr/>
              </a:pPr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5F598-32C0-41CD-BDD1-66881456FF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E043F-5826-43A2-BC4E-B1C26D06E16F}" type="datetime1">
              <a:rPr lang="en-US" smtClean="0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DD7B5-B2C6-414D-8224-D82CB924F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5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C36F4-8A84-4E86-93AF-9EFB78C55A47}" type="datetime1">
              <a:rPr lang="en-US" smtClean="0"/>
              <a:pPr>
                <a:defRPr/>
              </a:pPr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8FD1B-02DE-43F8-839A-C986574B5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6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8FC31-E39E-4E5D-9340-F536CC5D24FE}" type="datetime1">
              <a:rPr lang="en-US" smtClean="0"/>
              <a:pPr>
                <a:defRPr/>
              </a:pPr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EAF78-61F1-44C9-AF65-974998AF47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72A94-47EA-44E3-89E8-396BEC43028C}" type="datetime1">
              <a:rPr lang="en-US" smtClean="0"/>
              <a:pPr>
                <a:defRPr/>
              </a:pPr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97D30-76E3-4C60-8361-D9542E838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4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7BC1E-360E-4453-BA41-45E7A928B148}" type="datetime1">
              <a:rPr lang="en-US" smtClean="0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7AF47-F450-40B2-9051-69CD903DEC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3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8D8BD12-3B72-420F-8533-A0DDEE916435}" type="datetime1">
              <a:rPr lang="en-US" smtClean="0"/>
              <a:pPr>
                <a:defRPr/>
              </a:pPr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0E85FC-D0C0-4722-909F-19EB23EC1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9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8F883-6E8D-4DB1-8AF8-FB5B53328856}" type="datetime1">
              <a:rPr lang="en-US" smtClean="0"/>
              <a:pPr>
                <a:defRPr/>
              </a:pPr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85C4C-55A0-4804-A114-FB3E477B9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9F5C22-91D7-42AF-83B1-5FB1B2EA2529}" type="datetime1">
              <a:rPr lang="en-US" smtClean="0"/>
              <a:pPr>
                <a:defRPr/>
              </a:pPr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1D6D7D-7D78-4D91-8DBC-5365E1DCA3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02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g"/><Relationship Id="rId4" Type="http://schemas.openxmlformats.org/officeDocument/2006/relationships/image" Target="../media/image4.jpeg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555776" y="1341438"/>
            <a:ext cx="6119912" cy="2187575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АНО Центр поддержки материнства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«МАМИНА ПОМОЩЬ»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Дата старта проекта: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14.10.2017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83718"/>
            <a:ext cx="2448272" cy="2508599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2DCAE7-BD3D-4CBC-BAC0-9AE04B174D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92317"/>
            <a:ext cx="3203848" cy="21358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значимость: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3709"/>
            <a:ext cx="7967662" cy="4319587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Взаимопомощь  и поддержка многодетных семей 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Популяризация  значимости семьи и семейных ценностей, материнства и отцовства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Своевременная и оперативная всесторонняя помощь семьям с детьми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Информированность, развитие гражданской инициативы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Активная жизненная позиция и пропаганда здорового образа жизни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Профилактические меры среди семей, находящихся в трудной жизненной ситуации, позволяющие успешно функционировать в обществе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Достигнутые результаты: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3709"/>
            <a:ext cx="7967662" cy="4319587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Участие в более чем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различных мероприятиях организованных Администрацией и Общественной палатой Одинцовского муниципального района МО, а так же самостоятельно направленных на всестороннюю поддержку многодетных семей и семей с приёмными детьми, заботе о ветеранах и старшем поколении, работе с  детьми и молодёжью, озеленение, благоустройство, безопасность и образование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40643"/>
            <a:ext cx="2309471" cy="2290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40643"/>
            <a:ext cx="2304256" cy="23160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Коммуникация и информационная поддержка: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3709"/>
            <a:ext cx="7967662" cy="4319587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Группы	            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Вконтакте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Группы 7 чатов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WhatsApp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Мамин Досуг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Мамины покупки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Барахолка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Отдам Даром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4345858"/>
            <a:ext cx="1504030" cy="15040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140660"/>
            <a:ext cx="1738890" cy="17388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 реализуемые на территории Одинцовского городского округа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3709"/>
            <a:ext cx="7967662" cy="4319587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Общение, где каждый может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задать вопрос или поделиться значимой информацией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Помогают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материальн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 морально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Администрирование: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контроль, реагирование и информирование население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91" y="3573016"/>
            <a:ext cx="3188818" cy="26658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Коммуникация и информационная поддержка: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WhatsApp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среднем 450 семей в чате. Активное обсуждение разных вопросов.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708920"/>
            <a:ext cx="66675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Коммуникация и информационная поддержка: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Чат «МАМИНЫ ПОКУПКИ или ОТДАМ ПРОСТО ТАК»: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чат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семей в среднем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Обмен б/у вещами и различными гаджетами ежедневно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Цель: взаимопомощь друг другу и в первую очередь семьям, находящимся в трудной жизненной ситуации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Оборот в среднем доходит до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единиц ежемесячно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14.10.2016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31.12.2024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года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передано около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100 000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единиц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2808312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Коммуникация и информационная поддержка: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Чат «МАМИН ДОСУГ»: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Чат в котором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семей в среднем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Цель: билеты на льготной основе в музеи, театры, аквапарк, контактный зоопарк, развлекательные центры, на шоу, концерты, новогодние представления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Оборот в среднем доходит до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единиц ежемесячно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июня 2017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31.12.2024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года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около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посещений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2294732" cy="19887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Коммуникация и информационная поддержка: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Во всех мессенджерах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14.10.2016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31.12.2024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размещено 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100 000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информационных постов,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публикаций, консультаций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3" y="3550076"/>
            <a:ext cx="5633814" cy="2732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Благотворительность как воспитание: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Ежемесячное посещение дома престарелых: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Цель: патриотическое воспитание, забота о старых людях, объединение и связь поколений, работа с детьми и молодёжью, концерты, чаепития, душевные разговоры, сбор и покупка на собственные деньги семей: подарков к праздникам, гигиенических принадлежностей, диабетических продуктов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14.10.2016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31.12.2024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года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около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посещений, 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5000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приобретенных позиций для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стариков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61" y="4656692"/>
            <a:ext cx="1947471" cy="1651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656692"/>
            <a:ext cx="1656184" cy="1639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40" y="4656692"/>
            <a:ext cx="1612430" cy="15989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Адресная помощь: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Продуктовая помощь семьям в сложной жизненной ситуации совместно с социальными партнёрами и семьями состоящими в организации: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Цель: поддержка семей во избежание в будущем обесценивания семейной ячейки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октября 2016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настоящее время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общее количество произведенных закупок, комплектаций и выдач около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1150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раз / для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850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семей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67447"/>
            <a:ext cx="2112063" cy="2087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92743"/>
            <a:ext cx="3400263" cy="20872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Направленность работы организации: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3709"/>
            <a:ext cx="7967662" cy="4319587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Благотворительность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Добровольчество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Защита материнства и детства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Инновации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Образование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Общественный контроль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Организация досуга населения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Работа с ветеранами и старшим поколением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Работа с детьми и  молодежью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Социальное предпринимательство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Творческое самовыражение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Туризм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«Скорая мамина помощь»: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Информирование родителей профессионалами в области медицины по средствам лекций и диалога вопрос-ответ, бесплатные медицинские курсы на базе Детской районной поликлиники города Одинцово: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Цель: успеть экстренно  оказать помощь до приезда врача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14.10.2016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31.12.2024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года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было проведено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лекций  из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блоков: Сезонные опасности. Методы профилактики простуды. Аллергические реакции. Отравление. Первая помощь: укусы насекомых, клещи. Раны у детей и их виды. Солнечные и тепловые удары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Общее количество участников около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чел.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Представители  от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10-15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семей /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лекция/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лекций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37112"/>
            <a:ext cx="2132171" cy="17768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«Карта лояльности «Мамина помощь»​: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Помощь в приобретении товаров и услуг нуждающимся семьям со значительной скидкой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Цель: улучшения социальной обстановки семей Подмосковья (в частности г. Одинцово и Одинцовского района) 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14.10.2016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31.12.2024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около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партнеров / для 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семей имеющих карту лояльности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05064"/>
            <a:ext cx="3635896" cy="22346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«Мамины посиделки»​ «Счастлива быть Женщиной»: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 образовательный проект​. Семинары, лекции, встречи, курсы для развития и самопознания мам. Возможности побывать с ребенком на интересном мастер-классе, совместной прогулке. Приглашаются  психологи, косметологи, стилисты и других интересные мамам личности. Профилактика рака груди. Профилактика здорового образа жизни.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знакомства, самореализация  и саморазвитие уставших  мам  в декрете. Обмен идеями и общая работа над проектами организации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Статистика: 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14.10.2016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31.12.2024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  проведено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фестиваля,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встреч, для более чем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человек, от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часа каждое мероприятие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756293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«Мамины посиделки»​: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753299" cy="267489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94939"/>
            <a:ext cx="2520280" cy="26687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68" y="1988840"/>
            <a:ext cx="2748182" cy="26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02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122455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«Консультационный центр по вопросам реализации программы «Материнский капитал»​: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поддержке Общественной палаты Одинцовского Городского округа открыт консультационный центр.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Отвечаем на волнующие вопросы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Консультации в больницах и отделениях роддомов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доступно рассказать мамам, как качественно реализовать сертификат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Затраченные ресурсы: время и средства консультанта организации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999364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122455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«Консультационный центр по вопросам реализации программы «Материнский капитал»​: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Статистика: за период 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07.2017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31.12.2018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консультаций по телефону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обращений в мессенджере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239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консультации при личной встрече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58" y="3573016"/>
            <a:ext cx="351588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89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«Нужная комната»</a:t>
            </a:r>
            <a:b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 Первоклассник».​: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Специальный шатер для мам с маленькими детьми, где можно переодеть и покормить ребенка «без посторонних глаз» на всех уличных мероприятиях и праздниках города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Цель: предоставить маме возможность в полном объеме насладится ме</a:t>
            </a:r>
          </a:p>
          <a:p>
            <a:pPr marL="0" indent="0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роприятием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и не уйти раньше</a:t>
            </a: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На празднике ребята получают канцелярские набора, море эмоций связанных с праздником. Разные подарки и угощения.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Цель: Помочь детям из семей попавших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сложгную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жизненную ситуацию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669136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«Нужная комната»​: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Статистика: за период 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07.2017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31.12.2024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мероприятий в  Одинцово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мероприятия в Москве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часов в день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7" y="3789040"/>
            <a:ext cx="2268671" cy="2268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89040"/>
            <a:ext cx="2928883" cy="2196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60" y="3789040"/>
            <a:ext cx="3233653" cy="219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40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«Коробка радости»​: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детских игр и творческих наборов для игровой комнаты Детской городской больницы города Одинцово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успокоить ребенка, перевести из стрессового состояния в комфортное вне стен дома. Отвлечь от грустных мыслей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​Статистика: за период 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07.2017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31.12.2024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посещений больницы.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посещение –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коробка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разукрашек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наборов творчества,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коробок цветных карандашей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8DD17D-A7A2-4381-B302-A4C04DCDC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4852841"/>
            <a:ext cx="2592288" cy="14554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116172-D26F-4AFA-ADAC-82137E3CBE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84" y="4802646"/>
            <a:ext cx="2010335" cy="15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21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«Вернись живым»​, «Мамин выпускной», «Отдам даром» , «Внуки на выходные»: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F041FF4-E706-490B-823E-823001C32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1673926" cy="223190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B057A1-1968-4D5F-8645-A0E2B8818E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49299"/>
            <a:ext cx="1496764" cy="23994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266649-9350-4F68-9E15-DA47AD59FC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35811"/>
            <a:ext cx="2555536" cy="23036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2DCFEB-4009-446C-A1D7-3EB06153B8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75" y="1858585"/>
            <a:ext cx="1635646" cy="21808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638FB52-8421-49AC-A67D-6CA99842F0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9" y="4575621"/>
            <a:ext cx="2267744" cy="1700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B0ABAD-8CE2-4B4B-8EC5-F887C4057A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75621"/>
            <a:ext cx="1700808" cy="17008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D7555DA-7481-465E-9FA9-C9AF64D2F9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64" y="4255421"/>
            <a:ext cx="2039888" cy="2039888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CEA53702-EFAD-4A3E-996E-FF511B28595B}"/>
              </a:ext>
            </a:extLst>
          </p:cNvPr>
          <p:cNvSpPr/>
          <p:nvPr/>
        </p:nvSpPr>
        <p:spPr>
          <a:xfrm>
            <a:off x="9684568" y="32129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8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Охват</a:t>
            </a:r>
            <a:r>
              <a:rPr lang="en-US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  <a:r>
              <a:rPr lang="en-US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sz="2800" dirty="0" err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помощи</a:t>
            </a: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2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3709"/>
            <a:ext cx="7967662" cy="4319587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Поддержка семьям оказавшимся в трудной жизненной ситуации:( график можно круглый поделенный на зоны)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воспитывающим детей с ограниченными возможностями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мамам не достигшим совершеннолетнего возраста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многодетным семьям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одиноким мамам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мамам с приемными детьми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социальные партнеры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3969447" cy="29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21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«Книжный домик»​: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Полка для обмена книгами в Детской городской больнице города Одинцово. Наши мамы с детьми делятся книгами из собственной библиотеки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привить детям сознание сочувствия, добра. Донести до сознания, что поделившись он делает доброе дело для такого же ребенка как и он сам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402207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«Книжный домик»​: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Статистика: за период 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07.2017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31.12.2024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отдано из личных библиотек​ 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8" y="2636912"/>
            <a:ext cx="5618584" cy="34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2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«Юридическая помощь для мам или ликбез по пособиям»​: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2816"/>
            <a:ext cx="7967662" cy="4104109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Адресный подход к информированию о льготах и пособиях исходя из конкретной ситуации семьи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информация о положенных законодательством РФ льготах и выплатах конкретной семье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Статистика: за период 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07.2017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31.12.2024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Проконсультировано 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семей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Разобрано 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обращений в мессенджере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58B369-2E5B-4B82-8322-CB2DEAB85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147" y="4509120"/>
            <a:ext cx="2585640" cy="16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65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1547664" y="476672"/>
            <a:ext cx="4108450" cy="622300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«Статистика»​: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4289425" y="6381328"/>
            <a:ext cx="4376738" cy="376238"/>
          </a:xfrm>
          <a:prstGeom prst="rect">
            <a:avLst/>
          </a:prstGeom>
        </p:spPr>
        <p:txBody>
          <a:bodyPr lIns="182880" tIns="91440">
            <a:normAutofit fontScale="32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sz="280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sz="1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7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5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Для расчёта социального продукта использована индивидуальная,  условная или реальная стоимость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34737714"/>
              </p:ext>
            </p:extLst>
          </p:nvPr>
        </p:nvGraphicFramePr>
        <p:xfrm>
          <a:off x="179512" y="1124744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2471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Присоединение к союзу «МЫ»</a:t>
            </a:r>
            <a:b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ВОД «Матери России»:</a:t>
            </a:r>
            <a:endParaRPr lang="en-US" sz="32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479634" y="2845267"/>
            <a:ext cx="1847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65" y="2845267"/>
            <a:ext cx="2483948" cy="27924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BCAA4A-E7B0-4BF7-AD91-D6D3660EE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4007361" cy="325360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Присоединение к союзу «МЫ» и ВОД «Матери России» дает нам массу положительных моментов:</a:t>
            </a:r>
            <a:endParaRPr lang="en-US" sz="32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3709"/>
            <a:ext cx="7967662" cy="4319587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ноября 2018 года «Мамина помощь» присоединилась к региональному Союзу помощи многодетных и приёмных семей «МЫ» и Всероссийскому Общественному Движению «Матери России»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Объединение помогает нам решать локальные проблемы используя положительный опыт организаций работающих в других  муниципальных объединениях. Экстренное реагирование благодаря взаимодействиям внутри союзных организаций и организаций находящихся на территории России, наилучшим образом решает проблему обратившейся семьи попавшей в трудную жизненную ситуацию (экспертное консультирование, сбор средств, продуктов, медикаментов, вещей)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04580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3709"/>
            <a:ext cx="7967662" cy="4319587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Объединение многодетных семей (включая приравненные к многодетным семьи, приемные семьи, воспитывающие не менее 3 детей, и неполные семьи, где один из родителей воспитывает не менее 3 детей) для поддержки друг друга и оказания всесторонней помощи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Помощь семьям попавшим в сложную жизненную ситуацию.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3665450"/>
            <a:ext cx="3735443" cy="2506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3709"/>
            <a:ext cx="7967662" cy="4319587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Помощь семьям, находящимся в трудной жизненной ситуации, и неполных семей во избежание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асоциализации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67" y="2632019"/>
            <a:ext cx="5255865" cy="34931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3709"/>
            <a:ext cx="7967662" cy="4319587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Организация, проведение культурно-досуговых и образовательных мероприятий и вовлечение в эту деятельность семей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Реализация социально-значимых проектов.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83176"/>
            <a:ext cx="3345305" cy="33171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3709"/>
            <a:ext cx="7967662" cy="4319587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Создание условий для самореализации каждого члена организации и поддержка авторской проектной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64" y="2852936"/>
            <a:ext cx="4458072" cy="33435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3709"/>
            <a:ext cx="7967662" cy="4319587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Работа с детьми и молодёжью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657" y="2276872"/>
            <a:ext cx="3944685" cy="39120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6985000" cy="865188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  <a:endParaRPr lang="en-US" sz="2800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4213" y="1773709"/>
            <a:ext cx="7967662" cy="4319587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Организация совместного досуга и занятий по интересам, исходя из потребностей, пожеланий и увлечений членов организации и семей, заинтересованных в поддержке деятельности организации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549275"/>
            <a:ext cx="703262" cy="719138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52" y="2852936"/>
            <a:ext cx="3793695" cy="33066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44BF2B-03BB-45C4-AE91-3FA59098E4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1582</Words>
  <Application>Microsoft Office PowerPoint</Application>
  <PresentationFormat>Экран (4:3)</PresentationFormat>
  <Paragraphs>195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Calibri</vt:lpstr>
      <vt:lpstr>Calibri Light</vt:lpstr>
      <vt:lpstr>Tahoma</vt:lpstr>
      <vt:lpstr>Verdana</vt:lpstr>
      <vt:lpstr>Wingdings</vt:lpstr>
      <vt:lpstr>Wingdings 2</vt:lpstr>
      <vt:lpstr>Ретро</vt:lpstr>
      <vt:lpstr>АНО Центр поддержки материнства «МАМИНА ПОМОЩЬ»</vt:lpstr>
      <vt:lpstr>Направленность работы организации:</vt:lpstr>
      <vt:lpstr>Охват деятельности и помощи:</vt:lpstr>
      <vt:lpstr>Задачи:</vt:lpstr>
      <vt:lpstr>Задачи:</vt:lpstr>
      <vt:lpstr>Задачи:</vt:lpstr>
      <vt:lpstr>Задачи:</vt:lpstr>
      <vt:lpstr>Задачи:</vt:lpstr>
      <vt:lpstr>Задачи:</vt:lpstr>
      <vt:lpstr>Социальная значимость:</vt:lpstr>
      <vt:lpstr>Достигнутые результаты:</vt:lpstr>
      <vt:lpstr>Коммуникация и информационная поддержка:</vt:lpstr>
      <vt:lpstr>Проекты реализуемые на территории Одинцовского городского округа</vt:lpstr>
      <vt:lpstr>Коммуникация и информационная поддержка:</vt:lpstr>
      <vt:lpstr>Коммуникация и информационная поддержка:</vt:lpstr>
      <vt:lpstr>Коммуникация и информационная поддержка:</vt:lpstr>
      <vt:lpstr>Коммуникация и информационная поддержка:</vt:lpstr>
      <vt:lpstr>Благотворительность как воспитание:</vt:lpstr>
      <vt:lpstr>Адресная помощь:</vt:lpstr>
      <vt:lpstr>«Скорая мамина помощь»:</vt:lpstr>
      <vt:lpstr>«Карта лояльности «Мамина помощь»​:</vt:lpstr>
      <vt:lpstr>«Мамины посиделки»​ «Счастлива быть Женщиной»:</vt:lpstr>
      <vt:lpstr>«Мамины посиделки»​:</vt:lpstr>
      <vt:lpstr>«Консультационный центр по вопросам реализации программы «Материнский капитал»​:</vt:lpstr>
      <vt:lpstr>«Консультационный центр по вопросам реализации программы «Материнский капитал»​:</vt:lpstr>
      <vt:lpstr>«Нужная комната» «Я Первоклассник».​:</vt:lpstr>
      <vt:lpstr>«Нужная комната»​:</vt:lpstr>
      <vt:lpstr>«Коробка радости»​:</vt:lpstr>
      <vt:lpstr>«Вернись живым»​, «Мамин выпускной», «Отдам даром» , «Внуки на выходные»:</vt:lpstr>
      <vt:lpstr>«Книжный домик»​:</vt:lpstr>
      <vt:lpstr>«Книжный домик»​:</vt:lpstr>
      <vt:lpstr>«Юридическая помощь для мам или ликбез по пособиям»​:</vt:lpstr>
      <vt:lpstr>«Статистика»​:</vt:lpstr>
      <vt:lpstr>Присоединение к союзу «МЫ» к ВОД «Матери России»:</vt:lpstr>
      <vt:lpstr>Присоединение к союзу «МЫ» и ВОД «Матери России» дает нам массу положительных моментов: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2019-01-22T12:26:16Z</dcterms:created>
  <dcterms:modified xsi:type="dcterms:W3CDTF">2025-02-10T13:01:18Z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TC101671289990</vt:lpwstr>
  </property>
</Properties>
</file>