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57" r:id="rId4"/>
    <p:sldId id="266" r:id="rId5"/>
    <p:sldId id="260" r:id="rId6"/>
    <p:sldId id="267" r:id="rId7"/>
    <p:sldId id="268" r:id="rId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49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873"/>
                </a:lnTo>
                <a:lnTo>
                  <a:pt x="12192000" y="6857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36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3910" y="175640"/>
            <a:ext cx="9767443" cy="15597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3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873"/>
                </a:lnTo>
                <a:lnTo>
                  <a:pt x="12192000" y="6857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 rot="457264">
            <a:off x="1259766" y="388305"/>
            <a:ext cx="10844542" cy="5887569"/>
            <a:chOff x="3576828" y="1324355"/>
            <a:chExt cx="7152640" cy="42214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6828" y="1324355"/>
              <a:ext cx="7152132" cy="42214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4360" y="1874647"/>
              <a:ext cx="3903926" cy="15060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5068" y="4616196"/>
              <a:ext cx="208787" cy="2072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78908" y="4594859"/>
              <a:ext cx="192024" cy="1935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7508" y="4558283"/>
              <a:ext cx="196596" cy="2072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03192" y="4642103"/>
              <a:ext cx="414527" cy="4754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42076" y="3866388"/>
              <a:ext cx="545591" cy="3718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58028" y="4472939"/>
              <a:ext cx="803148" cy="4206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16652" y="4065142"/>
              <a:ext cx="310642" cy="16471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369306" y="4188460"/>
              <a:ext cx="300990" cy="142875"/>
            </a:xfrm>
            <a:custGeom>
              <a:avLst/>
              <a:gdLst/>
              <a:ahLst/>
              <a:cxnLst/>
              <a:rect l="l" t="t" r="r" b="b"/>
              <a:pathLst>
                <a:path w="300989" h="142875">
                  <a:moveTo>
                    <a:pt x="300609" y="0"/>
                  </a:moveTo>
                  <a:lnTo>
                    <a:pt x="175514" y="15620"/>
                  </a:lnTo>
                  <a:lnTo>
                    <a:pt x="152908" y="44576"/>
                  </a:lnTo>
                  <a:lnTo>
                    <a:pt x="179324" y="65150"/>
                  </a:lnTo>
                  <a:lnTo>
                    <a:pt x="161671" y="87883"/>
                  </a:lnTo>
                  <a:lnTo>
                    <a:pt x="124968" y="59308"/>
                  </a:lnTo>
                  <a:lnTo>
                    <a:pt x="96393" y="96012"/>
                  </a:lnTo>
                  <a:lnTo>
                    <a:pt x="73533" y="78358"/>
                  </a:lnTo>
                  <a:lnTo>
                    <a:pt x="93853" y="52323"/>
                  </a:lnTo>
                  <a:lnTo>
                    <a:pt x="64389" y="29463"/>
                  </a:lnTo>
                  <a:lnTo>
                    <a:pt x="0" y="37464"/>
                  </a:lnTo>
                  <a:lnTo>
                    <a:pt x="135255" y="142366"/>
                  </a:lnTo>
                  <a:lnTo>
                    <a:pt x="177419" y="88391"/>
                  </a:lnTo>
                  <a:lnTo>
                    <a:pt x="161671" y="108584"/>
                  </a:lnTo>
                  <a:lnTo>
                    <a:pt x="195453" y="134873"/>
                  </a:lnTo>
                  <a:lnTo>
                    <a:pt x="3006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37708" y="4041648"/>
              <a:ext cx="146557" cy="12420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96712" y="4027932"/>
              <a:ext cx="144779" cy="12649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17820" y="3896867"/>
              <a:ext cx="300355" cy="142240"/>
            </a:xfrm>
            <a:custGeom>
              <a:avLst/>
              <a:gdLst/>
              <a:ahLst/>
              <a:cxnLst/>
              <a:rect l="l" t="t" r="r" b="b"/>
              <a:pathLst>
                <a:path w="300354" h="142239">
                  <a:moveTo>
                    <a:pt x="199136" y="116967"/>
                  </a:moveTo>
                  <a:lnTo>
                    <a:pt x="177546" y="100330"/>
                  </a:lnTo>
                  <a:lnTo>
                    <a:pt x="160909" y="121666"/>
                  </a:lnTo>
                  <a:lnTo>
                    <a:pt x="199136" y="116967"/>
                  </a:lnTo>
                  <a:close/>
                </a:path>
                <a:path w="300354" h="142239">
                  <a:moveTo>
                    <a:pt x="299847" y="104394"/>
                  </a:moveTo>
                  <a:lnTo>
                    <a:pt x="164973" y="0"/>
                  </a:lnTo>
                  <a:lnTo>
                    <a:pt x="138684" y="33655"/>
                  </a:lnTo>
                  <a:lnTo>
                    <a:pt x="104902" y="7493"/>
                  </a:lnTo>
                  <a:lnTo>
                    <a:pt x="0" y="141732"/>
                  </a:lnTo>
                  <a:lnTo>
                    <a:pt x="124714" y="126111"/>
                  </a:lnTo>
                  <a:lnTo>
                    <a:pt x="147320" y="97282"/>
                  </a:lnTo>
                  <a:lnTo>
                    <a:pt x="120904" y="76835"/>
                  </a:lnTo>
                  <a:lnTo>
                    <a:pt x="138557" y="54229"/>
                  </a:lnTo>
                  <a:lnTo>
                    <a:pt x="175260" y="82677"/>
                  </a:lnTo>
                  <a:lnTo>
                    <a:pt x="203708" y="46101"/>
                  </a:lnTo>
                  <a:lnTo>
                    <a:pt x="226441" y="63754"/>
                  </a:lnTo>
                  <a:lnTo>
                    <a:pt x="206248" y="89662"/>
                  </a:lnTo>
                  <a:lnTo>
                    <a:pt x="235585" y="112395"/>
                  </a:lnTo>
                  <a:lnTo>
                    <a:pt x="299847" y="1043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7848" y="4088891"/>
              <a:ext cx="993648" cy="350519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3364991" y="5007864"/>
            <a:ext cx="827405" cy="829310"/>
          </a:xfrm>
          <a:custGeom>
            <a:avLst/>
            <a:gdLst/>
            <a:ahLst/>
            <a:cxnLst/>
            <a:rect l="l" t="t" r="r" b="b"/>
            <a:pathLst>
              <a:path w="827404" h="829310">
                <a:moveTo>
                  <a:pt x="338074" y="0"/>
                </a:moveTo>
                <a:lnTo>
                  <a:pt x="301752" y="336931"/>
                </a:lnTo>
                <a:lnTo>
                  <a:pt x="0" y="490093"/>
                </a:lnTo>
                <a:lnTo>
                  <a:pt x="336296" y="526542"/>
                </a:lnTo>
                <a:lnTo>
                  <a:pt x="489077" y="828725"/>
                </a:lnTo>
                <a:lnTo>
                  <a:pt x="525526" y="491871"/>
                </a:lnTo>
                <a:lnTo>
                  <a:pt x="827151" y="338709"/>
                </a:lnTo>
                <a:lnTo>
                  <a:pt x="490982" y="302260"/>
                </a:lnTo>
                <a:lnTo>
                  <a:pt x="338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-838231" y="461395"/>
            <a:ext cx="3450360" cy="3642423"/>
            <a:chOff x="2131822" y="1704149"/>
            <a:chExt cx="5527040" cy="5154295"/>
          </a:xfrm>
        </p:grpSpPr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90160" y="3371087"/>
              <a:ext cx="2023872" cy="201472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31822" y="1704149"/>
              <a:ext cx="5527039" cy="5153850"/>
            </a:xfrm>
            <a:prstGeom prst="rect">
              <a:avLst/>
            </a:prstGeom>
          </p:spPr>
        </p:pic>
      </p:grpSp>
      <p:grpSp>
        <p:nvGrpSpPr>
          <p:cNvPr id="26" name="object 18">
            <a:extLst>
              <a:ext uri="{FF2B5EF4-FFF2-40B4-BE49-F238E27FC236}">
                <a16:creationId xmlns:a16="http://schemas.microsoft.com/office/drawing/2014/main" xmlns="" id="{0A977CF2-A8AC-D7FC-BBF8-42837A10C158}"/>
              </a:ext>
            </a:extLst>
          </p:cNvPr>
          <p:cNvGrpSpPr/>
          <p:nvPr/>
        </p:nvGrpSpPr>
        <p:grpSpPr>
          <a:xfrm>
            <a:off x="9544641" y="322301"/>
            <a:ext cx="2133600" cy="2018632"/>
            <a:chOff x="1571244" y="1313688"/>
            <a:chExt cx="2872740" cy="3421379"/>
          </a:xfrm>
        </p:grpSpPr>
        <p:sp>
          <p:nvSpPr>
            <p:cNvPr id="27" name="object 19">
              <a:extLst>
                <a:ext uri="{FF2B5EF4-FFF2-40B4-BE49-F238E27FC236}">
                  <a16:creationId xmlns:a16="http://schemas.microsoft.com/office/drawing/2014/main" xmlns="" id="{6450F60C-84CF-2DA5-937A-058B8E0AEEEF}"/>
                </a:ext>
              </a:extLst>
            </p:cNvPr>
            <p:cNvSpPr/>
            <p:nvPr/>
          </p:nvSpPr>
          <p:spPr>
            <a:xfrm>
              <a:off x="1571244" y="3236976"/>
              <a:ext cx="817244" cy="815340"/>
            </a:xfrm>
            <a:custGeom>
              <a:avLst/>
              <a:gdLst/>
              <a:ahLst/>
              <a:cxnLst/>
              <a:rect l="l" t="t" r="r" b="b"/>
              <a:pathLst>
                <a:path w="817244" h="815339">
                  <a:moveTo>
                    <a:pt x="370713" y="0"/>
                  </a:moveTo>
                  <a:lnTo>
                    <a:pt x="315213" y="94107"/>
                  </a:lnTo>
                  <a:lnTo>
                    <a:pt x="217297" y="45465"/>
                  </a:lnTo>
                  <a:lnTo>
                    <a:pt x="202056" y="153543"/>
                  </a:lnTo>
                  <a:lnTo>
                    <a:pt x="92963" y="145923"/>
                  </a:lnTo>
                  <a:lnTo>
                    <a:pt x="120395" y="251587"/>
                  </a:lnTo>
                  <a:lnTo>
                    <a:pt x="16637" y="286385"/>
                  </a:lnTo>
                  <a:lnTo>
                    <a:pt x="82550" y="373506"/>
                  </a:lnTo>
                  <a:lnTo>
                    <a:pt x="0" y="445135"/>
                  </a:lnTo>
                  <a:lnTo>
                    <a:pt x="94233" y="500634"/>
                  </a:lnTo>
                  <a:lnTo>
                    <a:pt x="45465" y="598297"/>
                  </a:lnTo>
                  <a:lnTo>
                    <a:pt x="153797" y="613537"/>
                  </a:lnTo>
                  <a:lnTo>
                    <a:pt x="146176" y="722376"/>
                  </a:lnTo>
                  <a:lnTo>
                    <a:pt x="252094" y="695071"/>
                  </a:lnTo>
                  <a:lnTo>
                    <a:pt x="286893" y="798576"/>
                  </a:lnTo>
                  <a:lnTo>
                    <a:pt x="374269" y="732790"/>
                  </a:lnTo>
                  <a:lnTo>
                    <a:pt x="446024" y="815213"/>
                  </a:lnTo>
                  <a:lnTo>
                    <a:pt x="501523" y="721106"/>
                  </a:lnTo>
                  <a:lnTo>
                    <a:pt x="599439" y="769747"/>
                  </a:lnTo>
                  <a:lnTo>
                    <a:pt x="614680" y="661669"/>
                  </a:lnTo>
                  <a:lnTo>
                    <a:pt x="723773" y="669290"/>
                  </a:lnTo>
                  <a:lnTo>
                    <a:pt x="696341" y="563499"/>
                  </a:lnTo>
                  <a:lnTo>
                    <a:pt x="799973" y="528828"/>
                  </a:lnTo>
                  <a:lnTo>
                    <a:pt x="734187" y="441706"/>
                  </a:lnTo>
                  <a:lnTo>
                    <a:pt x="816737" y="369950"/>
                  </a:lnTo>
                  <a:lnTo>
                    <a:pt x="722503" y="314578"/>
                  </a:lnTo>
                  <a:lnTo>
                    <a:pt x="771270" y="216915"/>
                  </a:lnTo>
                  <a:lnTo>
                    <a:pt x="662939" y="201675"/>
                  </a:lnTo>
                  <a:lnTo>
                    <a:pt x="670432" y="92837"/>
                  </a:lnTo>
                  <a:lnTo>
                    <a:pt x="564642" y="120141"/>
                  </a:lnTo>
                  <a:lnTo>
                    <a:pt x="529844" y="16637"/>
                  </a:lnTo>
                  <a:lnTo>
                    <a:pt x="442468" y="82296"/>
                  </a:lnTo>
                  <a:lnTo>
                    <a:pt x="3707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0">
              <a:extLst>
                <a:ext uri="{FF2B5EF4-FFF2-40B4-BE49-F238E27FC236}">
                  <a16:creationId xmlns:a16="http://schemas.microsoft.com/office/drawing/2014/main" xmlns="" id="{9251559C-08B1-FD37-FADB-7E02C7040BA1}"/>
                </a:ext>
              </a:extLst>
            </p:cNvPr>
            <p:cNvSpPr/>
            <p:nvPr/>
          </p:nvSpPr>
          <p:spPr>
            <a:xfrm>
              <a:off x="2267712" y="1860804"/>
              <a:ext cx="2034539" cy="2101850"/>
            </a:xfrm>
            <a:custGeom>
              <a:avLst/>
              <a:gdLst/>
              <a:ahLst/>
              <a:cxnLst/>
              <a:rect l="l" t="t" r="r" b="b"/>
              <a:pathLst>
                <a:path w="2034539" h="2101850">
                  <a:moveTo>
                    <a:pt x="1571498" y="0"/>
                  </a:moveTo>
                  <a:lnTo>
                    <a:pt x="144780" y="488569"/>
                  </a:lnTo>
                  <a:lnTo>
                    <a:pt x="0" y="832866"/>
                  </a:lnTo>
                  <a:lnTo>
                    <a:pt x="1167891" y="2101596"/>
                  </a:lnTo>
                  <a:lnTo>
                    <a:pt x="2034286" y="1205611"/>
                  </a:lnTo>
                  <a:lnTo>
                    <a:pt x="1571498" y="0"/>
                  </a:lnTo>
                  <a:close/>
                </a:path>
              </a:pathLst>
            </a:custGeom>
            <a:solidFill>
              <a:srgbClr val="334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1">
              <a:extLst>
                <a:ext uri="{FF2B5EF4-FFF2-40B4-BE49-F238E27FC236}">
                  <a16:creationId xmlns:a16="http://schemas.microsoft.com/office/drawing/2014/main" xmlns="" id="{F83B3C45-5293-5E65-4F36-D45F7DB095F8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79676" y="1313688"/>
              <a:ext cx="2464307" cy="34213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88DA720-1F91-25D8-8799-7300E52F3C34}"/>
              </a:ext>
            </a:extLst>
          </p:cNvPr>
          <p:cNvSpPr txBox="1"/>
          <p:nvPr/>
        </p:nvSpPr>
        <p:spPr>
          <a:xfrm>
            <a:off x="5334000" y="990600"/>
            <a:ext cx="4379638" cy="1524000"/>
          </a:xfrm>
          <a:prstGeom prst="rect">
            <a:avLst/>
          </a:prstGeom>
          <a:solidFill>
            <a:srgbClr val="009999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Серов</a:t>
            </a:r>
            <a:r>
              <a:rPr lang="en-US" sz="5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0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Роман</a:t>
            </a:r>
            <a:r>
              <a:rPr lang="en-US" sz="5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0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Дмитриевич</a:t>
            </a:r>
            <a:r>
              <a:rPr lang="en-US" sz="5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ru-RU" sz="5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FEA76BC-F6D8-DEE9-6280-33C919A6F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5" r="6057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object 18">
            <a:extLst>
              <a:ext uri="{FF2B5EF4-FFF2-40B4-BE49-F238E27FC236}">
                <a16:creationId xmlns:a16="http://schemas.microsoft.com/office/drawing/2014/main" xmlns="" id="{1B808326-882E-89B5-165A-3FA55117DDB8}"/>
              </a:ext>
            </a:extLst>
          </p:cNvPr>
          <p:cNvGrpSpPr/>
          <p:nvPr/>
        </p:nvGrpSpPr>
        <p:grpSpPr>
          <a:xfrm>
            <a:off x="7772400" y="4630582"/>
            <a:ext cx="2133600" cy="2018632"/>
            <a:chOff x="1571244" y="1313688"/>
            <a:chExt cx="2872740" cy="3421379"/>
          </a:xfrm>
        </p:grpSpPr>
        <p:sp>
          <p:nvSpPr>
            <p:cNvPr id="4" name="object 19">
              <a:extLst>
                <a:ext uri="{FF2B5EF4-FFF2-40B4-BE49-F238E27FC236}">
                  <a16:creationId xmlns:a16="http://schemas.microsoft.com/office/drawing/2014/main" xmlns="" id="{BCCAA1E5-EC9C-252F-1F95-EC3FA11020AA}"/>
                </a:ext>
              </a:extLst>
            </p:cNvPr>
            <p:cNvSpPr/>
            <p:nvPr/>
          </p:nvSpPr>
          <p:spPr>
            <a:xfrm>
              <a:off x="1571244" y="3236976"/>
              <a:ext cx="817244" cy="815340"/>
            </a:xfrm>
            <a:custGeom>
              <a:avLst/>
              <a:gdLst/>
              <a:ahLst/>
              <a:cxnLst/>
              <a:rect l="l" t="t" r="r" b="b"/>
              <a:pathLst>
                <a:path w="817244" h="815339">
                  <a:moveTo>
                    <a:pt x="370713" y="0"/>
                  </a:moveTo>
                  <a:lnTo>
                    <a:pt x="315213" y="94107"/>
                  </a:lnTo>
                  <a:lnTo>
                    <a:pt x="217297" y="45465"/>
                  </a:lnTo>
                  <a:lnTo>
                    <a:pt x="202056" y="153543"/>
                  </a:lnTo>
                  <a:lnTo>
                    <a:pt x="92963" y="145923"/>
                  </a:lnTo>
                  <a:lnTo>
                    <a:pt x="120395" y="251587"/>
                  </a:lnTo>
                  <a:lnTo>
                    <a:pt x="16637" y="286385"/>
                  </a:lnTo>
                  <a:lnTo>
                    <a:pt x="82550" y="373506"/>
                  </a:lnTo>
                  <a:lnTo>
                    <a:pt x="0" y="445135"/>
                  </a:lnTo>
                  <a:lnTo>
                    <a:pt x="94233" y="500634"/>
                  </a:lnTo>
                  <a:lnTo>
                    <a:pt x="45465" y="598297"/>
                  </a:lnTo>
                  <a:lnTo>
                    <a:pt x="153797" y="613537"/>
                  </a:lnTo>
                  <a:lnTo>
                    <a:pt x="146176" y="722376"/>
                  </a:lnTo>
                  <a:lnTo>
                    <a:pt x="252094" y="695071"/>
                  </a:lnTo>
                  <a:lnTo>
                    <a:pt x="286893" y="798576"/>
                  </a:lnTo>
                  <a:lnTo>
                    <a:pt x="374269" y="732790"/>
                  </a:lnTo>
                  <a:lnTo>
                    <a:pt x="446024" y="815213"/>
                  </a:lnTo>
                  <a:lnTo>
                    <a:pt x="501523" y="721106"/>
                  </a:lnTo>
                  <a:lnTo>
                    <a:pt x="599439" y="769747"/>
                  </a:lnTo>
                  <a:lnTo>
                    <a:pt x="614680" y="661669"/>
                  </a:lnTo>
                  <a:lnTo>
                    <a:pt x="723773" y="669290"/>
                  </a:lnTo>
                  <a:lnTo>
                    <a:pt x="696341" y="563499"/>
                  </a:lnTo>
                  <a:lnTo>
                    <a:pt x="799973" y="528828"/>
                  </a:lnTo>
                  <a:lnTo>
                    <a:pt x="734187" y="441706"/>
                  </a:lnTo>
                  <a:lnTo>
                    <a:pt x="816737" y="369950"/>
                  </a:lnTo>
                  <a:lnTo>
                    <a:pt x="722503" y="314578"/>
                  </a:lnTo>
                  <a:lnTo>
                    <a:pt x="771270" y="216915"/>
                  </a:lnTo>
                  <a:lnTo>
                    <a:pt x="662939" y="201675"/>
                  </a:lnTo>
                  <a:lnTo>
                    <a:pt x="670432" y="92837"/>
                  </a:lnTo>
                  <a:lnTo>
                    <a:pt x="564642" y="120141"/>
                  </a:lnTo>
                  <a:lnTo>
                    <a:pt x="529844" y="16637"/>
                  </a:lnTo>
                  <a:lnTo>
                    <a:pt x="442468" y="82296"/>
                  </a:lnTo>
                  <a:lnTo>
                    <a:pt x="3707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20">
              <a:extLst>
                <a:ext uri="{FF2B5EF4-FFF2-40B4-BE49-F238E27FC236}">
                  <a16:creationId xmlns:a16="http://schemas.microsoft.com/office/drawing/2014/main" xmlns="" id="{0847B686-4542-8FE1-6443-B672AE21296A}"/>
                </a:ext>
              </a:extLst>
            </p:cNvPr>
            <p:cNvSpPr/>
            <p:nvPr/>
          </p:nvSpPr>
          <p:spPr>
            <a:xfrm>
              <a:off x="2267712" y="1860804"/>
              <a:ext cx="2034539" cy="2101850"/>
            </a:xfrm>
            <a:custGeom>
              <a:avLst/>
              <a:gdLst/>
              <a:ahLst/>
              <a:cxnLst/>
              <a:rect l="l" t="t" r="r" b="b"/>
              <a:pathLst>
                <a:path w="2034539" h="2101850">
                  <a:moveTo>
                    <a:pt x="1571498" y="0"/>
                  </a:moveTo>
                  <a:lnTo>
                    <a:pt x="144780" y="488569"/>
                  </a:lnTo>
                  <a:lnTo>
                    <a:pt x="0" y="832866"/>
                  </a:lnTo>
                  <a:lnTo>
                    <a:pt x="1167891" y="2101596"/>
                  </a:lnTo>
                  <a:lnTo>
                    <a:pt x="2034286" y="1205611"/>
                  </a:lnTo>
                  <a:lnTo>
                    <a:pt x="1571498" y="0"/>
                  </a:lnTo>
                  <a:close/>
                </a:path>
              </a:pathLst>
            </a:custGeom>
            <a:solidFill>
              <a:srgbClr val="334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21">
              <a:extLst>
                <a:ext uri="{FF2B5EF4-FFF2-40B4-BE49-F238E27FC236}">
                  <a16:creationId xmlns:a16="http://schemas.microsoft.com/office/drawing/2014/main" xmlns="" id="{2013A188-3FDB-5FA6-6141-34D4A74010B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9676" y="1313688"/>
              <a:ext cx="2464307" cy="3421379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5257800" y="2743200"/>
            <a:ext cx="491602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kern="1200" dirty="0" err="1" smtClean="0">
                <a:solidFill>
                  <a:schemeClr val="tx1"/>
                </a:solidFill>
                <a:latin typeface="Century Schoolbook" panose="02040604050505020304" pitchFamily="18" charset="0"/>
                <a:cs typeface="Aldhabi" panose="020F0502020204030204" pitchFamily="2" charset="-78"/>
              </a:rPr>
              <a:t>Р</a:t>
            </a:r>
            <a:r>
              <a:rPr lang="en-US" kern="1200" dirty="0" err="1" smtClean="0">
                <a:solidFill>
                  <a:schemeClr val="tx1"/>
                </a:solidFill>
                <a:latin typeface="Century Schoolbook" panose="02040604050505020304" pitchFamily="18" charset="0"/>
                <a:cs typeface="Aldhabi" panose="020F0502020204030204" pitchFamily="2" charset="-78"/>
              </a:rPr>
              <a:t>егиональный</a:t>
            </a:r>
            <a:r>
              <a:rPr lang="en-US" kern="1200" dirty="0" smtClean="0">
                <a:solidFill>
                  <a:schemeClr val="tx1"/>
                </a:solidFill>
                <a:latin typeface="Century Schoolbook" panose="02040604050505020304" pitchFamily="18" charset="0"/>
                <a:cs typeface="Aldhabi" panose="020F0502020204030204" pitchFamily="2" charset="-78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Century Schoolbook" panose="02040604050505020304" pitchFamily="18" charset="0"/>
                <a:cs typeface="Aldhabi" panose="020F0502020204030204" pitchFamily="2" charset="-78"/>
              </a:rPr>
              <a:t>координатор</a:t>
            </a:r>
            <a:r>
              <a:rPr lang="en-US" kern="1200" dirty="0">
                <a:solidFill>
                  <a:schemeClr val="tx1"/>
                </a:solidFill>
                <a:latin typeface="Century Schoolbook" panose="02040604050505020304" pitchFamily="18" charset="0"/>
                <a:cs typeface="Aldhabi" panose="020F0502020204030204" pitchFamily="2" charset="-78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Century Schoolbook" panose="02040604050505020304" pitchFamily="18" charset="0"/>
                <a:cs typeface="Aldhabi" panose="020F0502020204030204" pitchFamily="2" charset="-78"/>
              </a:rPr>
              <a:t>этноволонтёров</a:t>
            </a:r>
            <a:endParaRPr lang="en-US" kern="1200" dirty="0">
              <a:solidFill>
                <a:schemeClr val="tx1"/>
              </a:solidFill>
              <a:latin typeface="Century Schoolbook" panose="02040604050505020304" pitchFamily="18" charset="0"/>
              <a:cs typeface="Aldhabi" panose="020F05020202040302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58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0378" rIns="0" bIns="0" rtlCol="0">
            <a:spAutoFit/>
          </a:bodyPr>
          <a:lstStyle/>
          <a:p>
            <a:pPr marL="2539365" marR="5080">
              <a:lnSpc>
                <a:spcPct val="100000"/>
              </a:lnSpc>
              <a:spcBef>
                <a:spcPts val="95"/>
              </a:spcBef>
            </a:pPr>
            <a:r>
              <a:rPr sz="3100" spc="50" dirty="0">
                <a:latin typeface="Microsoft Sans Serif"/>
                <a:cs typeface="Microsoft Sans Serif"/>
              </a:rPr>
              <a:t>РЕГИОНАЛЬНЫЙ</a:t>
            </a:r>
            <a:r>
              <a:rPr sz="3100" spc="175" dirty="0">
                <a:latin typeface="Microsoft Sans Serif"/>
                <a:cs typeface="Microsoft Sans Serif"/>
              </a:rPr>
              <a:t> </a:t>
            </a:r>
            <a:r>
              <a:rPr sz="3100" spc="-10" dirty="0">
                <a:latin typeface="Microsoft Sans Serif"/>
                <a:cs typeface="Microsoft Sans Serif"/>
              </a:rPr>
              <a:t>КОРПУС </a:t>
            </a:r>
            <a:r>
              <a:rPr sz="3100" dirty="0">
                <a:latin typeface="Microsoft Sans Serif"/>
                <a:cs typeface="Microsoft Sans Serif"/>
              </a:rPr>
              <a:t>ЭТНОВОЛОНТЕРОВ</a:t>
            </a:r>
            <a:r>
              <a:rPr sz="3100" spc="165" dirty="0">
                <a:latin typeface="Microsoft Sans Serif"/>
                <a:cs typeface="Microsoft Sans Serif"/>
              </a:rPr>
              <a:t> </a:t>
            </a:r>
            <a:r>
              <a:rPr sz="3100" dirty="0">
                <a:latin typeface="Microsoft Sans Serif"/>
                <a:cs typeface="Microsoft Sans Serif"/>
              </a:rPr>
              <a:t>УДМУРТИИ</a:t>
            </a:r>
            <a:r>
              <a:rPr sz="3100" spc="220" dirty="0">
                <a:latin typeface="Microsoft Sans Serif"/>
                <a:cs typeface="Microsoft Sans Serif"/>
              </a:rPr>
              <a:t> </a:t>
            </a:r>
            <a:r>
              <a:rPr sz="3100" spc="-50" dirty="0">
                <a:latin typeface="Microsoft Sans Serif"/>
                <a:cs typeface="Microsoft Sans Serif"/>
              </a:rPr>
              <a:t>– </a:t>
            </a:r>
            <a:r>
              <a:rPr sz="3100" spc="-20" dirty="0">
                <a:latin typeface="Microsoft Sans Serif"/>
                <a:cs typeface="Microsoft Sans Serif"/>
              </a:rPr>
              <a:t>ЭТО:</a:t>
            </a:r>
            <a:endParaRPr sz="3100" dirty="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26948"/>
            <a:ext cx="12192000" cy="5996940"/>
            <a:chOff x="0" y="726948"/>
            <a:chExt cx="12192000" cy="59969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8740" y="1860804"/>
              <a:ext cx="7033006" cy="46191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26948"/>
              <a:ext cx="5580888" cy="59969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F9C573-F6B6-10D2-9B12-30CA1034F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78" y="381000"/>
            <a:ext cx="5562599" cy="1107996"/>
          </a:xfrm>
        </p:spPr>
        <p:txBody>
          <a:bodyPr/>
          <a:lstStyle/>
          <a:p>
            <a:r>
              <a:rPr lang="ru-RU" sz="7200" dirty="0" err="1"/>
              <a:t>Этноволонтёр</a:t>
            </a:r>
            <a:endParaRPr lang="ru-RU" sz="7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378371-E15E-C0C7-6E5D-880E18C16EB7}"/>
              </a:ext>
            </a:extLst>
          </p:cNvPr>
          <p:cNvSpPr txBox="1"/>
          <p:nvPr/>
        </p:nvSpPr>
        <p:spPr>
          <a:xfrm>
            <a:off x="6324600" y="762000"/>
            <a:ext cx="525293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- это человек, добровольно работающий во благо своего народа, истории и культуры. Он осуществляют свою деятельность в целях укрепления мира, согласия и дружбы между народами, а также предотвращения социальных, межнациональных, межконфессиональных, межэтнических, религиозных конфликтов.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685826F-ECD7-2360-3AB5-30EF542D6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024" y="1828800"/>
            <a:ext cx="514270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131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2162" y="-1621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606796" cy="55991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14900" y="0"/>
              <a:ext cx="6858000" cy="363931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73910" y="175640"/>
            <a:ext cx="9767443" cy="1029718"/>
          </a:xfrm>
          <a:prstGeom prst="rect">
            <a:avLst/>
          </a:prstGeom>
        </p:spPr>
        <p:txBody>
          <a:bodyPr vert="horz" wrap="square" lIns="0" tIns="288239" rIns="0" bIns="0" rtlCol="0">
            <a:spAutoFit/>
          </a:bodyPr>
          <a:lstStyle/>
          <a:p>
            <a:pPr marL="4462780">
              <a:lnSpc>
                <a:spcPct val="100000"/>
              </a:lnSpc>
              <a:spcBef>
                <a:spcPts val="100"/>
              </a:spcBef>
            </a:pPr>
            <a:r>
              <a:rPr lang="ru-RU" spc="-10" dirty="0"/>
              <a:t>Мероприятия</a:t>
            </a:r>
            <a:r>
              <a:rPr spc="-25" dirty="0"/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154" y="3903452"/>
            <a:ext cx="3764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Республиканский интенсив </a:t>
            </a:r>
          </a:p>
          <a:p>
            <a:pPr algn="ctr"/>
            <a:r>
              <a:rPr lang="ru-RU" sz="2000" b="1" i="0" dirty="0">
                <a:solidFill>
                  <a:srgbClr val="E1E3E6"/>
                </a:solidFill>
                <a:effectLst/>
                <a:latin typeface="-apple-system"/>
              </a:rPr>
              <a:t>«Школа </a:t>
            </a:r>
            <a:r>
              <a:rPr lang="ru-RU" sz="2000" b="1" i="0" dirty="0" err="1">
                <a:solidFill>
                  <a:srgbClr val="E1E3E6"/>
                </a:solidFill>
                <a:effectLst/>
                <a:latin typeface="-apple-system"/>
              </a:rPr>
              <a:t>этноволонтеров</a:t>
            </a:r>
            <a:r>
              <a:rPr lang="ru-RU" sz="2000" b="1" i="0" dirty="0">
                <a:solidFill>
                  <a:srgbClr val="E1E3E6"/>
                </a:solidFill>
                <a:effectLst/>
                <a:latin typeface="-apple-system"/>
              </a:rPr>
              <a:t>»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707802" y="4162491"/>
            <a:ext cx="326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Форум «Мир в диалоге»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47870" y="3746552"/>
            <a:ext cx="313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Школы модераторов</a:t>
            </a: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xmlns="" id="{7089A9A8-9AC7-031D-3621-4C44A43AE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7476" y="1730158"/>
            <a:ext cx="3674464" cy="245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xmlns="" id="{5E0BFD9A-8B9D-31AD-DD7D-711745E24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7525" y="4170978"/>
            <a:ext cx="3805410" cy="253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10203D91-195A-B188-30D7-21FEDDED9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62" y="398034"/>
            <a:ext cx="5204574" cy="346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F609CF-AF1F-190A-33C5-7815418127AB}"/>
              </a:ext>
            </a:extLst>
          </p:cNvPr>
          <p:cNvSpPr txBox="1"/>
          <p:nvPr/>
        </p:nvSpPr>
        <p:spPr>
          <a:xfrm>
            <a:off x="8686800" y="47244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tx1"/>
                </a:solidFill>
              </a:rPr>
              <a:t>Э</a:t>
            </a:r>
            <a:r>
              <a:rPr lang="ru-RU" sz="1200" dirty="0" smtClean="0">
                <a:solidFill>
                  <a:schemeClr val="tx1"/>
                </a:solidFill>
              </a:rPr>
              <a:t>кспертно-коммуникативная </a:t>
            </a:r>
            <a:r>
              <a:rPr lang="ru-RU" sz="1200" dirty="0">
                <a:solidFill>
                  <a:schemeClr val="tx1"/>
                </a:solidFill>
              </a:rPr>
              <a:t>площадка для презентации и обмена успешными муниципальными практиками в сфере Государственной национальной политики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53277DA-47E5-6090-8852-F1BE89DE5235}"/>
              </a:ext>
            </a:extLst>
          </p:cNvPr>
          <p:cNvSpPr txBox="1"/>
          <p:nvPr/>
        </p:nvSpPr>
        <p:spPr>
          <a:xfrm>
            <a:off x="5257800" y="3048000"/>
            <a:ext cx="297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tx1"/>
                </a:solidFill>
              </a:rPr>
              <a:t>Обучение </a:t>
            </a:r>
            <a:r>
              <a:rPr lang="ru-RU" sz="1200" dirty="0" err="1">
                <a:solidFill>
                  <a:schemeClr val="tx1"/>
                </a:solidFill>
              </a:rPr>
              <a:t>этноволонтёров</a:t>
            </a:r>
            <a:r>
              <a:rPr lang="ru-RU" sz="1200" dirty="0">
                <a:solidFill>
                  <a:schemeClr val="tx1"/>
                </a:solidFill>
              </a:rPr>
              <a:t> для координирования команд на </a:t>
            </a:r>
            <a:r>
              <a:rPr lang="ru-RU" sz="1200" dirty="0" smtClean="0">
                <a:solidFill>
                  <a:schemeClr val="tx1"/>
                </a:solidFill>
              </a:rPr>
              <a:t>Республиканском </a:t>
            </a:r>
            <a:r>
              <a:rPr lang="ru-RU" sz="1200" dirty="0" err="1" smtClean="0">
                <a:solidFill>
                  <a:schemeClr val="tx1"/>
                </a:solidFill>
              </a:rPr>
              <a:t>интенсиве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C53E204-5D96-3FF1-2B8B-00E5EB30B1A6}"/>
              </a:ext>
            </a:extLst>
          </p:cNvPr>
          <p:cNvSpPr txBox="1"/>
          <p:nvPr/>
        </p:nvSpPr>
        <p:spPr>
          <a:xfrm>
            <a:off x="465741" y="4708283"/>
            <a:ext cx="3216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tx1"/>
                </a:solidFill>
              </a:rPr>
              <a:t>Зональный образовательный </a:t>
            </a:r>
            <a:r>
              <a:rPr lang="ru-RU" sz="1200" dirty="0" smtClean="0">
                <a:solidFill>
                  <a:schemeClr val="tx1"/>
                </a:solidFill>
              </a:rPr>
              <a:t>семинар для </a:t>
            </a:r>
            <a:r>
              <a:rPr lang="ru-RU" sz="1200" dirty="0" err="1" smtClean="0">
                <a:solidFill>
                  <a:schemeClr val="tx1"/>
                </a:solidFill>
              </a:rPr>
              <a:t>этноволонтеров</a:t>
            </a:r>
            <a:r>
              <a:rPr lang="ru-RU" sz="1200" dirty="0" smtClean="0">
                <a:solidFill>
                  <a:schemeClr val="tx1"/>
                </a:solidFill>
              </a:rPr>
              <a:t> . Волонтеры-модераторы курировали команды </a:t>
            </a:r>
            <a:r>
              <a:rPr lang="ru-RU" sz="1200" dirty="0" err="1" smtClean="0">
                <a:solidFill>
                  <a:schemeClr val="tx1"/>
                </a:solidFill>
              </a:rPr>
              <a:t>этноволонтеров</a:t>
            </a:r>
            <a:r>
              <a:rPr lang="ru-RU" sz="1200" dirty="0" smtClean="0">
                <a:solidFill>
                  <a:schemeClr val="tx1"/>
                </a:solidFill>
              </a:rPr>
              <a:t> с районов и городов Удмуртии.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CB3422-4426-4EF7-06E9-5690DCD3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DE364B-9C89-0B61-A91E-F28AEFAFE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xmlns="" id="{04F04D29-E482-82D0-6D09-BD11220CD09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xmlns="" id="{4BA994E6-4E46-B09D-4302-0293AA9DDF9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6" name="object 4">
              <a:extLst>
                <a:ext uri="{FF2B5EF4-FFF2-40B4-BE49-F238E27FC236}">
                  <a16:creationId xmlns:a16="http://schemas.microsoft.com/office/drawing/2014/main" xmlns="" id="{1D4F2C66-7EB3-7E18-BC1E-618ED2EA2C4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606796" cy="5599176"/>
            </a:xfrm>
            <a:prstGeom prst="rect">
              <a:avLst/>
            </a:prstGeom>
          </p:spPr>
        </p:pic>
        <p:pic>
          <p:nvPicPr>
            <p:cNvPr id="7" name="object 5">
              <a:extLst>
                <a:ext uri="{FF2B5EF4-FFF2-40B4-BE49-F238E27FC236}">
                  <a16:creationId xmlns:a16="http://schemas.microsoft.com/office/drawing/2014/main" xmlns="" id="{4B91A920-B7C3-283C-D8D6-995604CCCEF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14900" y="0"/>
              <a:ext cx="6858000" cy="3639312"/>
            </a:xfrm>
            <a:prstGeom prst="rect">
              <a:avLst/>
            </a:prstGeom>
          </p:spPr>
        </p:pic>
      </p:grpSp>
      <p:pic>
        <p:nvPicPr>
          <p:cNvPr id="8" name="Picture 2" descr="https://sun9-78.userapi.com/impg/n3UvLkYz8uW709h1DVTs9LHvpvK2Wo5oSdcHGw/-sr9p6XKcKw.jpg?size=810x1080&amp;quality=95&amp;sign=410627c6c555c902e6a1c1d0f96683ab&amp;type=album">
            <a:extLst>
              <a:ext uri="{FF2B5EF4-FFF2-40B4-BE49-F238E27FC236}">
                <a16:creationId xmlns:a16="http://schemas.microsoft.com/office/drawing/2014/main" xmlns="" id="{AFF94FB1-10D7-0B35-C8BC-EBBB91AE3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807" y="804195"/>
            <a:ext cx="2860768" cy="3814357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22BA907-0A2B-5B88-DCCC-26F8579F3E16}"/>
              </a:ext>
            </a:extLst>
          </p:cNvPr>
          <p:cNvSpPr txBox="1"/>
          <p:nvPr/>
        </p:nvSpPr>
        <p:spPr>
          <a:xfrm>
            <a:off x="-120398" y="466246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«Межконфессиональная спартакиада </a:t>
            </a:r>
            <a:r>
              <a:rPr lang="ru-RU" b="1" dirty="0">
                <a:solidFill>
                  <a:schemeClr val="bg1"/>
                </a:solidFill>
              </a:rPr>
              <a:t>по северной ходьбе»</a:t>
            </a:r>
          </a:p>
          <a:p>
            <a:endParaRPr lang="ru-RU" dirty="0"/>
          </a:p>
        </p:txBody>
      </p:sp>
      <p:pic>
        <p:nvPicPr>
          <p:cNvPr id="12" name="Picture 6" descr="https://sun9-57.userapi.com/impg/bd-QIEI0efb8xkX_Qy0ZhUiJPm2TT7e77pxRCg/uA8VgzewmMs.jpg?size=1280x960&amp;quality=95&amp;sign=3ec68c62860ed7ea6ab78dd85eb9ef26&amp;type=album">
            <a:extLst>
              <a:ext uri="{FF2B5EF4-FFF2-40B4-BE49-F238E27FC236}">
                <a16:creationId xmlns:a16="http://schemas.microsoft.com/office/drawing/2014/main" xmlns="" id="{BA489473-8211-49E0-BD75-54DD0AE35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2383" y="1294796"/>
            <a:ext cx="3961418" cy="2971063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A7541AE-7A16-9A3F-8A1E-1289E9C182AF}"/>
              </a:ext>
            </a:extLst>
          </p:cNvPr>
          <p:cNvSpPr txBox="1"/>
          <p:nvPr/>
        </p:nvSpPr>
        <p:spPr>
          <a:xfrm>
            <a:off x="3981687" y="4362198"/>
            <a:ext cx="350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Всероссийская акция «Капля жизни»</a:t>
            </a:r>
          </a:p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420AFCD-F7E4-1EA6-5C96-1F3DA6895394}"/>
              </a:ext>
            </a:extLst>
          </p:cNvPr>
          <p:cNvSpPr txBox="1"/>
          <p:nvPr/>
        </p:nvSpPr>
        <p:spPr>
          <a:xfrm>
            <a:off x="8036147" y="4247567"/>
            <a:ext cx="425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Образовательный центр «БУД»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E2AD8977-9776-7701-1A30-E6579594F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1344" y="1371600"/>
            <a:ext cx="4170966" cy="278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7EAD666-3997-3C7A-EBF6-F0DC41DDE31C}"/>
              </a:ext>
            </a:extLst>
          </p:cNvPr>
          <p:cNvSpPr txBox="1"/>
          <p:nvPr/>
        </p:nvSpPr>
        <p:spPr>
          <a:xfrm>
            <a:off x="8229600" y="4800600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</a:rPr>
              <a:t>Э</a:t>
            </a:r>
            <a:r>
              <a:rPr lang="ru-RU" sz="1200" dirty="0" smtClean="0">
                <a:solidFill>
                  <a:schemeClr val="tx1"/>
                </a:solidFill>
              </a:rPr>
              <a:t>то </a:t>
            </a:r>
            <a:r>
              <a:rPr lang="ru-RU" sz="1200" dirty="0">
                <a:solidFill>
                  <a:schemeClr val="tx1"/>
                </a:solidFill>
              </a:rPr>
              <a:t>обучающая программа для активной многонациональной молодёжи Удмуртии.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63D9407-DF0E-A516-7B58-CC3BCBE64F9B}"/>
              </a:ext>
            </a:extLst>
          </p:cNvPr>
          <p:cNvSpPr txBox="1"/>
          <p:nvPr/>
        </p:nvSpPr>
        <p:spPr>
          <a:xfrm>
            <a:off x="3924600" y="5181600"/>
            <a:ext cx="3623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День солидарности в борьбе с терроризмом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1E85356-0007-DD97-126C-88992FCCD476}"/>
              </a:ext>
            </a:extLst>
          </p:cNvPr>
          <p:cNvSpPr txBox="1"/>
          <p:nvPr/>
        </p:nvSpPr>
        <p:spPr>
          <a:xfrm>
            <a:off x="228600" y="5473005"/>
            <a:ext cx="3180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 </a:t>
            </a:r>
            <a:r>
              <a:rPr lang="ru-RU" sz="1200" dirty="0" smtClean="0"/>
              <a:t>Проводилась </a:t>
            </a:r>
            <a:r>
              <a:rPr lang="ru-RU" sz="1200" dirty="0"/>
              <a:t>между представителями традиционных </a:t>
            </a:r>
            <a:r>
              <a:rPr lang="ru-RU" sz="1200" dirty="0" err="1"/>
              <a:t>конфессий</a:t>
            </a:r>
            <a:r>
              <a:rPr lang="ru-RU" sz="1200" dirty="0"/>
              <a:t> </a:t>
            </a:r>
            <a:r>
              <a:rPr lang="ru-RU" sz="1200" dirty="0" smtClean="0"/>
              <a:t>УР для </a:t>
            </a:r>
            <a:r>
              <a:rPr lang="ru-RU" sz="1200" dirty="0"/>
              <a:t>популяризации </a:t>
            </a:r>
            <a:r>
              <a:rPr lang="ru-RU" sz="1200" dirty="0" smtClean="0"/>
              <a:t>ЗОЖ и </a:t>
            </a:r>
            <a:r>
              <a:rPr lang="ru-RU" sz="1200" dirty="0"/>
              <a:t>спорта, а также для укрепления межнациональных и межконфессиональных связей в духе мира и дружбы</a:t>
            </a:r>
            <a:r>
              <a:rPr lang="ru-RU" sz="1200" dirty="0" smtClean="0"/>
              <a:t>. Волонтеры помогали на станции и в награждении.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1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F9C573-F6B6-10D2-9B12-30CA1034F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78" y="381000"/>
            <a:ext cx="11556522" cy="2215991"/>
          </a:xfrm>
        </p:spPr>
        <p:txBody>
          <a:bodyPr/>
          <a:lstStyle/>
          <a:p>
            <a:pPr algn="ctr"/>
            <a:r>
              <a:rPr lang="ru-RU" sz="7200" dirty="0"/>
              <a:t>Присоединяйтесь к нам в социальных сетях!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560784-D8AB-B6BA-3737-31D9E1A12DF0}"/>
              </a:ext>
            </a:extLst>
          </p:cNvPr>
          <p:cNvSpPr txBox="1"/>
          <p:nvPr/>
        </p:nvSpPr>
        <p:spPr>
          <a:xfrm>
            <a:off x="381000" y="34290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i="0" dirty="0">
                <a:solidFill>
                  <a:srgbClr val="E1E3E6"/>
                </a:solidFill>
                <a:effectLst/>
                <a:latin typeface="var(--vk-sans-display, var(--vk-sans-display))"/>
              </a:rPr>
              <a:t>Региональный корпус </a:t>
            </a:r>
            <a:r>
              <a:rPr lang="ru-RU" sz="3200" b="1" i="0" dirty="0" err="1">
                <a:solidFill>
                  <a:srgbClr val="E1E3E6"/>
                </a:solidFill>
                <a:effectLst/>
                <a:latin typeface="var(--vk-sans-display, var(--vk-sans-display))"/>
              </a:rPr>
              <a:t>этноволонтеров</a:t>
            </a:r>
            <a:r>
              <a:rPr lang="ru-RU" sz="3200" b="1" i="0" dirty="0">
                <a:solidFill>
                  <a:srgbClr val="E1E3E6"/>
                </a:solidFill>
                <a:effectLst/>
                <a:latin typeface="var(--vk-sans-display, var(--vk-sans-display))"/>
              </a:rPr>
              <a:t> </a:t>
            </a:r>
            <a:r>
              <a:rPr lang="ru-RU" sz="3200" b="1" i="0" dirty="0" smtClean="0">
                <a:solidFill>
                  <a:srgbClr val="E1E3E6"/>
                </a:solidFill>
                <a:effectLst/>
                <a:latin typeface="var(--vk-sans-display, var(--vk-sans-display))"/>
              </a:rPr>
              <a:t>Удмуртии </a:t>
            </a:r>
            <a:endParaRPr lang="ru-RU" sz="3200" b="1" i="0" dirty="0">
              <a:solidFill>
                <a:srgbClr val="E1E3E6"/>
              </a:solidFill>
              <a:effectLst/>
              <a:latin typeface="var(--vk-sans-display, var(--vk-sans-display))"/>
            </a:endParaRPr>
          </a:p>
        </p:txBody>
      </p:sp>
      <p:pic>
        <p:nvPicPr>
          <p:cNvPr id="7" name="Picture 6" descr="C:\Users\votyakova\AppData\Local\Packages\Microsoft.Windows.Photos_8wekyb3d8bbwe\TempState\ShareServiceTempFolder\3d50abbfc8bc8e8cb32e5642c099709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2819400"/>
            <a:ext cx="3119141" cy="3119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33131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159</Words>
  <Application>Microsoft Office PowerPoint</Application>
  <PresentationFormat>Произвольный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РЕГИОНАЛЬНЫЙ КОРПУС ЭТНОВОЛОНТЕРОВ УДМУРТИИ – ЭТО:</vt:lpstr>
      <vt:lpstr>Этноволонтёр</vt:lpstr>
      <vt:lpstr>Мероприятия:</vt:lpstr>
      <vt:lpstr>Слайд 6</vt:lpstr>
      <vt:lpstr>Присоединяйтесь к нам в социальных сетях!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Серов Роман Дмитриевич</dc:creator>
  <cp:lastModifiedBy>votyakova</cp:lastModifiedBy>
  <cp:revision>27</cp:revision>
  <dcterms:created xsi:type="dcterms:W3CDTF">2024-09-24T05:50:04Z</dcterms:created>
  <dcterms:modified xsi:type="dcterms:W3CDTF">2024-10-21T12:15:48Z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2024-09-24T00:00:00Z</vt:filetime>
  </property>
  <property fmtid="{D5CDD505-2E9C-101B-9397-08002B2CF9AE}" pid="5" name="Producer">
    <vt:lpwstr>Microsoft® PowerPoint® 2013</vt:lpwstr>
  </property>
</Properties>
</file>