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82" r:id="rId4"/>
    <p:sldId id="283" r:id="rId5"/>
    <p:sldId id="284" r:id="rId6"/>
    <p:sldId id="285" r:id="rId7"/>
  </p:sldIdLst>
  <p:sldSz cx="12192000" cy="6858000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3C8"/>
    <a:srgbClr val="FEFE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8" autoAdjust="0"/>
    <p:restoredTop sz="94660"/>
  </p:normalViewPr>
  <p:slideViewPr>
    <p:cSldViewPr snapToGrid="0">
      <p:cViewPr varScale="1">
        <p:scale>
          <a:sx n="73" d="100"/>
          <a:sy n="73" d="100"/>
        </p:scale>
        <p:origin x="54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B410A4-C15F-AC87-9D4F-7E274CC6A1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2250FD2-4781-541E-4D47-C39A26D2C2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281ADA-9DAE-4D7D-01B4-3EFF39BD0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98FF-0EE0-49BD-8C02-3F64B471B723}" type="datetimeFigureOut">
              <a:rPr lang="ru-RU" smtClean="0"/>
              <a:t>10.12.2025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1B9E1D1-DF27-8B20-78FC-753065032B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383295E-1D2E-7ABE-6008-78B64F833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57D85-71F3-4991-9E6C-B1A2F3B341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651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5CBE66-80ED-304A-5B1F-C75BAF689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4A5626C-A7D7-986C-420C-8EE404B5B9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BF30F65-DADA-EF7D-4B35-8F91E4D5D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98FF-0EE0-49BD-8C02-3F64B471B723}" type="datetimeFigureOut">
              <a:rPr lang="ru-RU" smtClean="0"/>
              <a:t>10.12.2025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991D37F-8022-9CE2-156E-214ACF7CB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DD50D66-377A-2A0D-3EAF-F1D843844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57D85-71F3-4991-9E6C-B1A2F3B341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2940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59BF85-B062-C763-7D93-0814436FE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E1C1805-02B1-866E-48B0-93178DF2B5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710D56F-FBF9-1EF1-B6B4-7673CE60B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98FF-0EE0-49BD-8C02-3F64B471B723}" type="datetimeFigureOut">
              <a:rPr lang="ru-RU" smtClean="0"/>
              <a:t>10.12.2025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770DCDE-C3AB-118E-D390-29D38CDE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17FFA49-5DCC-055A-4F2B-69CB556D3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57D85-71F3-4991-9E6C-B1A2F3B341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3725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56A90D-1013-8D03-B888-FBB3B287B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F450F2-57E0-D045-AB6A-4C76AA0D71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EC909BD-21CE-48DA-6BFF-E0A4BC68AE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101E11A-8E06-B468-A7FA-D87D51D1F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98FF-0EE0-49BD-8C02-3F64B471B723}" type="datetimeFigureOut">
              <a:rPr lang="ru-RU" smtClean="0"/>
              <a:t>10.12.2025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4C42DA7-7212-9F15-B10F-10D486B484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011770D-B158-F367-B2F1-1D880B954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57D85-71F3-4991-9E6C-B1A2F3B341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3741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B4C0BE-595E-83CD-520E-E8C1A8F2F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C933E9D-C0D0-97FE-EC59-CEE9D4EE7F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8EF691E-9727-ED31-0CE6-D2807DE6C0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A940391-415D-3234-0861-287B7CFE65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79943D34-E39A-DF33-C3A3-80B337BDFE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84C1136-B6E7-98DC-3B8F-AA7DE1B51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98FF-0EE0-49BD-8C02-3F64B471B723}" type="datetimeFigureOut">
              <a:rPr lang="ru-RU" smtClean="0"/>
              <a:t>10.12.2025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785159F-C2D2-5FE2-3202-06DCF906FA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FAEFF75-6416-1165-1FA3-F54D8A0A9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57D85-71F3-4991-9E6C-B1A2F3B341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391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342488-5AF9-8E14-38DD-2C4ECE859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2471BD5-4A85-B928-3115-6E9A5018F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98FF-0EE0-49BD-8C02-3F64B471B723}" type="datetimeFigureOut">
              <a:rPr lang="ru-RU" smtClean="0"/>
              <a:t>10.12.2025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AD910A1-6379-E2D4-42F2-31DE9A5A78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6F663B2-995C-BD45-D0BE-72ACB0496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57D85-71F3-4991-9E6C-B1A2F3B341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7432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CD6BE8A-4F04-0CFA-BD7F-1B8FC3C3D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98FF-0EE0-49BD-8C02-3F64B471B723}" type="datetimeFigureOut">
              <a:rPr lang="ru-RU" smtClean="0"/>
              <a:t>10.12.2025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A087E6A-68CA-4DA0-0AB9-9054438D9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18D2C99-ECF2-285C-97F9-2E3222E5B5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57D85-71F3-4991-9E6C-B1A2F3B341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413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697B53-0890-8A79-8782-6702C6B920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2FEC8E2-C31E-FF24-9AD1-093E7531FB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6C0B9CE-2229-57C1-A06E-755F187C00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E526883-3CE2-54B4-2CB7-37D5D77D9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98FF-0EE0-49BD-8C02-3F64B471B723}" type="datetimeFigureOut">
              <a:rPr lang="ru-RU" smtClean="0"/>
              <a:t>10.12.2025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D840866-4B87-3DB2-EC4E-D22417E5EE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53F54F6-D0E0-BB04-65E5-B88D251828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57D85-71F3-4991-9E6C-B1A2F3B341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33579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78027D-BE3C-C5AC-643B-DD3179CB16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EE6AFA6-4453-28D9-92F5-1E0B946FBE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6D45682-575E-04E4-80CF-5C4A81A9A1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783A3A9-9AF6-C379-7CC2-B41073C7F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98FF-0EE0-49BD-8C02-3F64B471B723}" type="datetimeFigureOut">
              <a:rPr lang="ru-RU" smtClean="0"/>
              <a:t>10.12.2025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D65BA92-1CF7-7D2A-41C1-7FDF027EF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CACA2C9-17BD-BD7B-CE30-E05457021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57D85-71F3-4991-9E6C-B1A2F3B341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330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53A65C-D60F-B9F0-4C78-D739E5CB4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676C8E0-A6EF-9983-9ED6-588729A754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2C933A-57E8-C20B-BE39-58A077442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98FF-0EE0-49BD-8C02-3F64B471B723}" type="datetimeFigureOut">
              <a:rPr lang="ru-RU" smtClean="0"/>
              <a:t>10.12.2025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5276FF9-491B-7EB1-4A14-203E2502F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88102F5-8BAC-46CA-EC3B-6675C5A49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57D85-71F3-4991-9E6C-B1A2F3B341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5916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9BED1EA-4CBE-4C66-DF79-A34FA3487F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BF4ACBA-B3BA-9541-8112-80D33B75E5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CD6BC12-16E2-CE94-5820-E7531161A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98FF-0EE0-49BD-8C02-3F64B471B723}" type="datetimeFigureOut">
              <a:rPr lang="ru-RU" smtClean="0"/>
              <a:t>10.12.2025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790AEF1-4DC8-2888-0263-689680232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B3A0A6D-DADB-BDBC-649B-9C5D9F356D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57D85-71F3-4991-9E6C-B1A2F3B341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2404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6A1A2A-57D1-6436-1962-6B77B21165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01B3E21-B6BA-E458-B91F-150DED7DCF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ED5ADBD-8498-33AE-70DB-087E334010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AC98FF-0EE0-49BD-8C02-3F64B471B723}" type="datetimeFigureOut">
              <a:rPr lang="ru-RU" smtClean="0"/>
              <a:t>10.12.2025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2C628A8-03BB-D10B-849D-E1EBB41496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66D2398-EAC0-3D58-EA06-D1500F44BA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457D85-71F3-4991-9E6C-B1A2F3B341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8101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g"/><Relationship Id="rId7" Type="http://schemas.openxmlformats.org/officeDocument/2006/relationships/image" Target="../media/image1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10" Type="http://schemas.microsoft.com/office/2007/relationships/hdphoto" Target="../media/hdphoto1.wdp"/><Relationship Id="rId4" Type="http://schemas.openxmlformats.org/officeDocument/2006/relationships/image" Target="../media/image8.jp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20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FE85E61-13EB-326E-C7EA-3C079211A0A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38" y="180363"/>
            <a:ext cx="2913788" cy="2028342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4762641" y="0"/>
            <a:ext cx="7593261" cy="2074218"/>
            <a:chOff x="4598739" y="202945"/>
            <a:chExt cx="7593261" cy="2074218"/>
          </a:xfrm>
        </p:grpSpPr>
        <p:pic>
          <p:nvPicPr>
            <p:cNvPr id="17" name="Рисунок 16">
              <a:extLst>
                <a:ext uri="{FF2B5EF4-FFF2-40B4-BE49-F238E27FC236}">
                  <a16:creationId xmlns:a16="http://schemas.microsoft.com/office/drawing/2014/main" id="{80C49E28-DB37-9D54-9692-E2F277DB1E6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3731"/>
            <a:stretch/>
          </p:blipFill>
          <p:spPr>
            <a:xfrm>
              <a:off x="4598739" y="202945"/>
              <a:ext cx="7593261" cy="1194534"/>
            </a:xfrm>
            <a:prstGeom prst="rect">
              <a:avLst/>
            </a:prstGeom>
          </p:spPr>
        </p:pic>
        <p:pic>
          <p:nvPicPr>
            <p:cNvPr id="19" name="Рисунок 18">
              <a:extLst>
                <a:ext uri="{FF2B5EF4-FFF2-40B4-BE49-F238E27FC236}">
                  <a16:creationId xmlns:a16="http://schemas.microsoft.com/office/drawing/2014/main" id="{93F040C8-B294-3E70-AE84-D709C5A359A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761781" y="1196187"/>
              <a:ext cx="7134785" cy="1080976"/>
            </a:xfrm>
            <a:prstGeom prst="rect">
              <a:avLst/>
            </a:prstGeom>
          </p:spPr>
        </p:pic>
      </p:grpSp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673" y="2743831"/>
            <a:ext cx="11278905" cy="2987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6514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1CEDE5D-8BC6-6E47-5E72-8779629026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9" t="3599" r="3774"/>
          <a:stretch/>
        </p:blipFill>
        <p:spPr>
          <a:xfrm rot="16200000">
            <a:off x="-27637" y="502403"/>
            <a:ext cx="2939279" cy="2420447"/>
          </a:xfrm>
          <a:prstGeom prst="rect">
            <a:avLst/>
          </a:prstGeom>
          <a:ln w="76200">
            <a:solidFill>
              <a:srgbClr val="00C3C8"/>
            </a:solidFill>
          </a:ln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197AEF4-C445-6828-9F9A-74444607756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5" t="16855" b="24277"/>
          <a:stretch/>
        </p:blipFill>
        <p:spPr>
          <a:xfrm>
            <a:off x="-2611898" y="189997"/>
            <a:ext cx="2204561" cy="2527149"/>
          </a:xfrm>
          <a:prstGeom prst="rect">
            <a:avLst/>
          </a:prstGeom>
          <a:ln w="76200">
            <a:solidFill>
              <a:srgbClr val="00C3C8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90596" y="2387638"/>
            <a:ext cx="2556400" cy="3408533"/>
          </a:xfrm>
          <a:prstGeom prst="rect">
            <a:avLst/>
          </a:prstGeom>
          <a:ln w="76200">
            <a:solidFill>
              <a:srgbClr val="00C3C8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4873" y="2175965"/>
            <a:ext cx="2165684" cy="2887579"/>
          </a:xfrm>
          <a:prstGeom prst="rect">
            <a:avLst/>
          </a:prstGeom>
          <a:ln w="76200">
            <a:solidFill>
              <a:srgbClr val="00C3C8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93" y="3449013"/>
            <a:ext cx="2144798" cy="2859731"/>
          </a:xfrm>
          <a:prstGeom prst="rect">
            <a:avLst/>
          </a:prstGeom>
          <a:ln w="76200">
            <a:solidFill>
              <a:srgbClr val="00C3C8"/>
            </a:solidFill>
          </a:ln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552" y="1453571"/>
            <a:ext cx="2027578" cy="2703437"/>
          </a:xfrm>
          <a:prstGeom prst="rect">
            <a:avLst/>
          </a:prstGeom>
          <a:ln w="76200">
            <a:solidFill>
              <a:srgbClr val="00C3C8"/>
            </a:solidFill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952" y="4679127"/>
            <a:ext cx="2647256" cy="1985442"/>
          </a:xfrm>
          <a:prstGeom prst="rect">
            <a:avLst/>
          </a:prstGeom>
          <a:ln w="76200">
            <a:solidFill>
              <a:srgbClr val="00C3C8"/>
            </a:solidFill>
          </a:ln>
        </p:spPr>
      </p:pic>
      <p:grpSp>
        <p:nvGrpSpPr>
          <p:cNvPr id="5" name="Группа 4"/>
          <p:cNvGrpSpPr/>
          <p:nvPr/>
        </p:nvGrpSpPr>
        <p:grpSpPr>
          <a:xfrm>
            <a:off x="4950069" y="114300"/>
            <a:ext cx="7051431" cy="6286500"/>
            <a:chOff x="4950069" y="114300"/>
            <a:chExt cx="7051431" cy="6286500"/>
          </a:xfrm>
        </p:grpSpPr>
        <p:pic>
          <p:nvPicPr>
            <p:cNvPr id="16" name="Рисунок 15"/>
            <p:cNvPicPr>
              <a:picLocks noChangeAspect="1"/>
            </p:cNvPicPr>
            <p:nvPr/>
          </p:nvPicPr>
          <p:blipFill>
            <a:blip r:embed="rId9" cstate="hq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0069" y="114300"/>
              <a:ext cx="7051431" cy="6286500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5368519" y="302895"/>
              <a:ext cx="6214530" cy="59093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Команда проекта шьет и передает бойцам теплую, сменную одежду. Это позволяет бойцу быстро стабилизировать температуру тела, избежать простуды, сохраняя здоровье и боеспособность подразделения.</a:t>
              </a:r>
            </a:p>
            <a:p>
              <a:pPr algn="ctr"/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Обоснование социальной значимости проекта:</a:t>
              </a:r>
            </a:p>
            <a:p>
              <a:pPr algn="ctr"/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Одна из главных небоевых угроз для жизни и здоровья военнослужащего в полевых условиях — переохлаждение. После многочасового нахождения в окопе, на </a:t>
              </a:r>
              <a:r>
                <a:rPr lang="ru-RU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боевом задании </a:t>
              </a:r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или в засаде, часто в промокшей одежде, боец возвращается на точку базирования. Снятый бронежилет и мокрая форма приводят к резкой потере тепла. </a:t>
              </a:r>
              <a:endPara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ru-RU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Проблема</a:t>
              </a:r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 </a:t>
              </a:r>
              <a:r>
                <a:rPr lang="ru-RU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отсутствие </a:t>
              </a:r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у бойцов </a:t>
              </a:r>
              <a:r>
                <a:rPr lang="ru-RU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теплого запасного комплекта </a:t>
              </a:r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одежды для смены и восстановления после боевой задачи приводит к массовым простудам, пневмониям и небоевым потерям</a:t>
              </a:r>
              <a:r>
                <a:rPr lang="ru-RU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  <a:p>
              <a:pPr algn="ctr"/>
              <a:r>
                <a:rPr lang="ru-RU" b="1" u="sng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Мы обеспечиваем бойцов специально разработанными швейными изделиями, которые:</a:t>
              </a:r>
            </a:p>
            <a:p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•	</a:t>
              </a:r>
              <a:r>
                <a:rPr lang="ru-RU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отводят </a:t>
              </a:r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влагу от </a:t>
              </a:r>
              <a:r>
                <a:rPr lang="ru-RU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тела.</a:t>
              </a: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•	</a:t>
              </a:r>
              <a:r>
                <a:rPr lang="ru-RU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быстро </a:t>
              </a:r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сохнут даже в полевых условиях.</a:t>
              </a:r>
            </a:p>
            <a:p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•	</a:t>
              </a:r>
              <a:r>
                <a:rPr lang="ru-RU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эффективно </a:t>
              </a:r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сохраняют тепло даже во влажном </a:t>
              </a:r>
              <a:r>
                <a:rPr lang="ru-RU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</a:t>
              </a:r>
            </a:p>
            <a:p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  состоянии</a:t>
              </a:r>
              <a:r>
                <a:rPr lang="ru-RU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50224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B5E565B-7F38-4288-A29A-250E96FEB91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11" t="9768" r="17162" b="6404"/>
          <a:stretch/>
        </p:blipFill>
        <p:spPr>
          <a:xfrm>
            <a:off x="9360790" y="2965616"/>
            <a:ext cx="2582671" cy="2415311"/>
          </a:xfrm>
          <a:prstGeom prst="rect">
            <a:avLst/>
          </a:prstGeom>
          <a:ln w="76200">
            <a:solidFill>
              <a:srgbClr val="00C3C8"/>
            </a:solidFill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F975653-D32A-526D-41A2-0B81E625D7A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99"/>
          <a:stretch/>
        </p:blipFill>
        <p:spPr>
          <a:xfrm rot="5400000">
            <a:off x="7321223" y="4308053"/>
            <a:ext cx="2484128" cy="1990472"/>
          </a:xfrm>
          <a:prstGeom prst="rect">
            <a:avLst/>
          </a:prstGeom>
          <a:ln w="76200">
            <a:solidFill>
              <a:srgbClr val="00C3C8"/>
            </a:solidFill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C5FE5DC-9CA0-7243-3715-7179942E4F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29"/>
          <a:stretch/>
        </p:blipFill>
        <p:spPr>
          <a:xfrm>
            <a:off x="7896543" y="337892"/>
            <a:ext cx="3650103" cy="2279592"/>
          </a:xfrm>
          <a:prstGeom prst="rect">
            <a:avLst/>
          </a:prstGeom>
          <a:ln w="76200">
            <a:solidFill>
              <a:srgbClr val="00C3C8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hq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019" y="112142"/>
            <a:ext cx="7177566" cy="654744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27454" y="292711"/>
            <a:ext cx="651869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обеспечиваем бойцов специально разработанными швейными изделиями, которые: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отводят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влагу от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тела;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быстро сохнут;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сохраняют тепло.</a:t>
            </a:r>
          </a:p>
          <a:p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и задачи проекта:</a:t>
            </a:r>
          </a:p>
          <a:p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Снижение риска переохлаждения и заболеваний у участников СВО путем обеспечения их комплектами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сменной одежды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восстановления после боевых задач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Повысить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уровнь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бытового и психологического комфорта участников и ветеранов СВО за счет обеспечения их индивидуально изготовленными качественными швейными изделиями и атрибутикой.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Разработка и производство:  отшить не менее 3000 комплектов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одежды и 1000 шевронов.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Логистика: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адресную доставку готовых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изделий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непосредственно в подразделения, находящиеся в зоне боевых действий, с приоритетом для передовых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позиций и в госпиталя.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	Обратная связь: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собрать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проанализировать отзывы от бойцов для постоянного улучшения конструкций и материалов.</a:t>
            </a:r>
          </a:p>
        </p:txBody>
      </p:sp>
    </p:spTree>
    <p:extLst>
      <p:ext uri="{BB962C8B-B14F-4D97-AF65-F5344CB8AC3E}">
        <p14:creationId xmlns:p14="http://schemas.microsoft.com/office/powerpoint/2010/main" val="34634111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4978759" y="600891"/>
            <a:ext cx="7051431" cy="4885509"/>
            <a:chOff x="173846" y="600891"/>
            <a:chExt cx="7051431" cy="4885509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>
            <a:blip r:embed="rId2" cstate="hq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846" y="600891"/>
              <a:ext cx="7051431" cy="4885509"/>
            </a:xfrm>
            <a:prstGeom prst="rect">
              <a:avLst/>
            </a:prstGeom>
          </p:spPr>
        </p:pic>
        <p:sp>
          <p:nvSpPr>
            <p:cNvPr id="3" name="Прямоугольник 2"/>
            <p:cNvSpPr/>
            <p:nvPr/>
          </p:nvSpPr>
          <p:spPr>
            <a:xfrm>
              <a:off x="651561" y="821722"/>
              <a:ext cx="6096000" cy="424731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ru-RU" b="1" dirty="0">
                  <a:solidFill>
                    <a:srgbClr val="0F1115"/>
                  </a:solidFill>
                  <a:latin typeface="quote-cjk-patch"/>
                </a:rPr>
                <a:t> </a:t>
              </a:r>
              <a:r>
                <a:rPr lang="ru-RU" b="1" dirty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Актуальность проекта (социальная значимость)</a:t>
              </a:r>
              <a:endParaRPr lang="ru-RU" dirty="0">
                <a:solidFill>
                  <a:srgbClr val="0F1115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ru-RU" b="1" dirty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Практическая необходимость:</a:t>
              </a:r>
              <a:r>
                <a:rPr lang="ru-RU" dirty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r>
                <a:rPr lang="ru-RU" dirty="0" smtClean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несмотря </a:t>
              </a:r>
              <a:r>
                <a:rPr lang="ru-RU" dirty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на масштабное снабжение, у военнослужащих постоянно возникает потребность в </a:t>
              </a:r>
              <a:r>
                <a:rPr lang="ru-RU" dirty="0" smtClean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нестандартных </a:t>
              </a:r>
              <a:r>
                <a:rPr lang="ru-RU" dirty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или быстроизнашивающихся швейных изделиях, которые не всегда оперативно поставляются.</a:t>
              </a:r>
            </a:p>
            <a:p>
              <a:pPr algn="ctr"/>
              <a:r>
                <a:rPr lang="ru-RU" b="1" dirty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Психологическая поддержка:</a:t>
              </a:r>
              <a:r>
                <a:rPr lang="ru-RU" dirty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r>
                <a:rPr lang="ru-RU" dirty="0" smtClean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индивидуальный </a:t>
              </a:r>
              <a:r>
                <a:rPr lang="ru-RU" dirty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подход (именные нашивки, выбор расцветки) повышает моральный дух, укрепляет чувство общности и личной значимости бойца.</a:t>
              </a:r>
            </a:p>
            <a:p>
              <a:r>
                <a:rPr lang="ru-RU" b="1" dirty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Адаптация для раненых:</a:t>
              </a:r>
              <a:r>
                <a:rPr lang="ru-RU" dirty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r>
                <a:rPr lang="ru-RU" dirty="0" smtClean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удобная </a:t>
              </a:r>
              <a:r>
                <a:rPr lang="ru-RU" dirty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одежда для госпиталя способствует более комфортному периоду реабилитации.</a:t>
              </a:r>
            </a:p>
            <a:p>
              <a:pPr algn="ctr"/>
              <a:r>
                <a:rPr lang="ru-RU" b="1" dirty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Консолидация общества:</a:t>
              </a:r>
              <a:r>
                <a:rPr lang="ru-RU" dirty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r>
                <a:rPr lang="ru-RU" dirty="0" smtClean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проект </a:t>
              </a:r>
              <a:r>
                <a:rPr lang="ru-RU" dirty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дает возможность </a:t>
              </a:r>
              <a:r>
                <a:rPr lang="ru-RU" dirty="0" smtClean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волонтерам-швеям внести свой </a:t>
              </a:r>
              <a:r>
                <a:rPr lang="ru-RU" dirty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вклад в общее дело, превращая их сочувствие в конкретные действия</a:t>
              </a:r>
              <a:r>
                <a:rPr lang="ru-RU" dirty="0">
                  <a:solidFill>
                    <a:srgbClr val="0F1115"/>
                  </a:solidFill>
                  <a:latin typeface="quote-cjk-patch"/>
                </a:rPr>
                <a:t>.</a:t>
              </a:r>
              <a:endParaRPr lang="ru-RU" b="0" i="0" dirty="0">
                <a:solidFill>
                  <a:srgbClr val="0F1115"/>
                </a:solidFill>
                <a:effectLst/>
                <a:latin typeface="quote-cjk-patch"/>
              </a:endParaRPr>
            </a:p>
          </p:txBody>
        </p:sp>
      </p:grp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07" y="143692"/>
            <a:ext cx="1969226" cy="2625634"/>
          </a:xfrm>
          <a:prstGeom prst="rect">
            <a:avLst/>
          </a:prstGeom>
          <a:ln w="76200">
            <a:solidFill>
              <a:srgbClr val="00C3C8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327" y="404361"/>
            <a:ext cx="2802898" cy="2102173"/>
          </a:xfrm>
          <a:prstGeom prst="rect">
            <a:avLst/>
          </a:prstGeom>
          <a:ln w="76200">
            <a:solidFill>
              <a:srgbClr val="00C3C8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794" y="3569350"/>
            <a:ext cx="2249533" cy="2999377"/>
          </a:xfrm>
          <a:prstGeom prst="rect">
            <a:avLst/>
          </a:prstGeom>
          <a:ln w="76200">
            <a:solidFill>
              <a:srgbClr val="00C3C8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18140">
            <a:off x="2074025" y="3190637"/>
            <a:ext cx="3357003" cy="2517752"/>
          </a:xfrm>
          <a:prstGeom prst="rect">
            <a:avLst/>
          </a:prstGeom>
          <a:ln w="76200">
            <a:solidFill>
              <a:srgbClr val="00C3C8"/>
            </a:solidFill>
          </a:ln>
        </p:spPr>
      </p:pic>
    </p:spTree>
    <p:extLst>
      <p:ext uri="{BB962C8B-B14F-4D97-AF65-F5344CB8AC3E}">
        <p14:creationId xmlns:p14="http://schemas.microsoft.com/office/powerpoint/2010/main" val="34336940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171628" y="666205"/>
            <a:ext cx="7051431" cy="5486401"/>
            <a:chOff x="184691" y="195942"/>
            <a:chExt cx="7051431" cy="5486401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2" cstate="hq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691" y="195942"/>
              <a:ext cx="7051431" cy="5486401"/>
            </a:xfrm>
            <a:prstGeom prst="rect">
              <a:avLst/>
            </a:prstGeom>
          </p:spPr>
        </p:pic>
        <p:sp>
          <p:nvSpPr>
            <p:cNvPr id="4" name="Прямоугольник 3"/>
            <p:cNvSpPr/>
            <p:nvPr/>
          </p:nvSpPr>
          <p:spPr>
            <a:xfrm>
              <a:off x="509451" y="416773"/>
              <a:ext cx="6248955" cy="48013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b="1" dirty="0" smtClean="0">
                  <a:solidFill>
                    <a:srgbClr val="0F1115"/>
                  </a:solidFill>
                  <a:latin typeface="quote-cjk-patch"/>
                </a:rPr>
                <a:t> </a:t>
              </a:r>
              <a:r>
                <a:rPr lang="ru-RU" b="1" u="sng" dirty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Ожидаемые </a:t>
              </a:r>
              <a:r>
                <a:rPr lang="ru-RU" b="1" u="sng" dirty="0" smtClean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результаты:</a:t>
              </a:r>
              <a:endParaRPr lang="ru-RU" b="1" u="sng" dirty="0">
                <a:solidFill>
                  <a:srgbClr val="0F1115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endParaRPr lang="ru-RU" dirty="0">
                <a:solidFill>
                  <a:srgbClr val="0F1115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ru-RU" dirty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Улучшены бытовые условия и экипировка целевой группы</a:t>
              </a:r>
              <a:r>
                <a:rPr lang="ru-RU" dirty="0" smtClean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ru-RU" dirty="0">
                <a:solidFill>
                  <a:srgbClr val="0F1115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ru-RU" dirty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Повышен моральный дух получателей помощи через индивидуальный подход.</a:t>
              </a:r>
            </a:p>
            <a:p>
              <a:endParaRPr lang="ru-RU" dirty="0">
                <a:solidFill>
                  <a:srgbClr val="0F1115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ru-RU" dirty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Сформировано сообщество граждан, системно помогающих армии своим профессиональным трудом</a:t>
              </a:r>
              <a:r>
                <a:rPr lang="ru-RU" dirty="0" smtClean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ru-RU" dirty="0">
                <a:solidFill>
                  <a:srgbClr val="0F1115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ru-RU" dirty="0" smtClean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Два действующих швейных цеха продолжают бесперебойную работу для поддержки наших бойцов и ветеранов.</a:t>
              </a:r>
              <a:endParaRPr lang="ru-RU" dirty="0">
                <a:solidFill>
                  <a:srgbClr val="0F1115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endParaRPr lang="ru-RU" dirty="0">
                <a:solidFill>
                  <a:srgbClr val="0F1115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ru-RU" dirty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Получен тиражируемый опыт организации «швейного» волонтерского центра</a:t>
              </a:r>
              <a:r>
                <a:rPr lang="ru-RU" dirty="0" smtClean="0">
                  <a:solidFill>
                    <a:srgbClr val="0F111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ru-RU" i="0" dirty="0">
                <a:solidFill>
                  <a:srgbClr val="0F1115"/>
                </a:solidFill>
                <a:effectLst/>
                <a:latin typeface="quote-cjk-patch"/>
              </a:endParaRPr>
            </a:p>
          </p:txBody>
        </p:sp>
      </p:grp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5265" y="3899337"/>
            <a:ext cx="4056567" cy="2705698"/>
          </a:xfrm>
          <a:prstGeom prst="rect">
            <a:avLst/>
          </a:prstGeom>
          <a:ln w="76200">
            <a:solidFill>
              <a:srgbClr val="00C3C8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730" y="2399751"/>
            <a:ext cx="3027483" cy="2019307"/>
          </a:xfrm>
          <a:prstGeom prst="rect">
            <a:avLst/>
          </a:prstGeom>
          <a:ln w="76200">
            <a:solidFill>
              <a:srgbClr val="00C3C8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7306" y="213774"/>
            <a:ext cx="3355151" cy="2516363"/>
          </a:xfrm>
          <a:prstGeom prst="rect">
            <a:avLst/>
          </a:prstGeom>
          <a:ln w="76200">
            <a:solidFill>
              <a:srgbClr val="00C3C8"/>
            </a:solidFill>
          </a:ln>
        </p:spPr>
      </p:pic>
    </p:spTree>
    <p:extLst>
      <p:ext uri="{BB962C8B-B14F-4D97-AF65-F5344CB8AC3E}">
        <p14:creationId xmlns:p14="http://schemas.microsoft.com/office/powerpoint/2010/main" val="1108111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hq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067" y="1084218"/>
            <a:ext cx="7051431" cy="437605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159827" y="1305048"/>
            <a:ext cx="6248955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ru-RU" b="1" u="sng" dirty="0" smtClean="0">
                <a:solidFill>
                  <a:srgbClr val="0F11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дальнейшем мы планируем продолжать свою работу в социальной сфере за </a:t>
            </a:r>
            <a:r>
              <a:rPr lang="ru-RU" b="1" u="sng" dirty="0">
                <a:solidFill>
                  <a:srgbClr val="0F11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счет: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u="sng" dirty="0">
              <a:solidFill>
                <a:srgbClr val="0F11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F11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Привлечения частных </a:t>
            </a:r>
            <a:r>
              <a:rPr lang="ru-RU" dirty="0" smtClean="0">
                <a:solidFill>
                  <a:srgbClr val="0F11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пожертвований.</a:t>
            </a:r>
            <a:endParaRPr lang="ru-RU" dirty="0">
              <a:solidFill>
                <a:srgbClr val="0F11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>
              <a:solidFill>
                <a:srgbClr val="0F11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F11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Выполнения социальных заказов от НКО и ветеранских организаций.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>
              <a:solidFill>
                <a:srgbClr val="0F11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F11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 части продукции (шевроны, сувенирная продукция) гражданскому населению по принципу «1 купил — 1 отправил бойцу».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>
              <a:solidFill>
                <a:srgbClr val="0F11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F11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Участия в новых </a:t>
            </a:r>
            <a:r>
              <a:rPr lang="ru-RU" dirty="0" err="1">
                <a:solidFill>
                  <a:srgbClr val="0F11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грантовых</a:t>
            </a:r>
            <a:r>
              <a:rPr lang="ru-RU" dirty="0">
                <a:solidFill>
                  <a:srgbClr val="0F11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конкурсах.</a:t>
            </a:r>
            <a:endParaRPr lang="ru-RU" i="0" dirty="0">
              <a:solidFill>
                <a:srgbClr val="0F1115"/>
              </a:solidFill>
              <a:effectLst/>
              <a:latin typeface="quote-cjk-patch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89" y="207649"/>
            <a:ext cx="3311067" cy="2483300"/>
          </a:xfrm>
          <a:prstGeom prst="rect">
            <a:avLst/>
          </a:prstGeom>
          <a:ln w="76200">
            <a:solidFill>
              <a:srgbClr val="00C3C8"/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89" y="4323807"/>
            <a:ext cx="3030583" cy="2272937"/>
          </a:xfrm>
          <a:prstGeom prst="rect">
            <a:avLst/>
          </a:prstGeom>
          <a:ln w="76200">
            <a:solidFill>
              <a:srgbClr val="00C3C8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47122" y="2297824"/>
            <a:ext cx="3215731" cy="3555696"/>
          </a:xfrm>
          <a:prstGeom prst="rect">
            <a:avLst/>
          </a:prstGeom>
          <a:ln w="76200">
            <a:solidFill>
              <a:srgbClr val="00C3C8"/>
            </a:solidFill>
          </a:ln>
        </p:spPr>
      </p:pic>
    </p:spTree>
    <p:extLst>
      <p:ext uri="{BB962C8B-B14F-4D97-AF65-F5344CB8AC3E}">
        <p14:creationId xmlns:p14="http://schemas.microsoft.com/office/powerpoint/2010/main" val="360429302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137392</TotalTime>
  <Words>25</Words>
  <Application>Microsoft Office PowerPoint</Application>
  <PresentationFormat>Широкоэкранный</PresentationFormat>
  <Paragraphs>45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quote-cjk-patch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Ирина</cp:lastModifiedBy>
  <cp:revision>66</cp:revision>
  <cp:lastPrinted>2025-12-10T13:37:13Z</cp:lastPrinted>
  <dcterms:created xsi:type="dcterms:W3CDTF">2023-11-27T13:10:23Z</dcterms:created>
  <dcterms:modified xsi:type="dcterms:W3CDTF">2025-12-11T10:02:57Z</dcterms:modified>
</cp:coreProperties>
</file>