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DB30E0B-75DF-42C9-9852-7070BE1627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7D5BC760-7681-461C-917D-6F489AE5BB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EECD444-FC6F-41F2-8D86-E6298799A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0799-BAF4-4C81-A6E3-7CAB67DFA1AE}" type="datetimeFigureOut">
              <a:rPr lang="ru-RU" smtClean="0"/>
              <a:t>09.02.2024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039F0BC-8B21-4794-B496-C9C4B64C2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BC1A37D-E106-4CA8-8A1A-F86DAA072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16267-DA8C-4DEF-995F-4411830EF8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482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B4B525E-C2B4-4C94-BEA5-E8B76CD18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73170D7-D936-4FCB-917A-CD6D5C3EEB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CBF0F29-1387-45E8-A622-450F3EF36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0799-BAF4-4C81-A6E3-7CAB67DFA1AE}" type="datetimeFigureOut">
              <a:rPr lang="ru-RU" smtClean="0"/>
              <a:t>09.02.2024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8FDDEEB-5CF4-4683-9790-5CFD147DA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96CF403-7861-421A-B35A-A0D03A014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16267-DA8C-4DEF-995F-4411830EF8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532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9E2293BA-9824-42C0-B69D-699351491F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0A7BAEBE-E3D4-494A-897C-0FA06D891F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24F6D77-825B-44A5-A1E0-FB8B0C3AD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0799-BAF4-4C81-A6E3-7CAB67DFA1AE}" type="datetimeFigureOut">
              <a:rPr lang="ru-RU" smtClean="0"/>
              <a:t>09.02.2024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C6C7B65-6E22-46AA-88DF-F04136CB2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3436586-906D-464F-B0B7-6AF609A3D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16267-DA8C-4DEF-995F-4411830EF8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48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C93B42B-E7DE-490A-AA1D-B45CE2817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D105608-B4EC-4A5B-B6EE-6A48049A8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008CFB5-9936-4D25-8027-30854CC77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0799-BAF4-4C81-A6E3-7CAB67DFA1AE}" type="datetimeFigureOut">
              <a:rPr lang="ru-RU" smtClean="0"/>
              <a:t>09.02.2024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01C4217-9486-42D1-B509-F3ED7AA81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27B6867-855A-4696-BBFA-5EBF5D54E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16267-DA8C-4DEF-995F-4411830EF8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347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A44CE06-F5D1-47CE-A8C8-0E9E15791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48512A2-D78B-49CF-97B8-E4CCB28776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FF8F8F7-0880-4F20-8C20-DA2DAB1BA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0799-BAF4-4C81-A6E3-7CAB67DFA1AE}" type="datetimeFigureOut">
              <a:rPr lang="ru-RU" smtClean="0"/>
              <a:t>09.02.2024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3D55A80-3AA5-4DC5-B163-8ABBD9DAC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2C99C88-756A-4063-ACCC-1ECE383B4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16267-DA8C-4DEF-995F-4411830EF8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759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9DFE30D-4574-4BD4-90F2-8466A93CC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EEA8FD3-6BD7-42DC-9718-6EBFB4D964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C6B27A1-7284-4AB8-836A-3867F976A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1FBD978-426D-4163-83DE-30A773512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0799-BAF4-4C81-A6E3-7CAB67DFA1AE}" type="datetimeFigureOut">
              <a:rPr lang="ru-RU" smtClean="0"/>
              <a:t>09.02.2024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13B45B9-8AF0-44D2-A128-E2D35BA84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519AC33-D0AB-47DD-A4DD-6F2D6F7B0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16267-DA8C-4DEF-995F-4411830EF8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953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4048D7-8017-454A-9B4D-B458B93C9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238CC23-24C1-4AEF-9458-7D911FCB7E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39ED390-D7E7-4A4F-BCCA-863F17D48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D52F5BE4-81C0-4FF7-B145-1E369A79CA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2F190DAE-F499-4451-85C6-D5958A5A94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ED54D630-7D5F-4A79-8A33-E885ABEEB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0799-BAF4-4C81-A6E3-7CAB67DFA1AE}" type="datetimeFigureOut">
              <a:rPr lang="ru-RU" smtClean="0"/>
              <a:t>09.02.2024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4D0E020A-BA2A-4A79-BBBB-1B70BBA98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ABBDD6A-C402-4AD7-9B45-2EAAA0012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16267-DA8C-4DEF-995F-4411830EF8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681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B3DD92D-5170-45C6-BBC2-047157F33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83AD9DA0-7916-4FB1-BBE8-6655A2D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0799-BAF4-4C81-A6E3-7CAB67DFA1AE}" type="datetimeFigureOut">
              <a:rPr lang="ru-RU" smtClean="0"/>
              <a:t>09.02.2024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0B7C5D96-1059-4716-BA9E-D22D100E7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A2765631-1F1B-47F6-8346-6DB2B3DED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16267-DA8C-4DEF-995F-4411830EF8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290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64C8ADFF-493A-48EA-A38B-90447200C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0799-BAF4-4C81-A6E3-7CAB67DFA1AE}" type="datetimeFigureOut">
              <a:rPr lang="ru-RU" smtClean="0"/>
              <a:t>09.02.2024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ABC66D90-A000-484A-88CA-448546F69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2D48FA51-9A2B-46F9-8421-CFA2C5CD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16267-DA8C-4DEF-995F-4411830EF8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435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DDBE06C-ED0A-4DC7-B67D-F0E997051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1A4A8B0-CC61-4A4C-AE72-FBC377BA6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273EAC5-21B4-4B9E-8EDC-0011B7C2E5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5282EC6-E41B-4CAC-975F-705E3B499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0799-BAF4-4C81-A6E3-7CAB67DFA1AE}" type="datetimeFigureOut">
              <a:rPr lang="ru-RU" smtClean="0"/>
              <a:t>09.02.2024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4A7EC95-269C-4574-AAD8-2D6CC90E4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335E7CA-E4F9-4F48-AB42-A1F0E4BC3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16267-DA8C-4DEF-995F-4411830EF8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939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4A6821-CAA8-4924-B852-BEA7610A6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ACDA482F-601F-41B1-B739-EA0DD3781A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721BB64D-6CD6-47C3-8028-7BF4B31DD2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95DEE8F-C1BA-44AC-8D01-35FA0F4B0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0799-BAF4-4C81-A6E3-7CAB67DFA1AE}" type="datetimeFigureOut">
              <a:rPr lang="ru-RU" smtClean="0"/>
              <a:t>09.02.2024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AFCC0A1-F0FC-4CEC-8645-78F632C45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93D555F-7A48-4082-944E-8BF92591C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16267-DA8C-4DEF-995F-4411830EF8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78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8506D95-06E6-4CD9-9C22-CBED92AD7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F45B4C9-6772-4C77-A86E-59FBD4737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0A9231C-E4E8-4878-B148-760D0D8696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60799-BAF4-4C81-A6E3-7CAB67DFA1AE}" type="datetimeFigureOut">
              <a:rPr lang="ru-RU" smtClean="0"/>
              <a:t>09.02.2024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7676D75-96EB-4BE2-A2AC-19EF091C11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942701D-B40C-41A1-BE36-7CD2DEFC62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16267-DA8C-4DEF-995F-4411830EF8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635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ukhabovak" TargetMode="External"/><Relationship Id="rId2" Type="http://schemas.openxmlformats.org/officeDocument/2006/relationships/hyperlink" Target="mailto:uxabowa@yandex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vk.com/volonterskiotrya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volonterskiotryad?w=wall-133870926_448" TargetMode="External"/><Relationship Id="rId2" Type="http://schemas.openxmlformats.org/officeDocument/2006/relationships/hyperlink" Target="https://vk.com/volonterskiotryad?w=wall-133870926_44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vk.com/volonterskiotryad?w=wall-133870926_451" TargetMode="External"/><Relationship Id="rId4" Type="http://schemas.openxmlformats.org/officeDocument/2006/relationships/hyperlink" Target="https://vk.com/volonterskiotryad?w=wall-133870926_449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dobro.ru/organizations/302133/info?utm_source=dobroru&amp;utm_medium=organic&amp;utm_campaign=pagerepost&amp;utm_content=organizati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2B38DA2-11D8-4CD9-8985-6AB38F03DB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567" y="133166"/>
            <a:ext cx="7084380" cy="2414726"/>
          </a:xfrm>
        </p:spPr>
        <p:txBody>
          <a:bodyPr>
            <a:normAutofit/>
          </a:bodyPr>
          <a:lstStyle/>
          <a:p>
            <a:pPr algn="l"/>
            <a:r>
              <a:rPr lang="ru-RU" sz="5600" b="1" dirty="0">
                <a:solidFill>
                  <a:srgbClr val="FF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Волонтёрские </a:t>
            </a:r>
            <a:br>
              <a:rPr lang="ru-RU" sz="5600" b="1" dirty="0">
                <a:solidFill>
                  <a:srgbClr val="FF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</a:br>
            <a:r>
              <a:rPr lang="ru-RU" sz="5600" b="1" dirty="0">
                <a:solidFill>
                  <a:srgbClr val="FF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отряды </a:t>
            </a:r>
            <a:br>
              <a:rPr lang="ru-RU" sz="5600" b="1" dirty="0">
                <a:solidFill>
                  <a:srgbClr val="FF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</a:br>
            <a:r>
              <a:rPr lang="ru-RU" sz="5600" b="1" dirty="0">
                <a:solidFill>
                  <a:srgbClr val="FF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Первых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1DDA593-FA25-459F-A424-6B1E1A2B01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02238"/>
            <a:ext cx="12192000" cy="1655762"/>
          </a:xfrm>
          <a:solidFill>
            <a:srgbClr val="FF0000"/>
          </a:solidFill>
        </p:spPr>
        <p:txBody>
          <a:bodyPr/>
          <a:lstStyle/>
          <a:p>
            <a:pPr algn="l"/>
            <a:endParaRPr lang="ru-RU" dirty="0"/>
          </a:p>
          <a:p>
            <a:pPr algn="l"/>
            <a:r>
              <a:rPr lang="ru-RU" sz="6000" b="1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Первые</a:t>
            </a:r>
            <a:r>
              <a:rPr lang="ru-RU" b="1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</a:t>
            </a:r>
            <a:r>
              <a:rPr lang="en-US" b="1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                                                                                            2023 </a:t>
            </a:r>
            <a:endParaRPr lang="ru-RU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9AAD8C3B-6FF2-4362-AC78-0D81B2D6D28D}"/>
              </a:ext>
            </a:extLst>
          </p:cNvPr>
          <p:cNvSpPr txBox="1">
            <a:spLocks/>
          </p:cNvSpPr>
          <p:nvPr/>
        </p:nvSpPr>
        <p:spPr>
          <a:xfrm>
            <a:off x="257455" y="2846618"/>
            <a:ext cx="5584053" cy="16557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Детское </a:t>
            </a:r>
            <a:r>
              <a:rPr lang="ru-RU" sz="24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общественное объединение «Волонтёрский отряд РОДИНА</a:t>
            </a:r>
            <a:r>
              <a:rPr lang="ru-RU" sz="2400" b="1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»</a:t>
            </a:r>
          </a:p>
          <a:p>
            <a:pPr algn="l"/>
            <a:endParaRPr lang="ru-RU" sz="2400" b="1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algn="l"/>
            <a:r>
              <a:rPr lang="ru-RU" sz="2400" b="1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МБОУ «Арьёвская СОШ»</a:t>
            </a:r>
            <a:endParaRPr lang="ru-RU" sz="2400" b="1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98275DC0-55D0-4E35-BF01-99671619ED33}"/>
              </a:ext>
            </a:extLst>
          </p:cNvPr>
          <p:cNvSpPr txBox="1">
            <a:spLocks/>
          </p:cNvSpPr>
          <p:nvPr/>
        </p:nvSpPr>
        <p:spPr>
          <a:xfrm>
            <a:off x="7165760" y="2784474"/>
            <a:ext cx="4872360" cy="16557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 err="1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Ухабова</a:t>
            </a:r>
            <a:r>
              <a:rPr lang="ru-RU" sz="2400" b="1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Ксения Сергеевна</a:t>
            </a:r>
            <a:endParaRPr lang="ru-RU" sz="2400" b="1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algn="l"/>
            <a:endParaRPr lang="ru-RU" sz="2400" b="1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algn="l"/>
            <a:r>
              <a:rPr lang="en-US" sz="2000" b="1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E-mail</a:t>
            </a:r>
            <a:r>
              <a:rPr lang="ru-RU" sz="2000" b="1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: </a:t>
            </a:r>
            <a:r>
              <a:rPr lang="en-US" sz="2000" b="1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hlinkClick r:id="rId2"/>
              </a:rPr>
              <a:t>uxabowa@yandex.ru</a:t>
            </a:r>
            <a:endParaRPr lang="ru-RU" sz="2000" b="1" dirty="0" smtClean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algn="l"/>
            <a:r>
              <a:rPr lang="ru-RU" sz="2000" b="1" dirty="0" err="1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Вконтакте</a:t>
            </a:r>
            <a:r>
              <a:rPr lang="ru-RU" sz="2000" b="1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: </a:t>
            </a:r>
            <a:r>
              <a:rPr lang="en-US" sz="20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hlinkClick r:id="rId3"/>
              </a:rPr>
              <a:t>https://</a:t>
            </a:r>
            <a:r>
              <a:rPr lang="en-US" sz="2000" b="1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hlinkClick r:id="rId3"/>
              </a:rPr>
              <a:t>vk.com/ukhabovak</a:t>
            </a:r>
            <a:r>
              <a:rPr lang="ru-RU" sz="2000" b="1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</a:t>
            </a:r>
            <a:endParaRPr lang="ru-RU" sz="2000" b="1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80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xmlns="" id="{4D33768D-3F0E-4328-A6A9-426ACD966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228948"/>
            <a:ext cx="12192000" cy="1629052"/>
          </a:xfrm>
          <a:solidFill>
            <a:srgbClr val="FF0000"/>
          </a:solidFill>
        </p:spPr>
        <p:txBody>
          <a:bodyPr>
            <a:normAutofit fontScale="92500"/>
          </a:bodyPr>
          <a:lstStyle/>
          <a:p>
            <a:pPr algn="l"/>
            <a:endParaRPr lang="ru-RU" dirty="0"/>
          </a:p>
          <a:p>
            <a:pPr marL="0" indent="0" algn="l">
              <a:buNone/>
            </a:pPr>
            <a:r>
              <a:rPr lang="ru-RU" sz="6000" b="1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Первые</a:t>
            </a:r>
            <a:r>
              <a:rPr lang="ru-RU" b="1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</a:t>
            </a:r>
            <a:r>
              <a:rPr lang="en-US" b="1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                                                                                            2023 </a:t>
            </a:r>
            <a:endParaRPr lang="ru-RU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CAB128AD-BFE8-4BF6-A95F-CE20D109AE0E}"/>
              </a:ext>
            </a:extLst>
          </p:cNvPr>
          <p:cNvSpPr txBox="1">
            <a:spLocks/>
          </p:cNvSpPr>
          <p:nvPr/>
        </p:nvSpPr>
        <p:spPr>
          <a:xfrm>
            <a:off x="325958" y="1161970"/>
            <a:ext cx="5233594" cy="10337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Миссия отряда </a:t>
            </a:r>
            <a:r>
              <a:rPr lang="ru-RU" sz="20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- </a:t>
            </a:r>
            <a:r>
              <a:rPr lang="ru-RU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популяризация волонтерского</a:t>
            </a:r>
          </a:p>
          <a:p>
            <a:r>
              <a:rPr lang="ru-RU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движения, привлечение молодёжи к решению социально </a:t>
            </a:r>
            <a:r>
              <a:rPr lang="ru-RU" sz="20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– значимой деятельности.</a:t>
            </a:r>
            <a:endParaRPr lang="ru-RU" sz="2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D2780822-0FF4-407A-B5F2-8C1F95EDF900}"/>
              </a:ext>
            </a:extLst>
          </p:cNvPr>
          <p:cNvSpPr txBox="1">
            <a:spLocks/>
          </p:cNvSpPr>
          <p:nvPr/>
        </p:nvSpPr>
        <p:spPr>
          <a:xfrm>
            <a:off x="325958" y="2505210"/>
            <a:ext cx="5154228" cy="2206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Направления деятельности </a:t>
            </a:r>
            <a:r>
              <a:rPr lang="ru-RU" sz="2000" b="1" dirty="0" smtClean="0">
                <a:solidFill>
                  <a:srgbClr val="FF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отряда: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Социальное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Событийное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Культурное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Экологическое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Профилактическое</a:t>
            </a:r>
            <a:endParaRPr lang="ru-RU" sz="2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xmlns="" id="{A08D19C9-B536-47C7-A78A-4427CAA1D6B4}"/>
              </a:ext>
            </a:extLst>
          </p:cNvPr>
          <p:cNvSpPr txBox="1">
            <a:spLocks/>
          </p:cNvSpPr>
          <p:nvPr/>
        </p:nvSpPr>
        <p:spPr>
          <a:xfrm>
            <a:off x="6187440" y="1051782"/>
            <a:ext cx="5154228" cy="10337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Ссылка на группу отряда в социальной сети «</a:t>
            </a:r>
            <a:r>
              <a:rPr lang="ru-RU" sz="2000" b="1" dirty="0" err="1">
                <a:solidFill>
                  <a:srgbClr val="FF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Вконтакте</a:t>
            </a:r>
            <a:r>
              <a:rPr lang="ru-RU" sz="2000" b="1" dirty="0" smtClean="0">
                <a:solidFill>
                  <a:srgbClr val="FF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»: </a:t>
            </a:r>
          </a:p>
          <a:p>
            <a:endParaRPr lang="ru-RU" sz="2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lang="en-US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hlinkClick r:id="rId2"/>
              </a:rPr>
              <a:t>https://</a:t>
            </a:r>
            <a:r>
              <a:rPr lang="en-US" sz="20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hlinkClick r:id="rId2"/>
              </a:rPr>
              <a:t>vk.com/volonterskiotryad</a:t>
            </a:r>
            <a:r>
              <a:rPr lang="ru-RU" sz="20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</a:t>
            </a:r>
            <a:endParaRPr lang="ru-RU" sz="2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94AB3985-35FE-4162-8709-334BD1A545CB}"/>
              </a:ext>
            </a:extLst>
          </p:cNvPr>
          <p:cNvSpPr txBox="1">
            <a:spLocks/>
          </p:cNvSpPr>
          <p:nvPr/>
        </p:nvSpPr>
        <p:spPr>
          <a:xfrm>
            <a:off x="6187440" y="2523252"/>
            <a:ext cx="5154228" cy="10337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Количество участников </a:t>
            </a:r>
            <a:r>
              <a:rPr lang="ru-RU" sz="2000" b="1" dirty="0" smtClean="0">
                <a:solidFill>
                  <a:srgbClr val="FF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отряда:</a:t>
            </a:r>
          </a:p>
          <a:p>
            <a:r>
              <a:rPr lang="ru-RU" sz="20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25 человек</a:t>
            </a:r>
            <a:endParaRPr lang="ru-RU" sz="2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636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xmlns="" id="{4D33768D-3F0E-4328-A6A9-426ACD966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228948"/>
            <a:ext cx="12192000" cy="1629052"/>
          </a:xfrm>
          <a:solidFill>
            <a:srgbClr val="FF0000"/>
          </a:solidFill>
        </p:spPr>
        <p:txBody>
          <a:bodyPr>
            <a:normAutofit fontScale="92500"/>
          </a:bodyPr>
          <a:lstStyle/>
          <a:p>
            <a:pPr algn="l"/>
            <a:endParaRPr lang="ru-RU" dirty="0"/>
          </a:p>
          <a:p>
            <a:pPr marL="0" indent="0" algn="l">
              <a:buNone/>
            </a:pPr>
            <a:r>
              <a:rPr lang="ru-RU" sz="6000" b="1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Первые</a:t>
            </a:r>
            <a:r>
              <a:rPr lang="ru-RU" b="1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</a:t>
            </a:r>
            <a:r>
              <a:rPr lang="en-US" b="1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                                                                                            2023 </a:t>
            </a:r>
            <a:endParaRPr lang="ru-RU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CAB128AD-BFE8-4BF6-A95F-CE20D109AE0E}"/>
              </a:ext>
            </a:extLst>
          </p:cNvPr>
          <p:cNvSpPr txBox="1">
            <a:spLocks/>
          </p:cNvSpPr>
          <p:nvPr/>
        </p:nvSpPr>
        <p:spPr>
          <a:xfrm>
            <a:off x="300465" y="1033740"/>
            <a:ext cx="11591070" cy="9947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2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Девиз</a:t>
            </a:r>
            <a:r>
              <a:rPr lang="ru-RU" sz="22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: «Делайте то, что </a:t>
            </a:r>
            <a:r>
              <a:rPr lang="ru-RU" sz="22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имеет!» </a:t>
            </a:r>
          </a:p>
          <a:p>
            <a:endParaRPr lang="ru-RU" sz="22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lang="ru-RU" sz="22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Экипировка: </a:t>
            </a:r>
            <a:r>
              <a:rPr lang="ru-RU" sz="22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красные </a:t>
            </a:r>
            <a:r>
              <a:rPr lang="ru-RU" sz="22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футболки с логотипом «Первые», бейсболка </a:t>
            </a:r>
            <a:r>
              <a:rPr lang="ru-RU" sz="22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с логотипом «Первые», </a:t>
            </a:r>
            <a:r>
              <a:rPr lang="ru-RU" sz="22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значок «Первые»</a:t>
            </a:r>
            <a:endParaRPr lang="ru-RU" sz="22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863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xmlns="" id="{4D33768D-3F0E-4328-A6A9-426ACD966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228948"/>
            <a:ext cx="12192000" cy="1629052"/>
          </a:xfrm>
          <a:solidFill>
            <a:srgbClr val="FF0000"/>
          </a:solidFill>
        </p:spPr>
        <p:txBody>
          <a:bodyPr>
            <a:normAutofit fontScale="92500"/>
          </a:bodyPr>
          <a:lstStyle/>
          <a:p>
            <a:pPr algn="l"/>
            <a:endParaRPr lang="ru-RU" dirty="0"/>
          </a:p>
          <a:p>
            <a:pPr marL="0" indent="0" algn="l">
              <a:buNone/>
            </a:pPr>
            <a:r>
              <a:rPr lang="ru-RU" sz="6000" b="1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Первые</a:t>
            </a:r>
            <a:r>
              <a:rPr lang="ru-RU" b="1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</a:t>
            </a:r>
            <a:r>
              <a:rPr lang="en-US" b="1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                                                                                            2023 </a:t>
            </a:r>
            <a:endParaRPr lang="ru-RU" dirty="0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B79AB885-8697-423E-9D7C-16AF47AEFA91}"/>
              </a:ext>
            </a:extLst>
          </p:cNvPr>
          <p:cNvSpPr txBox="1">
            <a:spLocks/>
          </p:cNvSpPr>
          <p:nvPr/>
        </p:nvSpPr>
        <p:spPr>
          <a:xfrm>
            <a:off x="234518" y="714142"/>
            <a:ext cx="11780697" cy="42967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solidFill>
                  <a:srgbClr val="FF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Описание элементов корпоративной культуры </a:t>
            </a:r>
            <a:r>
              <a:rPr lang="ru-RU" sz="1600" b="1" dirty="0" smtClean="0">
                <a:solidFill>
                  <a:srgbClr val="FF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отряда:</a:t>
            </a:r>
          </a:p>
          <a:p>
            <a:endParaRPr lang="ru-RU" sz="16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lang="ru-RU" sz="16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Солидарность и команда: </a:t>
            </a:r>
            <a:r>
              <a:rPr lang="ru-RU" sz="16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Волонтеры должны чувствовать себя частью единой команды. </a:t>
            </a:r>
            <a:r>
              <a:rPr lang="ru-RU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Поддерживать </a:t>
            </a:r>
            <a:r>
              <a:rPr lang="ru-RU" sz="16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солидарность и сплоченность среди </a:t>
            </a:r>
            <a:r>
              <a:rPr lang="ru-RU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участников отряда.</a:t>
            </a:r>
            <a:endParaRPr lang="ru-RU" sz="16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lang="ru-RU" sz="1600" dirty="0" smtClean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lang="ru-RU" sz="1600" b="1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Открытость </a:t>
            </a:r>
            <a:r>
              <a:rPr lang="ru-RU" sz="16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и взаимодействие: </a:t>
            </a:r>
            <a:r>
              <a:rPr lang="ru-RU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открытость </a:t>
            </a:r>
            <a:r>
              <a:rPr lang="ru-RU" sz="16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в общении и взаимодействии между волонтерами. Это </a:t>
            </a:r>
            <a:r>
              <a:rPr lang="ru-RU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регулярные </a:t>
            </a:r>
            <a:r>
              <a:rPr lang="ru-RU" sz="16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собрания, форумы и другие способы обмена идеями.</a:t>
            </a:r>
          </a:p>
          <a:p>
            <a:endParaRPr lang="ru-RU" sz="1600" b="1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lang="ru-RU" sz="16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Добровольчество и преданность: </a:t>
            </a:r>
            <a:r>
              <a:rPr lang="ru-RU" sz="16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Волонтеры </a:t>
            </a:r>
            <a:r>
              <a:rPr lang="ru-RU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действуют </a:t>
            </a:r>
            <a:r>
              <a:rPr lang="ru-RU" sz="16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из собственного </a:t>
            </a:r>
            <a:r>
              <a:rPr lang="ru-RU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желания. Никакого </a:t>
            </a:r>
            <a:r>
              <a:rPr lang="ru-RU" sz="16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принуждения.</a:t>
            </a:r>
          </a:p>
          <a:p>
            <a:endParaRPr lang="ru-RU" sz="16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lang="ru-RU" sz="16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Разнообразие и инклюзивность: </a:t>
            </a:r>
            <a:r>
              <a:rPr lang="ru-RU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Приветствуется </a:t>
            </a:r>
            <a:r>
              <a:rPr lang="ru-RU" sz="16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разнообразие среди </a:t>
            </a:r>
            <a:r>
              <a:rPr lang="ru-RU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волонтеров </a:t>
            </a:r>
            <a:r>
              <a:rPr lang="ru-RU" sz="16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и </a:t>
            </a:r>
            <a:r>
              <a:rPr lang="ru-RU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создана инклюзивная среда, </a:t>
            </a:r>
            <a:r>
              <a:rPr lang="ru-RU" sz="16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где каждый чувствует себя важным.</a:t>
            </a:r>
          </a:p>
          <a:p>
            <a:endParaRPr lang="ru-RU" sz="16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lang="ru-RU" sz="16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Ответственность и доверие: </a:t>
            </a:r>
            <a:r>
              <a:rPr lang="ru-RU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Ответственное отношение к обязанностям </a:t>
            </a:r>
            <a:r>
              <a:rPr lang="ru-RU" sz="16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и </a:t>
            </a:r>
            <a:r>
              <a:rPr lang="ru-RU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доверие </a:t>
            </a:r>
            <a:r>
              <a:rPr lang="ru-RU" sz="16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друг другу. </a:t>
            </a:r>
            <a:endParaRPr lang="ru-RU" sz="1600" dirty="0" smtClean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lang="ru-RU" sz="16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lang="ru-RU" sz="16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Обучение и развитие: </a:t>
            </a:r>
            <a:r>
              <a:rPr lang="ru-RU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Предоставляются </a:t>
            </a:r>
            <a:r>
              <a:rPr lang="ru-RU" sz="16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возможности для приобретения новых навыков и знаний.</a:t>
            </a:r>
          </a:p>
          <a:p>
            <a:endParaRPr lang="ru-RU" sz="16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lang="ru-RU" sz="16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Признание и поощрение: </a:t>
            </a:r>
            <a:r>
              <a:rPr lang="ru-RU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Отмечаются </a:t>
            </a:r>
            <a:r>
              <a:rPr lang="ru-RU" sz="16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достижения волонтеров, </a:t>
            </a:r>
            <a:r>
              <a:rPr lang="ru-RU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выражается </a:t>
            </a:r>
            <a:r>
              <a:rPr lang="ru-RU" sz="16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признательность за их усилия и вклад в общее дело.</a:t>
            </a:r>
          </a:p>
          <a:p>
            <a:endParaRPr lang="ru-RU" sz="1600" b="1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lang="ru-RU" sz="16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Соблюдение норм и правил: </a:t>
            </a:r>
            <a:r>
              <a:rPr lang="ru-RU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Установлены </a:t>
            </a:r>
            <a:r>
              <a:rPr lang="ru-RU" sz="16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четкие нормы и правила поведения внутри отряда, чтобы обеспечить безопасную и эффективную работу</a:t>
            </a:r>
            <a:r>
              <a:rPr lang="ru-RU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.</a:t>
            </a:r>
            <a:endParaRPr lang="ru-RU" sz="16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720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xmlns="" id="{4D33768D-3F0E-4328-A6A9-426ACD966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228948"/>
            <a:ext cx="12192000" cy="1629052"/>
          </a:xfrm>
          <a:solidFill>
            <a:srgbClr val="FF0000"/>
          </a:solidFill>
        </p:spPr>
        <p:txBody>
          <a:bodyPr>
            <a:normAutofit fontScale="92500"/>
          </a:bodyPr>
          <a:lstStyle/>
          <a:p>
            <a:pPr algn="l"/>
            <a:endParaRPr lang="ru-RU" dirty="0"/>
          </a:p>
          <a:p>
            <a:pPr marL="0" indent="0" algn="l">
              <a:buNone/>
            </a:pPr>
            <a:r>
              <a:rPr lang="ru-RU" sz="6000" b="1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Первые</a:t>
            </a:r>
            <a:r>
              <a:rPr lang="ru-RU" b="1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</a:t>
            </a:r>
            <a:r>
              <a:rPr lang="en-US" b="1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                                                                                            2023 </a:t>
            </a:r>
            <a:endParaRPr lang="ru-RU" dirty="0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B79AB885-8697-423E-9D7C-16AF47AEFA91}"/>
              </a:ext>
            </a:extLst>
          </p:cNvPr>
          <p:cNvSpPr txBox="1">
            <a:spLocks/>
          </p:cNvSpPr>
          <p:nvPr/>
        </p:nvSpPr>
        <p:spPr>
          <a:xfrm>
            <a:off x="234519" y="1033740"/>
            <a:ext cx="8132241" cy="16290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Перечень сформированных органов самоуправления  отряда, ФИО лиц, занявших соответствующие должности и их </a:t>
            </a:r>
            <a:r>
              <a:rPr lang="ru-RU" sz="2000" b="1" dirty="0" smtClean="0">
                <a:solidFill>
                  <a:srgbClr val="FF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фото:</a:t>
            </a:r>
          </a:p>
          <a:p>
            <a:endParaRPr lang="ru-RU" sz="2000" b="1" dirty="0">
              <a:solidFill>
                <a:srgbClr val="FF0000"/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lang="ru-RU" sz="20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Председатель Совета Первых – </a:t>
            </a:r>
            <a:r>
              <a:rPr lang="ru-RU" sz="20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Махов Георгий Михайлович</a:t>
            </a:r>
            <a:endParaRPr lang="ru-RU" sz="2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276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xmlns="" id="{4D33768D-3F0E-4328-A6A9-426ACD966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228948"/>
            <a:ext cx="12192000" cy="1629052"/>
          </a:xfrm>
          <a:solidFill>
            <a:srgbClr val="FF0000"/>
          </a:solidFill>
        </p:spPr>
        <p:txBody>
          <a:bodyPr>
            <a:normAutofit fontScale="92500"/>
          </a:bodyPr>
          <a:lstStyle/>
          <a:p>
            <a:pPr algn="l"/>
            <a:endParaRPr lang="ru-RU" dirty="0"/>
          </a:p>
          <a:p>
            <a:pPr marL="0" indent="0" algn="l">
              <a:buNone/>
            </a:pPr>
            <a:r>
              <a:rPr lang="ru-RU" sz="6000" b="1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Первые</a:t>
            </a:r>
            <a:r>
              <a:rPr lang="ru-RU" b="1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</a:t>
            </a:r>
            <a:r>
              <a:rPr lang="en-US" b="1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                                                                                            2023 </a:t>
            </a:r>
            <a:endParaRPr lang="ru-RU" dirty="0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B79AB885-8697-423E-9D7C-16AF47AEFA91}"/>
              </a:ext>
            </a:extLst>
          </p:cNvPr>
          <p:cNvSpPr txBox="1">
            <a:spLocks/>
          </p:cNvSpPr>
          <p:nvPr/>
        </p:nvSpPr>
        <p:spPr>
          <a:xfrm>
            <a:off x="234519" y="714142"/>
            <a:ext cx="11725833" cy="4379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solidFill>
                  <a:srgbClr val="FF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Ссылки на посты в группе отряда в социальной сети «</a:t>
            </a:r>
            <a:r>
              <a:rPr lang="ru-RU" sz="1600" b="1" dirty="0" err="1">
                <a:solidFill>
                  <a:srgbClr val="FF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Вконтакте</a:t>
            </a:r>
            <a:r>
              <a:rPr lang="ru-RU" sz="1600" b="1" dirty="0">
                <a:solidFill>
                  <a:srgbClr val="FF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» об участии отряда в волонтёрских акциях и проектах с указанием мероприятия. </a:t>
            </a:r>
          </a:p>
          <a:p>
            <a:endParaRPr lang="ru-RU" sz="16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lang="ru-RU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Акция по сбору макулатуры</a:t>
            </a:r>
            <a:endParaRPr lang="ru-RU" sz="16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lang="en-US" sz="16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hlinkClick r:id="rId2"/>
              </a:rPr>
              <a:t>https://</a:t>
            </a:r>
            <a:r>
              <a:rPr lang="en-US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hlinkClick r:id="rId2"/>
              </a:rPr>
              <a:t>vk.com/volonterskiotryad?w=wall-133870926_447</a:t>
            </a:r>
            <a:r>
              <a:rPr lang="ru-RU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</a:t>
            </a:r>
          </a:p>
          <a:p>
            <a:endParaRPr lang="ru-RU" sz="16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lang="ru-RU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Площадка «Первых» на школьном туристическом слёте</a:t>
            </a:r>
          </a:p>
          <a:p>
            <a:r>
              <a:rPr lang="en-US" sz="16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hlinkClick r:id="rId3"/>
              </a:rPr>
              <a:t>https://</a:t>
            </a:r>
            <a:r>
              <a:rPr lang="en-US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hlinkClick r:id="rId3"/>
              </a:rPr>
              <a:t>vk.com/volonterskiotryad?w=wall-133870926_448</a:t>
            </a:r>
            <a:r>
              <a:rPr lang="ru-RU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</a:t>
            </a:r>
          </a:p>
          <a:p>
            <a:endParaRPr lang="ru-RU" sz="16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lang="ru-RU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Муниципальный добровольческий «</a:t>
            </a:r>
            <a:r>
              <a:rPr lang="ru-RU" sz="1600" dirty="0" err="1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Фримаркет</a:t>
            </a:r>
            <a:r>
              <a:rPr lang="ru-RU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»</a:t>
            </a:r>
          </a:p>
          <a:p>
            <a:r>
              <a:rPr lang="en-US" sz="16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hlinkClick r:id="rId4"/>
              </a:rPr>
              <a:t>https://</a:t>
            </a:r>
            <a:r>
              <a:rPr lang="en-US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hlinkClick r:id="rId4"/>
              </a:rPr>
              <a:t>vk.com/volonterskiotryad?w=wall-133870926_449</a:t>
            </a:r>
            <a:r>
              <a:rPr lang="ru-RU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</a:t>
            </a:r>
          </a:p>
          <a:p>
            <a:endParaRPr lang="ru-RU" sz="16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lang="ru-RU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Школьная детская </a:t>
            </a:r>
            <a:r>
              <a:rPr lang="ru-RU" sz="16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премия </a:t>
            </a:r>
            <a:r>
              <a:rPr lang="ru-RU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«Лучший </a:t>
            </a:r>
            <a:r>
              <a:rPr lang="ru-RU" sz="16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учитель 2023. Свое сердце отдаю </a:t>
            </a:r>
            <a:r>
              <a:rPr lang="ru-RU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детям»</a:t>
            </a:r>
          </a:p>
          <a:p>
            <a:r>
              <a:rPr lang="en-US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hlinkClick r:id="rId5"/>
              </a:rPr>
              <a:t>https://vk.com/volonterskiotryad?w=wall-133870926_451</a:t>
            </a:r>
            <a:r>
              <a:rPr lang="ru-RU" sz="16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</a:t>
            </a:r>
          </a:p>
          <a:p>
            <a:endParaRPr lang="ru-RU" sz="16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367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xmlns="" id="{4D33768D-3F0E-4328-A6A9-426ACD966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228948"/>
            <a:ext cx="12192000" cy="1629052"/>
          </a:xfrm>
          <a:solidFill>
            <a:srgbClr val="FF0000"/>
          </a:solidFill>
        </p:spPr>
        <p:txBody>
          <a:bodyPr>
            <a:normAutofit fontScale="92500"/>
          </a:bodyPr>
          <a:lstStyle/>
          <a:p>
            <a:pPr algn="l"/>
            <a:endParaRPr lang="ru-RU" dirty="0"/>
          </a:p>
          <a:p>
            <a:pPr marL="0" indent="0" algn="l">
              <a:buNone/>
            </a:pPr>
            <a:r>
              <a:rPr lang="ru-RU" sz="6000" b="1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Первые</a:t>
            </a:r>
            <a:r>
              <a:rPr lang="ru-RU" b="1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</a:t>
            </a:r>
            <a:r>
              <a:rPr lang="en-US" b="1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                                                                                            2023 </a:t>
            </a:r>
            <a:endParaRPr lang="ru-RU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A24302C6-9C85-431C-9A7C-6D80DA6981E6}"/>
              </a:ext>
            </a:extLst>
          </p:cNvPr>
          <p:cNvSpPr txBox="1">
            <a:spLocks/>
          </p:cNvSpPr>
          <p:nvPr/>
        </p:nvSpPr>
        <p:spPr>
          <a:xfrm>
            <a:off x="234519" y="1033740"/>
            <a:ext cx="5937681" cy="4206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FF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Скриншот, подтверждающий заведение ближайших мероприятий отряда на аккаунте отряда на платформе </a:t>
            </a:r>
            <a:r>
              <a:rPr lang="ru-RU" sz="1800" b="1" dirty="0" smtClean="0">
                <a:solidFill>
                  <a:srgbClr val="FF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ДОБРО.РУ</a:t>
            </a:r>
            <a:endParaRPr lang="ru-RU" sz="1800" b="1" dirty="0">
              <a:solidFill>
                <a:srgbClr val="FF0000"/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b="14667"/>
          <a:stretch/>
        </p:blipFill>
        <p:spPr>
          <a:xfrm>
            <a:off x="6607720" y="731520"/>
            <a:ext cx="4054184" cy="4281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442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xmlns="" id="{4D33768D-3F0E-4328-A6A9-426ACD966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228948"/>
            <a:ext cx="12192000" cy="1629052"/>
          </a:xfrm>
          <a:solidFill>
            <a:srgbClr val="FF0000"/>
          </a:solidFill>
        </p:spPr>
        <p:txBody>
          <a:bodyPr>
            <a:normAutofit fontScale="92500"/>
          </a:bodyPr>
          <a:lstStyle/>
          <a:p>
            <a:pPr algn="l"/>
            <a:endParaRPr lang="ru-RU" dirty="0"/>
          </a:p>
          <a:p>
            <a:pPr marL="0" indent="0" algn="l">
              <a:buNone/>
            </a:pPr>
            <a:r>
              <a:rPr lang="ru-RU" sz="6000" b="1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Первые</a:t>
            </a:r>
            <a:r>
              <a:rPr lang="ru-RU" b="1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</a:t>
            </a:r>
            <a:r>
              <a:rPr lang="en-US" b="1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                                                                                            2023 </a:t>
            </a:r>
            <a:endParaRPr lang="ru-RU" dirty="0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B79AB885-8697-423E-9D7C-16AF47AEFA91}"/>
              </a:ext>
            </a:extLst>
          </p:cNvPr>
          <p:cNvSpPr txBox="1">
            <a:spLocks/>
          </p:cNvSpPr>
          <p:nvPr/>
        </p:nvSpPr>
        <p:spPr>
          <a:xfrm>
            <a:off x="340518" y="1033740"/>
            <a:ext cx="5063586" cy="10515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FF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Ссылка на страницу отряда на платформе </a:t>
            </a:r>
            <a:r>
              <a:rPr lang="ru-RU" sz="1800" b="1" dirty="0" smtClean="0">
                <a:solidFill>
                  <a:srgbClr val="FF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ДОБРО.РУ :</a:t>
            </a:r>
          </a:p>
          <a:p>
            <a:endParaRPr lang="ru-RU" sz="1800" b="1" dirty="0">
              <a:solidFill>
                <a:srgbClr val="FF0000"/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dobro.ru/organizations/302133/info?utm_source=dobroru&amp;utm_medium=organic&amp;utm_campaign=pagerepost&amp;utm_content=organization</a:t>
            </a:r>
            <a:r>
              <a:rPr lang="ru-RU" sz="1800" dirty="0" smtClean="0"/>
              <a:t> </a:t>
            </a:r>
            <a:endParaRPr lang="ru-RU" sz="18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A24302C6-9C85-431C-9A7C-6D80DA6981E6}"/>
              </a:ext>
            </a:extLst>
          </p:cNvPr>
          <p:cNvSpPr txBox="1">
            <a:spLocks/>
          </p:cNvSpPr>
          <p:nvPr/>
        </p:nvSpPr>
        <p:spPr>
          <a:xfrm>
            <a:off x="240008" y="2083340"/>
            <a:ext cx="4670394" cy="2096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FF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Скриншот, подтверждающий присоединение всех участников отряда к аккаунту отряда на платформе </a:t>
            </a:r>
            <a:r>
              <a:rPr lang="ru-RU" sz="1800" b="1" dirty="0" smtClean="0">
                <a:solidFill>
                  <a:srgbClr val="FF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ДОБРО.РУ:</a:t>
            </a:r>
            <a:endParaRPr lang="ru-RU" sz="1800" b="1" dirty="0">
              <a:solidFill>
                <a:srgbClr val="FF0000"/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lang="ru-RU" sz="1800" b="1" dirty="0">
                <a:solidFill>
                  <a:srgbClr val="FF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</a:t>
            </a:r>
          </a:p>
          <a:p>
            <a:endParaRPr lang="ru-RU" sz="1600" b="1" dirty="0">
              <a:solidFill>
                <a:srgbClr val="FF0000"/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9008" y="709101"/>
            <a:ext cx="5129784" cy="425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8182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388</Words>
  <Application>Microsoft Office PowerPoint</Application>
  <PresentationFormat>Широкоэкранный</PresentationFormat>
  <Paragraphs>79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Noto Sans</vt:lpstr>
      <vt:lpstr>Тема Office</vt:lpstr>
      <vt:lpstr>Волонтёрские  отряды  Первых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Волонтёрские  отряды  Первых</dc:title>
  <dc:creator>Саушкин Станислав Олегович</dc:creator>
  <cp:lastModifiedBy>Вожатые123</cp:lastModifiedBy>
  <cp:revision>22</cp:revision>
  <dcterms:created xsi:type="dcterms:W3CDTF">2023-07-27T16:43:42Z</dcterms:created>
  <dcterms:modified xsi:type="dcterms:W3CDTF">2024-02-09T10:02:36Z</dcterms:modified>
</cp:coreProperties>
</file>