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A08B-27DB-42D4-9850-4B348E9A9495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93AF-B856-459F-80D8-4A867879E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36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A08B-27DB-42D4-9850-4B348E9A9495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93AF-B856-459F-80D8-4A867879E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0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A08B-27DB-42D4-9850-4B348E9A9495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93AF-B856-459F-80D8-4A867879E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A08B-27DB-42D4-9850-4B348E9A9495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93AF-B856-459F-80D8-4A867879E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12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A08B-27DB-42D4-9850-4B348E9A9495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93AF-B856-459F-80D8-4A867879E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8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A08B-27DB-42D4-9850-4B348E9A9495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93AF-B856-459F-80D8-4A867879E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27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A08B-27DB-42D4-9850-4B348E9A9495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93AF-B856-459F-80D8-4A867879E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96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A08B-27DB-42D4-9850-4B348E9A9495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93AF-B856-459F-80D8-4A867879E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2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A08B-27DB-42D4-9850-4B348E9A9495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93AF-B856-459F-80D8-4A867879E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7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A08B-27DB-42D4-9850-4B348E9A9495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93AF-B856-459F-80D8-4A867879E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67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A08B-27DB-42D4-9850-4B348E9A9495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93AF-B856-459F-80D8-4A867879E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95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8A08B-27DB-42D4-9850-4B348E9A9495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693AF-B856-459F-80D8-4A867879E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34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ru-RU" dirty="0" smtClean="0"/>
              <a:t>Общая информация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412776"/>
            <a:ext cx="6440760" cy="1847056"/>
          </a:xfrm>
        </p:spPr>
        <p:txBody>
          <a:bodyPr>
            <a:noAutofit/>
          </a:bodyPr>
          <a:lstStyle/>
          <a:p>
            <a:r>
              <a:rPr lang="ru-RU" sz="1000" dirty="0">
                <a:solidFill>
                  <a:srgbClr val="FF0000"/>
                </a:solidFill>
              </a:rPr>
              <a:t>Международное движение Красного Креста и Красного Полумесяца объединяет свыше 500 миллионов человек в 192 странах мира.</a:t>
            </a:r>
            <a:r>
              <a:rPr lang="ru-RU" sz="1000" dirty="0" smtClean="0">
                <a:solidFill>
                  <a:srgbClr val="FF0000"/>
                </a:solidFill>
              </a:rPr>
              <a:t/>
            </a:r>
            <a:br>
              <a:rPr lang="ru-RU" sz="1000" dirty="0" smtClean="0">
                <a:solidFill>
                  <a:srgbClr val="FF0000"/>
                </a:solidFill>
              </a:rPr>
            </a:br>
            <a:r>
              <a:rPr lang="ru-RU" sz="1000" dirty="0">
                <a:solidFill>
                  <a:srgbClr val="FF0000"/>
                </a:solidFill>
              </a:rPr>
              <a:t>Бесчисленное количество людей получили помощь благодаря тем, кто посвятил себя служению милосердию. В нашей стране более 155 лет это реализуется под эгидой Российского Красного Креста.</a:t>
            </a:r>
            <a:r>
              <a:rPr lang="ru-RU" sz="1000" dirty="0" smtClean="0">
                <a:solidFill>
                  <a:srgbClr val="FF0000"/>
                </a:solidFill>
              </a:rPr>
              <a:t/>
            </a:r>
            <a:br>
              <a:rPr lang="ru-RU" sz="1000" dirty="0" smtClean="0">
                <a:solidFill>
                  <a:srgbClr val="FF0000"/>
                </a:solidFill>
              </a:rPr>
            </a:br>
            <a:r>
              <a:rPr lang="ru-RU" sz="1000" dirty="0" smtClean="0">
                <a:solidFill>
                  <a:srgbClr val="FF0000"/>
                </a:solidFill>
              </a:rPr>
              <a:t/>
            </a:r>
            <a:br>
              <a:rPr lang="ru-RU" sz="1000" dirty="0" smtClean="0">
                <a:solidFill>
                  <a:srgbClr val="FF0000"/>
                </a:solidFill>
              </a:rPr>
            </a:br>
            <a:r>
              <a:rPr lang="ru-RU" sz="1000" dirty="0">
                <a:solidFill>
                  <a:srgbClr val="FF0000"/>
                </a:solidFill>
              </a:rPr>
              <a:t>Российский Красный Крест - национальное общество. Команда РКК</a:t>
            </a:r>
            <a:r>
              <a:rPr lang="ru-RU" sz="1000" dirty="0" smtClean="0">
                <a:solidFill>
                  <a:srgbClr val="FF0000"/>
                </a:solidFill>
              </a:rPr>
              <a:t/>
            </a:r>
            <a:br>
              <a:rPr lang="ru-RU" sz="1000" dirty="0" smtClean="0">
                <a:solidFill>
                  <a:srgbClr val="FF0000"/>
                </a:solidFill>
              </a:rPr>
            </a:br>
            <a:r>
              <a:rPr lang="ru-RU" sz="1000" dirty="0">
                <a:solidFill>
                  <a:srgbClr val="FF0000"/>
                </a:solidFill>
              </a:rPr>
              <a:t>предоставляет целый ряд услуг, включающих оказание помощи в чрезвычайных ситуациях, осуществление медицинских и социальных программ.</a:t>
            </a:r>
            <a:r>
              <a:rPr lang="ru-RU" sz="1000" dirty="0" smtClean="0">
                <a:solidFill>
                  <a:srgbClr val="FF0000"/>
                </a:solidFill>
              </a:rPr>
              <a:t/>
            </a:r>
            <a:br>
              <a:rPr lang="ru-RU" sz="1000" dirty="0" smtClean="0">
                <a:solidFill>
                  <a:srgbClr val="FF0000"/>
                </a:solidFill>
              </a:rPr>
            </a:br>
            <a:r>
              <a:rPr lang="ru-RU" sz="1000" dirty="0" smtClean="0">
                <a:solidFill>
                  <a:srgbClr val="FF0000"/>
                </a:solidFill>
              </a:rPr>
              <a:t/>
            </a:r>
            <a:br>
              <a:rPr lang="ru-RU" sz="1000" dirty="0" smtClean="0">
                <a:solidFill>
                  <a:srgbClr val="FF0000"/>
                </a:solidFill>
              </a:rPr>
            </a:br>
            <a:r>
              <a:rPr lang="ru-RU" sz="1000" dirty="0">
                <a:solidFill>
                  <a:srgbClr val="FF0000"/>
                </a:solidFill>
              </a:rPr>
              <a:t>В своей работе все участники движения руководствуются семью основополагающими принципами: гуманность, беспристрастность, нейтральность, независимость, добровольность, единство и универсальность.</a:t>
            </a:r>
            <a:r>
              <a:rPr lang="ru-RU" sz="1000" dirty="0" smtClean="0">
                <a:solidFill>
                  <a:srgbClr val="FF0000"/>
                </a:solidFill>
              </a:rPr>
              <a:t/>
            </a:r>
            <a:br>
              <a:rPr lang="ru-RU" sz="1000" dirty="0" smtClean="0">
                <a:solidFill>
                  <a:srgbClr val="FF0000"/>
                </a:solidFill>
              </a:rPr>
            </a:br>
            <a:r>
              <a:rPr lang="ru-RU" sz="1000" dirty="0" smtClean="0">
                <a:solidFill>
                  <a:srgbClr val="FF0000"/>
                </a:solidFill>
              </a:rPr>
              <a:t/>
            </a:r>
            <a:br>
              <a:rPr lang="ru-RU" sz="1000" dirty="0" smtClean="0">
                <a:solidFill>
                  <a:srgbClr val="FF0000"/>
                </a:solidFill>
              </a:rPr>
            </a:br>
            <a:r>
              <a:rPr lang="ru-RU" sz="1000" dirty="0">
                <a:solidFill>
                  <a:srgbClr val="FF0000"/>
                </a:solidFill>
              </a:rPr>
              <a:t>На территории Омской области Красный Крест представлен Омским региональным отделением Российского Красного Креста, которое оказывает гуманитарную и иную необходимую помощь людям, реализует социально важные программы и проекты.</a:t>
            </a:r>
          </a:p>
        </p:txBody>
      </p:sp>
      <p:pic>
        <p:nvPicPr>
          <p:cNvPr id="1026" name="Picture 2" descr="C:\Users\waffen\Desktop\i (1)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59643"/>
            <a:ext cx="2304256" cy="256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affen\Desktop\eFM4EEmS8I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7"/>
            <a:ext cx="1872208" cy="266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waffen\Desktop\-R9bbeTnzlN14-RSIoNFkLrukplxWdlvm5trUdXmhvz_eUHOWPec-ESI31DTEgVR7_eq8edCSnJF3Hm3YGjnH_H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23484"/>
            <a:ext cx="2503090" cy="250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158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 ПП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226084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✓ Обучение навыкам первой помощи: </a:t>
            </a:r>
            <a:r>
              <a:rPr lang="ru-RU" dirty="0"/>
              <a:t>обучение населения навыкам оказания первой помощи для четких и быстрых действий при несчастном случае или неотложном состоянии, угрожающем жизни и здоровью человека.</a:t>
            </a:r>
          </a:p>
        </p:txBody>
      </p:sp>
      <p:pic>
        <p:nvPicPr>
          <p:cNvPr id="2050" name="Picture 2" descr="C:\Users\waffen\Desktop\wpoY91DX0h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23055"/>
            <a:ext cx="2857761" cy="277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affen\Desktop\eKInfkyhg0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267" y="3753319"/>
            <a:ext cx="3117850" cy="31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waffen\Desktop\DDl6JsYvCj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141" y="3923055"/>
            <a:ext cx="2843939" cy="293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447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 «Милосердия»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МИЛОСЕРДИЕ - ЭТО КЛЮЧ К СЕРДЦУ!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Желание помогать людям рождается в голове!!!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Для таких профессий важно уметь находить общий язык с людьми, разбираться в психологии личности, понимать поведение человека, предугадывать его дальнейшие действия, направлять свою позитивную энергию к пациенту- это всё помимо необходимого образования...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Работа людей, осуществляющих уход, не приносит больших заработков или высокого социального статуса.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Эта профессия требует, в первую очередь, душевной и эмоциональной отдачи, восполнить которую может только удовлетворение от собственного труда!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Ждём к нам на обучение тех, кому уже исполнилось 14 лет, кто полон сил и энергии!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Вы можете обучиться у нас 3-м профессиям: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1) Сиделка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2) Соцработник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3) Младшая медицинская сестра</a:t>
            </a:r>
          </a:p>
        </p:txBody>
      </p:sp>
      <p:pic>
        <p:nvPicPr>
          <p:cNvPr id="3074" name="Picture 2" descr="C:\Users\waffen\Desktop\eKInfkyhg0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289" y="4390055"/>
            <a:ext cx="2448272" cy="233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waffen\Desktop\wpoY91DX0h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90055"/>
            <a:ext cx="2399832" cy="233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waffen\Desktop\lKZ1iVHMH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90055"/>
            <a:ext cx="2382242" cy="223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81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Донорство крови и костного мозга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2476871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✓ Популяризация донорства </a:t>
            </a:r>
            <a:r>
              <a:rPr lang="ru-RU" b="1" dirty="0" smtClean="0"/>
              <a:t>крови:</a:t>
            </a:r>
            <a:r>
              <a:rPr lang="ru-RU" b="1" dirty="0"/>
              <a:t> </a:t>
            </a:r>
            <a:r>
              <a:rPr lang="ru-RU" dirty="0"/>
              <a:t>формирование устойчивой базы безвозмездных доноров крови и её компонентов, пополнение банка крови </a:t>
            </a:r>
            <a:r>
              <a:rPr lang="ru-RU" dirty="0" smtClean="0"/>
              <a:t>для </a:t>
            </a:r>
            <a:r>
              <a:rPr lang="ru-RU" dirty="0"/>
              <a:t>незамедлительной помощи людям, нуждающимся в переливании крови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✓ Популяризация донорства костного мозга: </a:t>
            </a:r>
            <a:r>
              <a:rPr lang="ru-RU" dirty="0" smtClean="0"/>
              <a:t>формирование устойчивой базы безвозмездных доноров костного мозга и его компонентов, пополнение банка костного мозга для незамедлительной помощи людям, нуждающимся в пересадке костного мозга</a:t>
            </a:r>
            <a:endParaRPr lang="ru-RU" dirty="0"/>
          </a:p>
        </p:txBody>
      </p:sp>
      <p:pic>
        <p:nvPicPr>
          <p:cNvPr id="4098" name="Picture 2" descr="C:\Users\waffen\Desktop\pngtree-public-welfare-blood-donation-image_22274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825626" cy="2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waffen\Desktop\2e91a4019f04d1ea28341c93bd89aaf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06539"/>
            <a:ext cx="2430958" cy="29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waffen\Desktop\4oeSBTkFw3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9653"/>
            <a:ext cx="2529188" cy="270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09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Борьба с ВИЧ-инфекцией и туберкулёзом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326896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Наука и медицина за последнее десятилетие добилась прорыва в лечении ВИЧ-инфекции и туберкулеза, эти заболевания не являются смертельными и профилактика и лечение их способна вернуть человека к полноценной жизни, но, не смотря на все эти успехи эти заболевания, продолжают угрожать человечеству. В настоящее время в России живут более 1 млн. ВИЧ-инфицированных, а количество заболевших туберкулезом с каждым годом растет. Эти два заболевания уже давно стали причиной того, что их по праву называют «чумой XX века». По данным ВОЗ ВИЧ и туберкулез — это самые страшные инфекции, которые когда-либо существовали.</a:t>
            </a:r>
          </a:p>
        </p:txBody>
      </p:sp>
      <p:pic>
        <p:nvPicPr>
          <p:cNvPr id="5122" name="Picture 2" descr="C:\Users\waffen\Desktop\oNEt4OtZE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53135"/>
            <a:ext cx="2987891" cy="21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waffen\Desktop\qpykFvVQjM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88741"/>
            <a:ext cx="1823365" cy="208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waffen\Desktop\Без названия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53134"/>
            <a:ext cx="1656184" cy="212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24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Служба психологической поддержки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305293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Омским региональным отделением создана служба психологической поддержки для семей мобилизованных и семей с детьми-инвалидами. У нас лучшие психологи в городе. Ведутся как групповые</a:t>
            </a:r>
            <a:r>
              <a:rPr lang="en-US" dirty="0" smtClean="0"/>
              <a:t>, </a:t>
            </a:r>
            <a:r>
              <a:rPr lang="ru-RU" dirty="0" smtClean="0"/>
              <a:t>так и индивидуальные консультации. Работает горячая линия.</a:t>
            </a:r>
            <a:endParaRPr lang="ru-RU" dirty="0"/>
          </a:p>
        </p:txBody>
      </p:sp>
      <p:pic>
        <p:nvPicPr>
          <p:cNvPr id="6146" name="Picture 2" descr="C:\Users\waffen\Desktop\2bz8xrbE2d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09728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waffen\Desktop\axAr0g4Wfh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97889"/>
            <a:ext cx="2592288" cy="260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waffen\Desktop\dtwl0SBdq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57411"/>
            <a:ext cx="2088232" cy="228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54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Служба поддержки незащищённых категории граждан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/>
          <a:lstStyle/>
          <a:p>
            <a:r>
              <a:rPr lang="ru-RU" dirty="0" smtClean="0"/>
              <a:t>Социальная поддержка для инвалидов</a:t>
            </a:r>
            <a:r>
              <a:rPr lang="en-US" dirty="0" smtClean="0"/>
              <a:t>, </a:t>
            </a:r>
            <a:r>
              <a:rPr lang="ru-RU" dirty="0" smtClean="0"/>
              <a:t>семей с детьми-инвалидами</a:t>
            </a:r>
            <a:r>
              <a:rPr lang="en-US" dirty="0" smtClean="0"/>
              <a:t>, </a:t>
            </a:r>
            <a:r>
              <a:rPr lang="ru-RU" dirty="0" smtClean="0"/>
              <a:t>малоимущем и пенсионерам. Мы оказываем помощь нуждающимся слоям населения.</a:t>
            </a:r>
            <a:endParaRPr lang="ru-RU" dirty="0"/>
          </a:p>
        </p:txBody>
      </p:sp>
      <p:pic>
        <p:nvPicPr>
          <p:cNvPr id="7170" name="Picture 2" descr="C:\Users\waffen\Desktop\pRGyGQz1e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66376"/>
            <a:ext cx="2249234" cy="299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waffen\Desktop\j7UTbfRVRb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87788"/>
            <a:ext cx="2304256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waffen\Desktop\o123xjKws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73016"/>
            <a:ext cx="2304256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090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179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Общая информация</vt:lpstr>
      <vt:lpstr>Обучение ПП</vt:lpstr>
      <vt:lpstr>Школа «Милосердия»</vt:lpstr>
      <vt:lpstr>Донорство крови и костного мозга</vt:lpstr>
      <vt:lpstr>Борьба с ВИЧ-инфекцией и туберкулёзом</vt:lpstr>
      <vt:lpstr>Служба психологической поддержки</vt:lpstr>
      <vt:lpstr>Служба поддержки незащищённых категории граждан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информация</dc:title>
  <dc:creator>waffen</dc:creator>
  <cp:lastModifiedBy>waffen</cp:lastModifiedBy>
  <cp:revision>6</cp:revision>
  <dcterms:created xsi:type="dcterms:W3CDTF">2023-03-20T15:25:53Z</dcterms:created>
  <dcterms:modified xsi:type="dcterms:W3CDTF">2023-03-20T16:33:12Z</dcterms:modified>
</cp:coreProperties>
</file>