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notesMasterIdLst>
    <p:notesMasterId r:id="rId9"/>
  </p:notesMasterIdLst>
  <p:sldIdLst>
    <p:sldId id="256" r:id="rId2"/>
    <p:sldId id="259" r:id="rId3"/>
    <p:sldId id="281" r:id="rId4"/>
    <p:sldId id="283" r:id="rId5"/>
    <p:sldId id="282" r:id="rId6"/>
    <p:sldId id="284" r:id="rId7"/>
    <p:sldId id="28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5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2400"/>
              <a:t>КАТЕГОРИИ</a:t>
            </a:r>
            <a:r>
              <a:rPr lang="ru-RU" sz="2400" baseline="0"/>
              <a:t> ОБРАТИВШИХСЯ</a:t>
            </a:r>
            <a:endParaRPr lang="ru-RU" sz="2400"/>
          </a:p>
        </c:rich>
      </c:tx>
      <c:layout>
        <c:manualLayout>
          <c:xMode val="edge"/>
          <c:yMode val="edge"/>
          <c:x val="1.0550338566147667E-3"/>
          <c:y val="0.891140481427593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категория обратившихся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9BC-414B-BA92-F35886E1425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9BC-414B-BA92-F35886E1425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9BC-414B-BA92-F35886E1425C}"/>
              </c:ext>
            </c:extLst>
          </c:dPt>
          <c:dLbls>
            <c:dLbl>
              <c:idx val="0"/>
              <c:layout>
                <c:manualLayout>
                  <c:x val="0.17285703855571427"/>
                  <c:y val="7.757258552834694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84663459093789"/>
                      <c:h val="0.166282474777179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9BC-414B-BA92-F35886E1425C}"/>
                </c:ext>
              </c:extLst>
            </c:dLbl>
            <c:dLbl>
              <c:idx val="1"/>
              <c:layout>
                <c:manualLayout>
                  <c:x val="0.18713608260257525"/>
                  <c:y val="-6.261895302933333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01086136817891"/>
                      <c:h val="0.166282474777179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9BC-414B-BA92-F35886E1425C}"/>
                </c:ext>
              </c:extLst>
            </c:dLbl>
            <c:dLbl>
              <c:idx val="2"/>
              <c:layout>
                <c:manualLayout>
                  <c:x val="-0.12678686396160502"/>
                  <c:y val="4.35806974175305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63333413621561"/>
                      <c:h val="0.240930596310584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9BC-414B-BA92-F35886E142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врач/сотрудник ЦАОП</c:v>
                </c:pt>
                <c:pt idx="1">
                  <c:v>онкопациенты</c:v>
                </c:pt>
                <c:pt idx="2">
                  <c:v>близкие онкопациентов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80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9BC-414B-BA92-F35886E1425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2400"/>
              <a:t>ГЕОГРАФИЯ</a:t>
            </a:r>
            <a:r>
              <a:rPr lang="ru-RU" sz="2400" baseline="0"/>
              <a:t> ОБРАЩЕНИЙ</a:t>
            </a:r>
          </a:p>
        </c:rich>
      </c:tx>
      <c:layout>
        <c:manualLayout>
          <c:xMode val="edge"/>
          <c:yMode val="edge"/>
          <c:x val="1.285278713966456E-2"/>
          <c:y val="3.59646035345754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география обращений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2DA-439B-B911-F3155270E09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2DA-439B-B911-F3155270E096}"/>
              </c:ext>
            </c:extLst>
          </c:dPt>
          <c:dLbls>
            <c:dLbl>
              <c:idx val="0"/>
              <c:layout>
                <c:manualLayout>
                  <c:x val="0.12576552930883639"/>
                  <c:y val="-7.954349456317960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DA-439B-B911-F3155270E096}"/>
                </c:ext>
              </c:extLst>
            </c:dLbl>
            <c:dLbl>
              <c:idx val="1"/>
              <c:layout>
                <c:manualLayout>
                  <c:x val="-6.7044418926800811E-2"/>
                  <c:y val="0.1104136982877140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DA-439B-B911-F3155270E0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Челябинская область</c:v>
                </c:pt>
                <c:pt idx="1">
                  <c:v>другие области и регионы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254</c:v>
                </c:pt>
                <c:pt idx="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DA-439B-B911-F3155270E09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/>
              <a:t>ГЕОГРАФИЯ</a:t>
            </a:r>
            <a:r>
              <a:rPr lang="ru-RU" sz="2400" baseline="0" dirty="0"/>
              <a:t> ОБРАЩЕНИЙ, МИАСС</a:t>
            </a:r>
          </a:p>
        </c:rich>
      </c:tx>
      <c:layout>
        <c:manualLayout>
          <c:xMode val="edge"/>
          <c:yMode val="edge"/>
          <c:x val="8.4530464226323311E-4"/>
          <c:y val="1.55261566798395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география обращений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4D7-41A6-A1A8-E1AB5DECDED7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4D7-41A6-A1A8-E1AB5DECDED7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4D7-41A6-A1A8-E1AB5DECDED7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4D7-41A6-A1A8-E1AB5DECDED7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4D7-41A6-A1A8-E1AB5DECDED7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4D7-41A6-A1A8-E1AB5DECDED7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4D7-41A6-A1A8-E1AB5DECDED7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4D7-41A6-A1A8-E1AB5DECDED7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4D7-41A6-A1A8-E1AB5DECDED7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4D7-41A6-A1A8-E1AB5DECDED7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4D7-41A6-A1A8-E1AB5DECDED7}"/>
              </c:ext>
            </c:extLst>
          </c:dPt>
          <c:dLbls>
            <c:dLbl>
              <c:idx val="0"/>
              <c:layout>
                <c:manualLayout>
                  <c:x val="1.635061242344707E-2"/>
                  <c:y val="1.493657042869641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4D7-41A6-A1A8-E1AB5DECDED7}"/>
                </c:ext>
              </c:extLst>
            </c:dLbl>
            <c:dLbl>
              <c:idx val="2"/>
              <c:layout>
                <c:manualLayout>
                  <c:x val="2.760197944006999E-2"/>
                  <c:y val="9.09392575928009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4D7-41A6-A1A8-E1AB5DECDED7}"/>
                </c:ext>
              </c:extLst>
            </c:dLbl>
            <c:dLbl>
              <c:idx val="3"/>
              <c:layout>
                <c:manualLayout>
                  <c:x val="-0.16262485418489356"/>
                  <c:y val="-3.186507936507936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4D7-41A6-A1A8-E1AB5DECDED7}"/>
                </c:ext>
              </c:extLst>
            </c:dLbl>
            <c:dLbl>
              <c:idx val="9"/>
              <c:layout>
                <c:manualLayout>
                  <c:x val="3.8540117381160685E-2"/>
                  <c:y val="-2.630264966879140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C4D7-41A6-A1A8-E1AB5DECDED7}"/>
                </c:ext>
              </c:extLst>
            </c:dLbl>
            <c:dLbl>
              <c:idx val="10"/>
              <c:layout>
                <c:manualLayout>
                  <c:x val="1.8104950422863808E-2"/>
                  <c:y val="7.53374578177727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C4D7-41A6-A1A8-E1AB5DECDE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1"/>
                <c:pt idx="0">
                  <c:v>Златоуст</c:v>
                </c:pt>
                <c:pt idx="1">
                  <c:v>Касли</c:v>
                </c:pt>
                <c:pt idx="2">
                  <c:v>Кусинский р-н</c:v>
                </c:pt>
                <c:pt idx="3">
                  <c:v>Миасс</c:v>
                </c:pt>
                <c:pt idx="4">
                  <c:v>Москва</c:v>
                </c:pt>
                <c:pt idx="5">
                  <c:v>Саткинский р-н</c:v>
                </c:pt>
                <c:pt idx="6">
                  <c:v>Снежинск</c:v>
                </c:pt>
                <c:pt idx="7">
                  <c:v>Трехгорный</c:v>
                </c:pt>
                <c:pt idx="8">
                  <c:v>Уйский р-н</c:v>
                </c:pt>
                <c:pt idx="9">
                  <c:v>Чебаркульский р-н</c:v>
                </c:pt>
                <c:pt idx="10">
                  <c:v>Юрюзань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24</c:v>
                </c:pt>
                <c:pt idx="1">
                  <c:v>1</c:v>
                </c:pt>
                <c:pt idx="2">
                  <c:v>7</c:v>
                </c:pt>
                <c:pt idx="3">
                  <c:v>37</c:v>
                </c:pt>
                <c:pt idx="4">
                  <c:v>1</c:v>
                </c:pt>
                <c:pt idx="5">
                  <c:v>7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18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4D7-41A6-A1A8-E1AB5DECDED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E0445-901C-4A88-AB93-25BADFAD9446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C2591-B3D5-4B6D-BF33-27619148A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37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FF63E-BA1A-C133-1E03-C2E687F522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FED3E5F-510A-3CBC-37D9-0D9E85E0AF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C936478-5089-08D2-7ED9-3D56B25795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B11CD1-0840-6E1F-555E-5C948C60E2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C2591-B3D5-4B6D-BF33-27619148AF6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188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AB6019-C2D9-0391-6E55-91696C15F5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AE731BA6-8A6D-14C6-2E6F-3F99851718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5D49C43-CB14-EB95-144C-97ECF26064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24A0467-F5EF-D599-2641-3F888E3DD7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C2591-B3D5-4B6D-BF33-27619148AF6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622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EC044-A5AC-A4B1-BFA3-9BA81BCE7E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EEBC3A4F-F13F-51D6-2307-C68EE1E887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FD6EE28-1E5D-3774-49A3-9B2EBF3C22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824175A-46BA-26BA-E0BB-CBA865B864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C2591-B3D5-4B6D-BF33-27619148AF6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451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501988-E54E-2D4D-535E-93D918C38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5AA6079-64FD-9119-C556-3249179BED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53DCE5B3-C0CE-FB20-8F44-DC3A48AAAE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8168A7C-A15F-3746-3BBF-86B05495DF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C2591-B3D5-4B6D-BF33-27619148AF6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27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2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72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3479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565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8832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194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373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70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014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709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71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08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05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11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47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552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48F8A-A13A-4E5A-86B6-A3356C9856DC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145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  <p:sldLayoutId id="2147483902" r:id="rId12"/>
    <p:sldLayoutId id="2147483903" r:id="rId13"/>
    <p:sldLayoutId id="2147483904" r:id="rId14"/>
    <p:sldLayoutId id="2147483905" r:id="rId15"/>
    <p:sldLayoutId id="21474839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vk.com/zhitdalshe74" TargetMode="External"/><Relationship Id="rId4" Type="http://schemas.openxmlformats.org/officeDocument/2006/relationships/hyperlink" Target="https://jit-dalshe74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25399D2-E34C-6FA9-D8EE-393F01558C15}"/>
              </a:ext>
            </a:extLst>
          </p:cNvPr>
          <p:cNvSpPr txBox="1"/>
          <p:nvPr/>
        </p:nvSpPr>
        <p:spPr>
          <a:xfrm>
            <a:off x="1401416" y="2688513"/>
            <a:ext cx="979998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0" i="0" dirty="0">
                <a:solidFill>
                  <a:srgbClr val="0C0E31"/>
                </a:solidFill>
                <a:effectLst/>
                <a:latin typeface="Rubik" panose="02000604000000020004" pitchFamily="2" charset="-79"/>
                <a:cs typeface="Rubik" panose="02000604000000020004" pitchFamily="2" charset="-79"/>
              </a:rPr>
              <a:t>Автономная некоммерческая организация </a:t>
            </a:r>
          </a:p>
          <a:p>
            <a:pPr algn="ctr"/>
            <a:endParaRPr lang="ru-RU" sz="3200" b="0" i="0" dirty="0">
              <a:solidFill>
                <a:srgbClr val="0C0E31"/>
              </a:solidFill>
              <a:effectLst/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algn="ctr"/>
            <a:r>
              <a:rPr lang="ru-RU" sz="3200" b="0" i="0" dirty="0">
                <a:solidFill>
                  <a:srgbClr val="0C0E31"/>
                </a:solidFill>
                <a:effectLst/>
                <a:latin typeface="Rubik" panose="02000604000000020004" pitchFamily="2" charset="-79"/>
                <a:cs typeface="Rubik" panose="02000604000000020004" pitchFamily="2" charset="-79"/>
              </a:rPr>
              <a:t>«Центр социального психологического сопровождения </a:t>
            </a:r>
          </a:p>
          <a:p>
            <a:pPr algn="ctr"/>
            <a:r>
              <a:rPr lang="ru-RU" sz="3200" b="0" i="0" dirty="0">
                <a:solidFill>
                  <a:srgbClr val="0C0E31"/>
                </a:solidFill>
                <a:effectLst/>
                <a:latin typeface="Rubik" panose="02000604000000020004" pitchFamily="2" charset="-79"/>
                <a:cs typeface="Rubik" panose="02000604000000020004" pitchFamily="2" charset="-79"/>
              </a:rPr>
              <a:t>онкологических пациентов и членов их семей </a:t>
            </a:r>
          </a:p>
          <a:p>
            <a:pPr algn="ctr"/>
            <a:endParaRPr lang="ru-RU" sz="3200" b="0" i="0" dirty="0">
              <a:solidFill>
                <a:srgbClr val="0C0E31"/>
              </a:solidFill>
              <a:effectLst/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algn="ctr"/>
            <a:r>
              <a:rPr lang="ru-RU" sz="3200" b="0" i="0" dirty="0">
                <a:solidFill>
                  <a:srgbClr val="0C0E31"/>
                </a:solidFill>
                <a:effectLst/>
                <a:latin typeface="Rubik" panose="02000604000000020004" pitchFamily="2" charset="-79"/>
                <a:cs typeface="Rubik" panose="02000604000000020004" pitchFamily="2" charset="-79"/>
              </a:rPr>
              <a:t>"ЖИТЬ ДАЛЬШЕ"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3B6FC63-F3A6-4037-103A-77545DCFE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65" y="308174"/>
            <a:ext cx="4055166" cy="196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979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38BCC-DE32-11FA-3BA5-BCA69485E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12A6E-61C7-DECA-A5D2-C52DFE529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679" y="187214"/>
            <a:ext cx="4393096" cy="47870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Что мы делаем?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192784AD-87A5-D48D-CE09-457C00F6B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982" y="665922"/>
            <a:ext cx="9770165" cy="5526156"/>
          </a:xfrm>
        </p:spPr>
        <p:txBody>
          <a:bodyPr>
            <a:normAutofit fontScale="85000" lnSpcReduction="10000"/>
          </a:bodyPr>
          <a:lstStyle/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000" b="1" dirty="0"/>
              <a:t>Индивидуальные консультации онкопсихолога </a:t>
            </a:r>
          </a:p>
          <a:p>
            <a:pPr lvl="4"/>
            <a:r>
              <a:rPr lang="ru-RU" sz="2000" dirty="0"/>
              <a:t>Пациентов</a:t>
            </a:r>
          </a:p>
          <a:p>
            <a:pPr lvl="4"/>
            <a:r>
              <a:rPr lang="ru-RU" sz="2000" dirty="0"/>
              <a:t>Родственников, близких</a:t>
            </a:r>
          </a:p>
          <a:p>
            <a:pPr lvl="4"/>
            <a:r>
              <a:rPr lang="ru-RU" sz="2000" dirty="0"/>
              <a:t>Медицинских сотрудников</a:t>
            </a:r>
          </a:p>
          <a:p>
            <a:r>
              <a:rPr lang="ru-RU" sz="2000" b="1" dirty="0"/>
              <a:t>Группы поддержки</a:t>
            </a:r>
          </a:p>
          <a:p>
            <a:pPr lvl="4"/>
            <a:r>
              <a:rPr lang="ru-RU" sz="2000" dirty="0"/>
              <a:t>Пациентов</a:t>
            </a:r>
          </a:p>
          <a:p>
            <a:pPr lvl="4"/>
            <a:r>
              <a:rPr lang="ru-RU" sz="2000" dirty="0"/>
              <a:t>Родственников, близких</a:t>
            </a:r>
          </a:p>
          <a:p>
            <a:r>
              <a:rPr lang="ru-RU" sz="2000" b="1" dirty="0"/>
              <a:t>Научно-исследовательская работа</a:t>
            </a:r>
          </a:p>
          <a:p>
            <a:pPr lvl="4"/>
            <a:r>
              <a:rPr lang="ru-RU" sz="2000" dirty="0"/>
              <a:t>Изучение внутренней картины болезни</a:t>
            </a:r>
          </a:p>
          <a:p>
            <a:r>
              <a:rPr lang="ru-RU" sz="2000" b="1" dirty="0"/>
              <a:t>Повышение профессионализма специалистов</a:t>
            </a:r>
          </a:p>
          <a:p>
            <a:pPr lvl="4"/>
            <a:r>
              <a:rPr lang="ru-RU" sz="2000" dirty="0"/>
              <a:t>Повышение квалификации</a:t>
            </a:r>
          </a:p>
          <a:p>
            <a:pPr lvl="4"/>
            <a:r>
              <a:rPr lang="ru-RU" sz="2000" dirty="0"/>
              <a:t>Супервизии</a:t>
            </a:r>
          </a:p>
          <a:p>
            <a:pPr lvl="4"/>
            <a:r>
              <a:rPr lang="ru-RU" sz="2000" dirty="0"/>
              <a:t>Интервизии</a:t>
            </a:r>
          </a:p>
          <a:p>
            <a:pPr lvl="4"/>
            <a:r>
              <a:rPr lang="ru-RU" sz="2000" dirty="0"/>
              <a:t>Образовательные встречи (в т.ч. с медицинскими специалистами)</a:t>
            </a:r>
          </a:p>
          <a:p>
            <a:pPr lvl="4"/>
            <a:endParaRPr lang="ru-RU" sz="1600" dirty="0"/>
          </a:p>
          <a:p>
            <a:pPr marL="1828800" lvl="4" indent="0">
              <a:buNone/>
            </a:pPr>
            <a:endParaRPr lang="ru-RU" dirty="0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4B24DA85-99E2-F115-4EC7-FC6F14B401F7}"/>
              </a:ext>
            </a:extLst>
          </p:cNvPr>
          <p:cNvSpPr txBox="1">
            <a:spLocks/>
          </p:cNvSpPr>
          <p:nvPr/>
        </p:nvSpPr>
        <p:spPr>
          <a:xfrm>
            <a:off x="7994374" y="1164562"/>
            <a:ext cx="4393096" cy="4787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Как мы это делаем?</a:t>
            </a:r>
            <a:endParaRPr lang="ru-RU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5924C7A-51CB-0BA4-ECB1-27B78F4A986D}"/>
              </a:ext>
            </a:extLst>
          </p:cNvPr>
          <p:cNvSpPr txBox="1">
            <a:spLocks/>
          </p:cNvSpPr>
          <p:nvPr/>
        </p:nvSpPr>
        <p:spPr>
          <a:xfrm>
            <a:off x="8706677" y="1853676"/>
            <a:ext cx="3591340" cy="23803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кабинетах доверия </a:t>
            </a:r>
          </a:p>
          <a:p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(Челябинск, Миасс)</a:t>
            </a:r>
          </a:p>
          <a:p>
            <a:endParaRPr lang="ru-RU" sz="2000" b="1" dirty="0">
              <a:solidFill>
                <a:srgbClr val="7030A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 </a:t>
            </a:r>
          </a:p>
          <a:p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(телефон, видеосвязь)</a:t>
            </a:r>
          </a:p>
          <a:p>
            <a:endParaRPr lang="ru-RU" sz="2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 </a:t>
            </a:r>
          </a:p>
          <a:p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42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E9098F-AC70-17C3-C693-CE4BDFE7E0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>
            <a:extLst>
              <a:ext uri="{FF2B5EF4-FFF2-40B4-BE49-F238E27FC236}">
                <a16:creationId xmlns:a16="http://schemas.microsoft.com/office/drawing/2014/main" id="{D8D9173D-729C-E885-DD22-82AC85FED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982" y="665922"/>
            <a:ext cx="9770165" cy="5526156"/>
          </a:xfrm>
        </p:spPr>
        <p:txBody>
          <a:bodyPr>
            <a:normAutofit/>
          </a:bodyPr>
          <a:lstStyle/>
          <a:p>
            <a:pPr marL="1828800" lvl="4" indent="0">
              <a:buNone/>
            </a:pPr>
            <a:endParaRPr lang="ru-RU" sz="1600" dirty="0"/>
          </a:p>
          <a:p>
            <a:pPr marL="1828800" lvl="4" indent="0">
              <a:buNone/>
            </a:pPr>
            <a:endParaRPr lang="ru-RU" dirty="0"/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F9D5BE79-B70B-62F8-6C82-0DEC71FF74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3964563"/>
              </p:ext>
            </p:extLst>
          </p:nvPr>
        </p:nvGraphicFramePr>
        <p:xfrm>
          <a:off x="2050772" y="906090"/>
          <a:ext cx="8594037" cy="5285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6250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48306B-F404-3DFE-B64B-303A98544D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>
            <a:extLst>
              <a:ext uri="{FF2B5EF4-FFF2-40B4-BE49-F238E27FC236}">
                <a16:creationId xmlns:a16="http://schemas.microsoft.com/office/drawing/2014/main" id="{61B8E492-3C41-64FE-6AD9-206ED889B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982" y="665921"/>
            <a:ext cx="10167731" cy="5973417"/>
          </a:xfrm>
        </p:spPr>
        <p:txBody>
          <a:bodyPr>
            <a:normAutofit/>
          </a:bodyPr>
          <a:lstStyle/>
          <a:p>
            <a:pPr marL="1828800" lvl="4" indent="0">
              <a:buNone/>
            </a:pPr>
            <a:endParaRPr lang="ru-RU" sz="1600" dirty="0"/>
          </a:p>
          <a:p>
            <a:pPr marL="1828800" lvl="4" indent="0">
              <a:buNone/>
            </a:pPr>
            <a:endParaRPr lang="ru-RU" dirty="0"/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6AD91341-8F07-9241-EFE9-3CFF8CB667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576599"/>
              </p:ext>
            </p:extLst>
          </p:nvPr>
        </p:nvGraphicFramePr>
        <p:xfrm>
          <a:off x="1002196" y="894522"/>
          <a:ext cx="10545417" cy="5011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220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6599BE-1751-772D-148C-2AC2940388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>
            <a:extLst>
              <a:ext uri="{FF2B5EF4-FFF2-40B4-BE49-F238E27FC236}">
                <a16:creationId xmlns:a16="http://schemas.microsoft.com/office/drawing/2014/main" id="{A3D2D037-60A0-D662-38AE-9B2BF8D50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982" y="665922"/>
            <a:ext cx="9770165" cy="5526156"/>
          </a:xfrm>
        </p:spPr>
        <p:txBody>
          <a:bodyPr>
            <a:normAutofit/>
          </a:bodyPr>
          <a:lstStyle/>
          <a:p>
            <a:pPr marL="1828800" lvl="4" indent="0">
              <a:buNone/>
            </a:pPr>
            <a:endParaRPr lang="ru-RU" sz="1600" dirty="0"/>
          </a:p>
          <a:p>
            <a:pPr marL="1828800" lvl="4" indent="0">
              <a:buNone/>
            </a:pPr>
            <a:endParaRPr lang="ru-RU" dirty="0"/>
          </a:p>
        </p:txBody>
      </p:sp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1E49B7FC-DFF1-FED2-2DEF-93EAD0A95E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3767919"/>
              </p:ext>
            </p:extLst>
          </p:nvPr>
        </p:nvGraphicFramePr>
        <p:xfrm>
          <a:off x="2209800" y="456831"/>
          <a:ext cx="9982200" cy="6132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82211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A4D674-65A7-E4FE-915F-33AF2FDF5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7817" y="216606"/>
            <a:ext cx="4934847" cy="58846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Социальные проекты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391531-756D-67AD-4A7D-E206C9EBF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0991" y="297796"/>
            <a:ext cx="9790043" cy="6450874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Фонд президентских грантов</a:t>
            </a:r>
            <a:endPara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Развитие доступной онкопсихологической помощи, 2023-2024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Президентский фонд культурных инициатив</a:t>
            </a:r>
            <a:endPara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Документальный спектакль «Идущий человек»: истории женщин с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онкодиагнозом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рассказанные уральскими поэтами, 2025-2026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Фонд губернаторских грантов</a:t>
            </a:r>
            <a:endPara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Лечение словом: психологическая помощь при онкодиагнозе, 2025-2027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Кабинет доверия, 2022-2023</a:t>
            </a:r>
          </a:p>
          <a:p>
            <a:pPr>
              <a:buNone/>
            </a:pPr>
            <a:r>
              <a:rPr lang="ru-RU" sz="2000" dirty="0">
                <a:effectLst/>
                <a:latin typeface="+mj-lt"/>
                <a:ea typeface="Calibri" panose="020F0502020204030204" pitchFamily="34" charset="0"/>
              </a:rPr>
              <a:t>Близкие люди, </a:t>
            </a:r>
            <a:r>
              <a:rPr lang="ru-RU" sz="2000" dirty="0" smtClean="0">
                <a:effectLst/>
                <a:latin typeface="+mj-lt"/>
                <a:ea typeface="Calibri" panose="020F0502020204030204" pitchFamily="34" charset="0"/>
              </a:rPr>
              <a:t>2021-2022</a:t>
            </a:r>
          </a:p>
          <a:p>
            <a:pPr>
              <a:spcBef>
                <a:spcPts val="1200"/>
              </a:spcBef>
              <a:spcAft>
                <a:spcPts val="800"/>
              </a:spcAft>
              <a:buNone/>
            </a:pPr>
            <a:r>
              <a:rPr lang="ru-RU" sz="2000" b="1" dirty="0" smtClean="0">
                <a:latin typeface="+mj-lt"/>
                <a:ea typeface="Calibri" panose="020F0502020204030204" pitchFamily="34" charset="0"/>
              </a:rPr>
              <a:t>Министерство здравоохранения Челябинской области</a:t>
            </a:r>
          </a:p>
          <a:p>
            <a:pPr>
              <a:buNone/>
            </a:pPr>
            <a:r>
              <a:rPr lang="ru-RU" sz="2000" dirty="0" smtClean="0">
                <a:latin typeface="+mj-lt"/>
                <a:ea typeface="Calibri" panose="020F0502020204030204" pitchFamily="34" charset="0"/>
              </a:rPr>
              <a:t>Выездные кабинеты доверия, 2025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4593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EBD2C9-9CBE-A0A1-1502-A40D200F7A8B}"/>
              </a:ext>
            </a:extLst>
          </p:cNvPr>
          <p:cNvSpPr txBox="1"/>
          <p:nvPr/>
        </p:nvSpPr>
        <p:spPr>
          <a:xfrm>
            <a:off x="1660663" y="1996276"/>
            <a:ext cx="9144000" cy="1528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spcAft>
                <a:spcPts val="800"/>
              </a:spcAft>
            </a:pPr>
            <a:r>
              <a:rPr lang="ru-RU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Офис</a:t>
            </a:r>
            <a:br>
              <a:rPr lang="ru-RU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Челябинск, ул.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Бейвеля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22, офисный центр «Сорока», оф.1</a:t>
            </a:r>
          </a:p>
          <a:p>
            <a:pPr indent="450215" algn="ctr">
              <a:spcAft>
                <a:spcPts val="800"/>
              </a:spcAft>
            </a:pPr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администратор: +7 908 939 78 01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450215" algn="ctr">
              <a:spcAft>
                <a:spcPts val="800"/>
              </a:spcAft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jit-dalshe74@yandex.ru</a:t>
            </a:r>
            <a:endParaRPr lang="ru-RU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5399D2-E34C-6FA9-D8EE-393F01558C15}"/>
              </a:ext>
            </a:extLst>
          </p:cNvPr>
          <p:cNvSpPr txBox="1"/>
          <p:nvPr/>
        </p:nvSpPr>
        <p:spPr>
          <a:xfrm>
            <a:off x="2957719" y="147072"/>
            <a:ext cx="654988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C0E31"/>
                </a:solidFill>
                <a:effectLst/>
                <a:latin typeface="Rubik" panose="02000604000000020004" pitchFamily="2" charset="-79"/>
                <a:cs typeface="Rubik" panose="02000604000000020004" pitchFamily="2" charset="-79"/>
              </a:rPr>
              <a:t>Автономная некоммерческая организация </a:t>
            </a:r>
          </a:p>
          <a:p>
            <a:pPr algn="ctr"/>
            <a:r>
              <a:rPr lang="ru-RU" b="0" i="0" dirty="0">
                <a:solidFill>
                  <a:srgbClr val="0C0E31"/>
                </a:solidFill>
                <a:effectLst/>
                <a:latin typeface="Rubik" panose="02000604000000020004" pitchFamily="2" charset="-79"/>
                <a:cs typeface="Rubik" panose="02000604000000020004" pitchFamily="2" charset="-79"/>
              </a:rPr>
              <a:t>«Центр социального психологического сопровождения </a:t>
            </a:r>
          </a:p>
          <a:p>
            <a:pPr algn="ctr"/>
            <a:r>
              <a:rPr lang="ru-RU" b="0" i="0" dirty="0">
                <a:solidFill>
                  <a:srgbClr val="0C0E31"/>
                </a:solidFill>
                <a:effectLst/>
                <a:latin typeface="Rubik" panose="02000604000000020004" pitchFamily="2" charset="-79"/>
                <a:cs typeface="Rubik" panose="02000604000000020004" pitchFamily="2" charset="-79"/>
              </a:rPr>
              <a:t>онкологических пациентов и членов их семей </a:t>
            </a:r>
          </a:p>
          <a:p>
            <a:pPr algn="ctr"/>
            <a:r>
              <a:rPr lang="ru-RU" b="0" i="0" dirty="0">
                <a:solidFill>
                  <a:srgbClr val="0C0E31"/>
                </a:solidFill>
                <a:effectLst/>
                <a:latin typeface="Rubik" panose="02000604000000020004" pitchFamily="2" charset="-79"/>
                <a:cs typeface="Rubik" panose="02000604000000020004" pitchFamily="2" charset="-79"/>
              </a:rPr>
              <a:t>"ЖИТЬ ДАЛЬШЕ"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3B6FC63-F3A6-4037-103A-77545DCFE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53" y="918047"/>
            <a:ext cx="2637767" cy="12753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834840E-EF28-DB51-36D9-1A9F56126FFE}"/>
              </a:ext>
            </a:extLst>
          </p:cNvPr>
          <p:cNvSpPr txBox="1"/>
          <p:nvPr/>
        </p:nvSpPr>
        <p:spPr>
          <a:xfrm>
            <a:off x="1537252" y="3977734"/>
            <a:ext cx="486627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Кабинет доверия</a:t>
            </a:r>
          </a:p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ГАУЗ «Челябинский областной клинический центр онкологии и ядерной медицины»</a:t>
            </a:r>
            <a:b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гор. Челябинск, ул. Блюхера, 42Б,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3-й этаж, кабинет 3.46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3294AA-59C8-9915-7FB9-F2266420C30B}"/>
              </a:ext>
            </a:extLst>
          </p:cNvPr>
          <p:cNvSpPr txBox="1"/>
          <p:nvPr/>
        </p:nvSpPr>
        <p:spPr>
          <a:xfrm>
            <a:off x="6403529" y="4141440"/>
            <a:ext cx="497677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Кабинет доверия</a:t>
            </a:r>
          </a:p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ЦАОП при ГАУЗ «Городская больница № 2 г. Миасс»</a:t>
            </a:r>
            <a:b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гор.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Миасс,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Машгородок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ул. Ильмен Тау, 3/2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8382A9B-7278-7C5A-40DD-03609ACCE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472" y="5439189"/>
            <a:ext cx="14097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31A3C5-74B9-5C34-3CDC-AC80FA616503}"/>
              </a:ext>
            </a:extLst>
          </p:cNvPr>
          <p:cNvSpPr txBox="1"/>
          <p:nvPr/>
        </p:nvSpPr>
        <p:spPr>
          <a:xfrm>
            <a:off x="8314910" y="6291374"/>
            <a:ext cx="2961861" cy="3768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https://jit-dalshe74.ru/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C3DD10-68E1-8F52-A89E-523B441CDB96}"/>
              </a:ext>
            </a:extLst>
          </p:cNvPr>
          <p:cNvSpPr txBox="1"/>
          <p:nvPr/>
        </p:nvSpPr>
        <p:spPr>
          <a:xfrm>
            <a:off x="1606341" y="6341596"/>
            <a:ext cx="33196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https://vk.com/zhitdalshe74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517048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480</TotalTime>
  <Words>210</Words>
  <Application>Microsoft Office PowerPoint</Application>
  <PresentationFormat>Широкоэкранный</PresentationFormat>
  <Paragraphs>67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Rubik</vt:lpstr>
      <vt:lpstr>Times New Roman</vt:lpstr>
      <vt:lpstr>Wingdings 3</vt:lpstr>
      <vt:lpstr>Легкий дым</vt:lpstr>
      <vt:lpstr>Презентация PowerPoint</vt:lpstr>
      <vt:lpstr>Что мы делаем?</vt:lpstr>
      <vt:lpstr>Презентация PowerPoint</vt:lpstr>
      <vt:lpstr>Презентация PowerPoint</vt:lpstr>
      <vt:lpstr>Презентация PowerPoint</vt:lpstr>
      <vt:lpstr>Социальные проекты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Чубенко Жанна</dc:creator>
  <cp:lastModifiedBy>Тыдыщ</cp:lastModifiedBy>
  <cp:revision>26</cp:revision>
  <dcterms:created xsi:type="dcterms:W3CDTF">2024-01-27T19:46:18Z</dcterms:created>
  <dcterms:modified xsi:type="dcterms:W3CDTF">2025-06-23T14:12:37Z</dcterms:modified>
</cp:coreProperties>
</file>