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309" r:id="rId2"/>
    <p:sldId id="292" r:id="rId3"/>
    <p:sldId id="327" r:id="rId4"/>
    <p:sldId id="325" r:id="rId5"/>
    <p:sldId id="277" r:id="rId6"/>
    <p:sldId id="28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101D5C"/>
    <a:srgbClr val="182B88"/>
    <a:srgbClr val="F46F0C"/>
    <a:srgbClr val="006600"/>
    <a:srgbClr val="008000"/>
    <a:srgbClr val="DFF1CB"/>
    <a:srgbClr val="AFDC7E"/>
    <a:srgbClr val="73FDA8"/>
    <a:srgbClr val="77F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0" autoAdjust="0"/>
    <p:restoredTop sz="94660"/>
  </p:normalViewPr>
  <p:slideViewPr>
    <p:cSldViewPr>
      <p:cViewPr varScale="1">
        <p:scale>
          <a:sx n="83" d="100"/>
          <a:sy n="83" d="100"/>
        </p:scale>
        <p:origin x="145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3A579-CAB6-4A0F-AE44-A64412F59DC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2D532-017E-4BBD-8CB0-4D3CFC4FC48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752DFF-9685-4877-A79A-E9837AA5F6C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CA316-683F-4C22-B3A0-A0A4118DB79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DD5EF8C8-1E36-48BE-83B0-EFCF3423141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E212-F945-4690-9E56-753F40BE3E5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CC28-0214-4C78-B6D7-8AA8DD8616D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E9D52-2719-477F-8FB9-83168F6894E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66FA6-DEBC-40A3-A574-32745BF4D41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D48626-B15D-4A3B-99A1-1C7A8C70B8D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9E95E-CCCC-4B55-AA72-EB0A78D2706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67">
              <a:srgbClr val="DFF1CB"/>
            </a:gs>
            <a:gs pos="65000">
              <a:srgbClr val="92D050"/>
            </a:gs>
            <a:gs pos="100000">
              <a:srgbClr val="00B050"/>
            </a:gs>
            <a:gs pos="100000">
              <a:srgbClr val="156B13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C6B47B4-4F31-4AB4-8DDD-F1F9C2D4124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age.jimcdn.com/app/cms/image/transf/none/path/s9220c48f085be7ef/backgroundarea/i466b35d77d990e72/version/1539277861/image.png"/>
          <p:cNvPicPr>
            <a:picLocks noChangeAspect="1" noChangeArrowheads="1"/>
          </p:cNvPicPr>
          <p:nvPr/>
        </p:nvPicPr>
        <p:blipFill>
          <a:blip r:embed="rId2" cstate="print"/>
          <a:srcRect r="167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041400" y="1549400"/>
            <a:ext cx="70612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 anchor="ctr">
            <a:spAutoFit/>
          </a:bodyPr>
          <a:lstStyle/>
          <a:p>
            <a:pPr algn="ctr" defTabSz="828675" eaLnBrk="0"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ru-RU" altLang="ru-RU" sz="13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altLang="ru-RU" sz="8700" dirty="0">
              <a:solidFill>
                <a:prstClr val="white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5483780" y="5013176"/>
            <a:ext cx="367635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95249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Руководители проекта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:              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Ненашева Ольга Васильевна</a:t>
            </a:r>
          </a:p>
          <a:p>
            <a:pPr defTabSz="495249"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Маракина Наталья Сергеевна</a:t>
            </a:r>
          </a:p>
          <a:p>
            <a:pPr defTabSz="495249"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Юст Ольга Сергеевна</a:t>
            </a:r>
            <a:endParaRPr lang="ru-RU" altLang="ru-RU" sz="3600" b="1" dirty="0">
              <a:solidFill>
                <a:srgbClr val="660033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755650" y="128176"/>
            <a:ext cx="76327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95249">
              <a:defRPr/>
            </a:pPr>
            <a:endParaRPr lang="ru-RU" sz="18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rgbClr val="CEB966">
                  <a:lumMod val="75000"/>
                </a:srgbClr>
              </a:solidFill>
            </a:endParaRPr>
          </a:p>
          <a:p>
            <a:pPr algn="ctr"/>
            <a:r>
              <a:rPr lang="ru-RU" sz="3200" dirty="0" err="1" smtClean="0">
                <a:solidFill>
                  <a:srgbClr val="182B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Культуро</a:t>
            </a:r>
            <a:r>
              <a:rPr lang="ru-RU" sz="3200" dirty="0" smtClean="0">
                <a:solidFill>
                  <a:srgbClr val="182B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-ориентированный </a:t>
            </a:r>
            <a:r>
              <a:rPr lang="ru-RU" sz="3200" dirty="0" smtClean="0">
                <a:solidFill>
                  <a:srgbClr val="182B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</a:t>
            </a:r>
          </a:p>
          <a:p>
            <a:pPr algn="ctr"/>
            <a:endParaRPr lang="ru-RU" sz="3200" dirty="0">
              <a:solidFill>
                <a:srgbClr val="182B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dirty="0" smtClean="0">
                <a:solidFill>
                  <a:srgbClr val="182B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«</a:t>
            </a:r>
            <a:r>
              <a:rPr lang="ru-RU" b="1" u="sng" dirty="0" smtClean="0">
                <a:solidFill>
                  <a:srgbClr val="002060"/>
                </a:solidFill>
              </a:rPr>
              <a:t>М</a:t>
            </a:r>
            <a:r>
              <a:rPr lang="ru-RU" b="1" dirty="0" smtClean="0">
                <a:solidFill>
                  <a:srgbClr val="002060"/>
                </a:solidFill>
              </a:rPr>
              <a:t>ир, </a:t>
            </a:r>
            <a:r>
              <a:rPr lang="ru-RU" b="1" u="sng" dirty="0">
                <a:solidFill>
                  <a:srgbClr val="F46F0C"/>
                </a:solidFill>
              </a:rPr>
              <a:t>О</a:t>
            </a:r>
            <a:r>
              <a:rPr lang="ru-RU" b="1" dirty="0" smtClean="0">
                <a:solidFill>
                  <a:srgbClr val="F46F0C"/>
                </a:solidFill>
              </a:rPr>
              <a:t>бъединяющий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u="sng" dirty="0">
                <a:solidFill>
                  <a:srgbClr val="008000"/>
                </a:solidFill>
              </a:rPr>
              <a:t>С</a:t>
            </a:r>
            <a:r>
              <a:rPr lang="ru-RU" b="1" dirty="0" smtClean="0">
                <a:solidFill>
                  <a:srgbClr val="008000"/>
                </a:solidFill>
              </a:rPr>
              <a:t>амобытность</a:t>
            </a:r>
            <a:r>
              <a:rPr lang="ru-RU" b="1" dirty="0" smtClean="0">
                <a:solidFill>
                  <a:srgbClr val="008000"/>
                </a:solidFill>
              </a:rPr>
              <a:t>, </a:t>
            </a:r>
            <a:r>
              <a:rPr lang="ru-RU" b="1" u="sng" dirty="0">
                <a:solidFill>
                  <a:srgbClr val="FF0000"/>
                </a:solidFill>
              </a:rPr>
              <a:t>Т</a:t>
            </a:r>
            <a:r>
              <a:rPr lang="ru-RU" b="1" dirty="0" smtClean="0">
                <a:solidFill>
                  <a:srgbClr val="FF0000"/>
                </a:solidFill>
              </a:rPr>
              <a:t>радиции </a:t>
            </a:r>
            <a:r>
              <a:rPr lang="ru-RU" b="1" u="sng" dirty="0" smtClean="0">
                <a:solidFill>
                  <a:srgbClr val="FFFF00"/>
                </a:solidFill>
              </a:rPr>
              <a:t>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u="sng" dirty="0">
                <a:solidFill>
                  <a:srgbClr val="6600FF"/>
                </a:solidFill>
              </a:rPr>
              <a:t>К</a:t>
            </a:r>
            <a:r>
              <a:rPr lang="ru-RU" b="1" dirty="0" smtClean="0">
                <a:solidFill>
                  <a:srgbClr val="6600FF"/>
                </a:solidFill>
              </a:rPr>
              <a:t>ультуру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5364" name="Picture 4" descr="https://pp.userapi.com/c850332/v850332334/60fb1/iqHLF5d4z-4.jpg"/>
          <p:cNvPicPr>
            <a:picLocks noChangeAspect="1" noChangeArrowheads="1"/>
          </p:cNvPicPr>
          <p:nvPr/>
        </p:nvPicPr>
        <p:blipFill>
          <a:blip r:embed="rId3" cstate="print"/>
          <a:srcRect l="1683" t="19626" r="3819" b="21493"/>
          <a:stretch>
            <a:fillRect/>
          </a:stretch>
        </p:blipFill>
        <p:spPr bwMode="auto">
          <a:xfrm>
            <a:off x="3367989" y="4067716"/>
            <a:ext cx="2115791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5174718"/>
      </p:ext>
    </p:extLst>
  </p:cSld>
  <p:clrMapOvr>
    <a:masterClrMapping/>
  </p:clrMapOvr>
  <p:transition advClick="0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88188"/>
            <a:ext cx="32917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836712"/>
            <a:ext cx="44735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Существование противоречий между огромным культурным наследием России и его </a:t>
            </a:r>
            <a:r>
              <a:rPr lang="ru-RU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востребованностью. </a:t>
            </a:r>
            <a:r>
              <a:rPr lang="ru-RU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чуждых </a:t>
            </a: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человеку </a:t>
            </a:r>
            <a:r>
              <a:rPr lang="ru-RU" sz="2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праздников. Восхищаясь иностранной культурой, мы утрачиваем самобытность своего народа  </a:t>
            </a: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преемственность поколений.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3288" y="1763116"/>
            <a:ext cx="3828620" cy="25544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6407" y="486916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сопереживания и сострадания уходят на второй план. Мнимые герои формируют неверные представления о добре и зле, чувстве долга и патриотизме, культуре поведения и т.п.</a:t>
            </a:r>
            <a:endParaRPr lang="ru-RU" sz="2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1054" y="713128"/>
            <a:ext cx="748883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rgbClr val="101D5C"/>
                </a:solidFill>
                <a:latin typeface="Times New Roman" pitchFamily="18" charset="0"/>
                <a:cs typeface="Times New Roman" pitchFamily="18" charset="0"/>
              </a:rPr>
              <a:t>Формирование гражданского общества невозможно без </a:t>
            </a:r>
            <a:r>
              <a:rPr lang="ru-RU" sz="1800" b="1" dirty="0">
                <a:solidFill>
                  <a:srgbClr val="101D5C"/>
                </a:solidFill>
                <a:latin typeface="Times New Roman" pitchFamily="18" charset="0"/>
                <a:cs typeface="Times New Roman" pitchFamily="18" charset="0"/>
              </a:rPr>
              <a:t>воспитания подрастающего </a:t>
            </a:r>
            <a:r>
              <a:rPr lang="ru-RU" sz="1800" b="1" dirty="0">
                <a:solidFill>
                  <a:srgbClr val="101D5C"/>
                </a:solidFill>
                <a:latin typeface="Times New Roman" pitchFamily="18" charset="0"/>
                <a:cs typeface="Times New Roman" pitchFamily="18" charset="0"/>
              </a:rPr>
              <a:t>поколения в духе патриотизма и любви к Родине, </a:t>
            </a:r>
            <a:r>
              <a:rPr lang="ru-RU" sz="1800" b="1" dirty="0">
                <a:solidFill>
                  <a:srgbClr val="101D5C"/>
                </a:solidFill>
                <a:latin typeface="Times New Roman" pitchFamily="18" charset="0"/>
                <a:cs typeface="Times New Roman" pitchFamily="18" charset="0"/>
              </a:rPr>
              <a:t>знаний </a:t>
            </a:r>
            <a:r>
              <a:rPr lang="ru-RU" sz="1800" b="1" dirty="0">
                <a:solidFill>
                  <a:srgbClr val="101D5C"/>
                </a:solidFill>
                <a:latin typeface="Times New Roman" pitchFamily="18" charset="0"/>
                <a:cs typeface="Times New Roman" pitchFamily="18" charset="0"/>
              </a:rPr>
              <a:t>традиций своего народа, без неотъемлемого сопереживания </a:t>
            </a:r>
            <a:r>
              <a:rPr lang="ru-RU" sz="1800" b="1" dirty="0">
                <a:solidFill>
                  <a:srgbClr val="101D5C"/>
                </a:solidFill>
                <a:latin typeface="Times New Roman" pitchFamily="18" charset="0"/>
                <a:cs typeface="Times New Roman" pitchFamily="18" charset="0"/>
              </a:rPr>
              <a:t>и сострадания</a:t>
            </a:r>
            <a:r>
              <a:rPr lang="ru-RU" sz="1800" b="1" dirty="0">
                <a:solidFill>
                  <a:srgbClr val="101D5C"/>
                </a:solidFill>
                <a:latin typeface="Times New Roman" pitchFamily="18" charset="0"/>
                <a:cs typeface="Times New Roman" pitchFamily="18" charset="0"/>
              </a:rPr>
              <a:t>. Эти основы </a:t>
            </a:r>
            <a:r>
              <a:rPr lang="ru-RU" sz="1800" b="1" dirty="0">
                <a:solidFill>
                  <a:srgbClr val="101D5C"/>
                </a:solidFill>
                <a:latin typeface="Times New Roman" pitchFamily="18" charset="0"/>
                <a:cs typeface="Times New Roman" pitchFamily="18" charset="0"/>
              </a:rPr>
              <a:t>должны закладываться </a:t>
            </a:r>
            <a:r>
              <a:rPr lang="ru-RU" sz="1800" b="1" dirty="0">
                <a:solidFill>
                  <a:srgbClr val="101D5C"/>
                </a:solidFill>
                <a:latin typeface="Times New Roman" pitchFamily="18" charset="0"/>
                <a:cs typeface="Times New Roman" pitchFamily="18" charset="0"/>
              </a:rPr>
              <a:t>с раннего </a:t>
            </a:r>
            <a:r>
              <a:rPr lang="ru-RU" sz="1800" b="1" dirty="0">
                <a:solidFill>
                  <a:srgbClr val="101D5C"/>
                </a:solidFill>
                <a:latin typeface="Times New Roman" pitchFamily="18" charset="0"/>
                <a:cs typeface="Times New Roman" pitchFamily="18" charset="0"/>
              </a:rPr>
              <a:t>детства. </a:t>
            </a:r>
            <a:r>
              <a:rPr lang="ru-RU" sz="1800" b="1" dirty="0">
                <a:solidFill>
                  <a:srgbClr val="101D5C"/>
                </a:solidFill>
                <a:latin typeface="Times New Roman" pitchFamily="18" charset="0"/>
                <a:cs typeface="Times New Roman" pitchFamily="18" charset="0"/>
              </a:rPr>
              <a:t>Реализация</a:t>
            </a:r>
            <a:r>
              <a:rPr lang="ru-RU" sz="1800" b="1" dirty="0">
                <a:solidFill>
                  <a:srgbClr val="101D5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101D5C"/>
                </a:solidFill>
                <a:latin typeface="Times New Roman" pitchFamily="18" charset="0"/>
                <a:cs typeface="Times New Roman" pitchFamily="18" charset="0"/>
              </a:rPr>
              <a:t>культурного проекта</a:t>
            </a:r>
            <a:r>
              <a:rPr lang="ru-RU" sz="1800" b="1" dirty="0">
                <a:solidFill>
                  <a:srgbClr val="101D5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101D5C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 err="1" smtClean="0">
                <a:solidFill>
                  <a:srgbClr val="101D5C"/>
                </a:solidFill>
                <a:latin typeface="Times New Roman" pitchFamily="18" charset="0"/>
                <a:cs typeface="Times New Roman" pitchFamily="18" charset="0"/>
              </a:rPr>
              <a:t>МОСТиК</a:t>
            </a:r>
            <a:r>
              <a:rPr lang="ru-RU" sz="1800" b="1" dirty="0" smtClean="0">
                <a:solidFill>
                  <a:srgbClr val="101D5C"/>
                </a:solidFill>
                <a:latin typeface="Times New Roman" pitchFamily="18" charset="0"/>
                <a:cs typeface="Times New Roman" pitchFamily="18" charset="0"/>
              </a:rPr>
              <a:t>» построена </a:t>
            </a:r>
            <a:r>
              <a:rPr lang="ru-RU" sz="1800" b="1" dirty="0">
                <a:solidFill>
                  <a:srgbClr val="101D5C"/>
                </a:solidFill>
                <a:latin typeface="Times New Roman" pitchFamily="18" charset="0"/>
                <a:cs typeface="Times New Roman" pitchFamily="18" charset="0"/>
              </a:rPr>
              <a:t>на систематической </a:t>
            </a:r>
            <a:r>
              <a:rPr lang="ru-RU" sz="1800" b="1" dirty="0">
                <a:solidFill>
                  <a:srgbClr val="101D5C"/>
                </a:solidFill>
                <a:latin typeface="Times New Roman" pitchFamily="18" charset="0"/>
                <a:cs typeface="Times New Roman" pitchFamily="18" charset="0"/>
              </a:rPr>
              <a:t>и целенаправленной деятельности </a:t>
            </a:r>
            <a:r>
              <a:rPr lang="ru-RU" sz="1800" b="1" dirty="0">
                <a:solidFill>
                  <a:srgbClr val="101D5C"/>
                </a:solidFill>
                <a:latin typeface="Times New Roman" pitchFamily="18" charset="0"/>
                <a:cs typeface="Times New Roman" pitchFamily="18" charset="0"/>
              </a:rPr>
              <a:t>по формированию у участников </a:t>
            </a:r>
            <a:r>
              <a:rPr lang="ru-RU" sz="1800" b="1" dirty="0">
                <a:solidFill>
                  <a:srgbClr val="101D5C"/>
                </a:solidFill>
                <a:latin typeface="Times New Roman" pitchFamily="18" charset="0"/>
                <a:cs typeface="Times New Roman" pitchFamily="18" charset="0"/>
              </a:rPr>
              <a:t>проекта высокого патриотического сознания, чувства гордости </a:t>
            </a:r>
            <a:r>
              <a:rPr lang="ru-RU" sz="1800" b="1" dirty="0">
                <a:solidFill>
                  <a:srgbClr val="101D5C"/>
                </a:solidFill>
                <a:latin typeface="Times New Roman" pitchFamily="18" charset="0"/>
                <a:cs typeface="Times New Roman" pitchFamily="18" charset="0"/>
              </a:rPr>
              <a:t>за своё </a:t>
            </a:r>
            <a:r>
              <a:rPr lang="ru-RU" sz="1800" b="1" dirty="0">
                <a:solidFill>
                  <a:srgbClr val="101D5C"/>
                </a:solidFill>
                <a:latin typeface="Times New Roman" pitchFamily="18" charset="0"/>
                <a:cs typeface="Times New Roman" pitchFamily="18" charset="0"/>
              </a:rPr>
              <a:t>Отечество и любви к нему. Так как яркие впечатления о культуре </a:t>
            </a:r>
            <a:r>
              <a:rPr lang="ru-RU" sz="1800" b="1" dirty="0" smtClean="0">
                <a:solidFill>
                  <a:srgbClr val="101D5C"/>
                </a:solidFill>
                <a:latin typeface="Times New Roman" pitchFamily="18" charset="0"/>
                <a:cs typeface="Times New Roman" pitchFamily="18" charset="0"/>
              </a:rPr>
              <a:t>и истории </a:t>
            </a:r>
            <a:r>
              <a:rPr lang="ru-RU" sz="1800" b="1" dirty="0">
                <a:solidFill>
                  <a:srgbClr val="101D5C"/>
                </a:solidFill>
                <a:latin typeface="Times New Roman" pitchFamily="18" charset="0"/>
                <a:cs typeface="Times New Roman" pitchFamily="18" charset="0"/>
              </a:rPr>
              <a:t>родного края, полученные в детстве, нередко остаются в </a:t>
            </a:r>
            <a:r>
              <a:rPr lang="ru-RU" sz="1800" b="1" dirty="0" smtClean="0">
                <a:solidFill>
                  <a:srgbClr val="101D5C"/>
                </a:solidFill>
                <a:latin typeface="Times New Roman" pitchFamily="18" charset="0"/>
                <a:cs typeface="Times New Roman" pitchFamily="18" charset="0"/>
              </a:rPr>
              <a:t>памяти человека </a:t>
            </a:r>
            <a:r>
              <a:rPr lang="ru-RU" sz="1800" b="1" dirty="0">
                <a:solidFill>
                  <a:srgbClr val="101D5C"/>
                </a:solidFill>
                <a:latin typeface="Times New Roman" pitchFamily="18" charset="0"/>
                <a:cs typeface="Times New Roman" pitchFamily="18" charset="0"/>
              </a:rPr>
              <a:t>на всю жизнь.</a:t>
            </a:r>
          </a:p>
          <a:p>
            <a:endParaRPr lang="ru-RU" sz="1400" b="0" i="0" dirty="0">
              <a:solidFill>
                <a:srgbClr val="000000"/>
              </a:solidFill>
              <a:effectLst/>
              <a:latin typeface="yandex-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40853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7780" cmpd="sng">
                  <a:solidFill>
                    <a:srgbClr val="182B88"/>
                  </a:solidFill>
                  <a:prstDash val="solid"/>
                  <a:miter lim="800000"/>
                </a:ln>
                <a:solidFill>
                  <a:srgbClr val="182B88"/>
                </a:solidFill>
                <a:latin typeface="Times New Roman" pitchFamily="18" charset="0"/>
                <a:cs typeface="Times New Roman" pitchFamily="18" charset="0"/>
              </a:rPr>
              <a:t>Идея проекта </a:t>
            </a:r>
            <a:endParaRPr lang="ru-RU" sz="3200" b="1" dirty="0">
              <a:ln w="17780" cmpd="sng">
                <a:solidFill>
                  <a:srgbClr val="182B88"/>
                </a:solidFill>
                <a:prstDash val="solid"/>
                <a:miter lim="800000"/>
              </a:ln>
              <a:solidFill>
                <a:srgbClr val="182B8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372200" y="4725144"/>
            <a:ext cx="2608210" cy="1800200"/>
            <a:chOff x="6372200" y="4979206"/>
            <a:chExt cx="2608210" cy="18002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t="9950" r="15274" b="27864"/>
            <a:stretch/>
          </p:blipFill>
          <p:spPr>
            <a:xfrm>
              <a:off x="6516216" y="4979206"/>
              <a:ext cx="2464194" cy="18002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72200" y="4986867"/>
              <a:ext cx="2160240" cy="504056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821166" y="3718595"/>
            <a:ext cx="7502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800" b="1" dirty="0">
                <a:solidFill>
                  <a:srgbClr val="101D5C"/>
                </a:solidFill>
                <a:latin typeface="Times New Roman" pitchFamily="18" charset="0"/>
                <a:cs typeface="Times New Roman" pitchFamily="18" charset="0"/>
              </a:rPr>
              <a:t>Анализируя результаты проводимых опросов, мы пришли к выводу, что одним из направлений деятельности проекта станет просмотр отечественных мультипликационных и художественных фильмов </a:t>
            </a:r>
            <a:r>
              <a:rPr lang="ru-RU" sz="1800" b="1" dirty="0" smtClean="0">
                <a:solidFill>
                  <a:srgbClr val="101D5C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1800" b="1" dirty="0">
              <a:solidFill>
                <a:srgbClr val="101D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5126" y="4549676"/>
            <a:ext cx="56751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800" b="1" dirty="0">
                <a:solidFill>
                  <a:srgbClr val="101D5C"/>
                </a:solidFill>
                <a:latin typeface="Times New Roman" pitchFamily="18" charset="0"/>
                <a:cs typeface="Times New Roman" pitchFamily="18" charset="0"/>
              </a:rPr>
              <a:t>телепередач, рассказывающих о событиях и людях, которыми Россия может гордиться. Сохранение традиций, организация и участие в праздниках, мастер-классах, викторинах и т.п. будет способствовать развитию патриотических чувств у подрастающего поколения. Именно на этом акцентируется особое внимание в ходе работы над проектом.</a:t>
            </a:r>
            <a:endParaRPr lang="ru-RU" sz="1800" b="1" dirty="0">
              <a:solidFill>
                <a:srgbClr val="101D5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98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http://soundbubble.club/wp-content/uploads/2017/09/kids-picture-frames-kids-frame-stock-vector-home-ideas-minecraf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908720"/>
            <a:ext cx="61206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smtClean="0">
                <a:ln w="17780" cmpd="sng">
                  <a:solidFill>
                    <a:srgbClr val="182B88"/>
                  </a:solidFill>
                  <a:prstDash val="solid"/>
                  <a:miter lim="800000"/>
                </a:ln>
                <a:solidFill>
                  <a:srgbClr val="182B8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Целевая аудитория: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1" i="0" u="none" strike="noStrike" kern="1200" cap="none" spc="0" normalizeH="0" baseline="0" noProof="0" dirty="0" smtClean="0">
              <a:ln w="17780" cmpd="sng">
                <a:solidFill>
                  <a:srgbClr val="182B88"/>
                </a:solidFill>
                <a:prstDash val="solid"/>
                <a:miter lim="800000"/>
              </a:ln>
              <a:solidFill>
                <a:srgbClr val="182B88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дети 5-8 лет, обучающиеся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МКУДО «Центр детского творчества»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564904"/>
            <a:ext cx="4416489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4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827584" y="2530252"/>
            <a:ext cx="750099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altLang="ru-RU" sz="1600" b="1" dirty="0" smtClean="0">
              <a:ln w="17780" cmpd="sng">
                <a:solidFill>
                  <a:srgbClr val="182B88"/>
                </a:solidFill>
                <a:prstDash val="solid"/>
                <a:miter lim="800000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3200" b="1" dirty="0" smtClean="0">
                <a:ln w="17780" cmpd="sng">
                  <a:solidFill>
                    <a:srgbClr val="182B88"/>
                  </a:solidFill>
                  <a:prstDash val="solid"/>
                  <a:miter lim="800000"/>
                </a:ln>
                <a:solidFill>
                  <a:srgbClr val="182B88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ctr"/>
            <a:endParaRPr lang="ru-RU" altLang="ru-RU" sz="1200" b="1" dirty="0">
              <a:ln w="17780" cmpd="sng">
                <a:solidFill>
                  <a:srgbClr val="182B88"/>
                </a:solidFill>
                <a:prstDash val="solid"/>
                <a:miter lim="800000"/>
              </a:ln>
              <a:solidFill>
                <a:srgbClr val="182B88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altLang="ru-RU" sz="1600" b="1" dirty="0" smtClean="0">
                <a:solidFill>
                  <a:srgbClr val="101D5C"/>
                </a:solidFill>
                <a:latin typeface="Times New Roman" pitchFamily="18" charset="0"/>
                <a:cs typeface="Times New Roman" pitchFamily="18" charset="0"/>
              </a:rPr>
              <a:t>Организовать кинолектории с просмотром художественных и мультипликационных фильмов исторической и этнографической направленности;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altLang="ru-RU" sz="1600" b="1" dirty="0" smtClean="0">
                <a:solidFill>
                  <a:srgbClr val="101D5C"/>
                </a:solidFill>
                <a:latin typeface="Times New Roman" pitchFamily="18" charset="0"/>
                <a:cs typeface="Times New Roman" pitchFamily="18" charset="0"/>
              </a:rPr>
              <a:t>Познакомить детей с культурным разнообразием и самобытностью русского народа через проведение мастер-классов, викторин, праздников и развить интерес к истории своей страны, народному творчеству и  духовно-нравственным традициям родной земли;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altLang="ru-RU" sz="1600" b="1" dirty="0" smtClean="0">
                <a:solidFill>
                  <a:srgbClr val="101D5C"/>
                </a:solidFill>
                <a:latin typeface="Times New Roman" pitchFamily="18" charset="0"/>
                <a:cs typeface="Times New Roman" pitchFamily="18" charset="0"/>
              </a:rPr>
              <a:t> Организовать информационно-просветительскую работу по пропаганде патриотического отношения к своей родине через проведение бесед, встреч, выставок детского рисунка, создание тематических календарей;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altLang="ru-RU" sz="1600" b="1" dirty="0" smtClean="0">
                <a:solidFill>
                  <a:srgbClr val="101D5C"/>
                </a:solidFill>
                <a:latin typeface="Times New Roman" pitchFamily="18" charset="0"/>
                <a:cs typeface="Times New Roman" pitchFamily="18" charset="0"/>
              </a:rPr>
              <a:t> Развить у детей положительные духовно-нравственные качества на примере героев художественных произведений.</a:t>
            </a:r>
          </a:p>
          <a:p>
            <a:pPr algn="just">
              <a:buFont typeface="Wingdings" pitchFamily="2" charset="2"/>
              <a:buChar char="ü"/>
            </a:pPr>
            <a:endParaRPr lang="ru-RU" altLang="ru-RU" sz="2400" b="1" dirty="0" smtClean="0">
              <a:solidFill>
                <a:srgbClr val="101D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04664"/>
            <a:ext cx="867645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4000" b="1" dirty="0">
                <a:ln w="17780" cmpd="sng">
                  <a:solidFill>
                    <a:srgbClr val="182B88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 lvl="0" algn="ctr"/>
            <a:endParaRPr lang="ru-RU" altLang="ru-RU" sz="1800" b="1" dirty="0">
              <a:ln w="17780" cmpd="sng">
                <a:solidFill>
                  <a:srgbClr val="182B88"/>
                </a:solidFill>
                <a:prstDash val="solid"/>
                <a:miter lim="800000"/>
              </a:ln>
              <a:solidFill>
                <a:srgbClr val="182B88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общечеловеческих ценностей у обучающихся МКУДО «Центр детского творчества» от 5 до 8 лет  посредством создания клуба по патриотическому воспитанию через знакомство с народными традициями, историей и культурой России.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51520" y="0"/>
            <a:ext cx="8604448" cy="697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altLang="ru-RU" sz="1800" b="1" dirty="0">
              <a:latin typeface="Times New Roman" pitchFamily="18" charset="0"/>
            </a:endParaRPr>
          </a:p>
          <a:p>
            <a:pPr algn="ctr"/>
            <a:r>
              <a:rPr lang="ru-RU" altLang="ru-RU" sz="2400" b="1" dirty="0">
                <a:ln w="17780" cmpd="sng">
                  <a:solidFill>
                    <a:srgbClr val="182B88"/>
                  </a:solidFill>
                  <a:prstDash val="solid"/>
                  <a:miter lim="800000"/>
                </a:ln>
                <a:solidFill>
                  <a:srgbClr val="182B88"/>
                </a:solidFill>
                <a:latin typeface="Times New Roman" pitchFamily="18" charset="0"/>
                <a:cs typeface="Times New Roman" pitchFamily="18" charset="0"/>
              </a:rPr>
              <a:t>Механизмы реализации проекта: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altLang="ru-RU" sz="1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викторин, конкурсных программ, лекториев, встреч, праздников;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мастер-классов для ознакомления с традициями и самобытностью русского народа;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тематических календарей с рисунками детей и информацией о традиционных русских </a:t>
            </a:r>
            <a:r>
              <a:rPr lang="ru-RU" sz="1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раздниках;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систематической работы кинотеатра юного зрителя на базе МКУДО «Центр детского творчества», демонстрация художественных и мультипликационных фильмов советских и российских классиков с обсуждением просмотренного материала.</a:t>
            </a:r>
            <a:endParaRPr lang="ru-RU" altLang="ru-RU" sz="1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Качественные показатели</a:t>
            </a:r>
            <a:endParaRPr lang="ru-RU" altLang="ru-RU" sz="3200" dirty="0">
              <a:latin typeface="Times New Roman" pitchFamily="18" charset="0"/>
            </a:endParaRPr>
          </a:p>
          <a:p>
            <a:pPr lvl="0" algn="just"/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	</a:t>
            </a:r>
            <a:r>
              <a:rPr lang="ru-RU" sz="1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патриотизма и гражданственности у подрастающего поколения; развитие интереса и потребности в сохранении самобытности русского народа; популярность и отклик в средствах массовой информации; интерес к классической советской кино- и мультипликации; создание условий для развития духовных качеств личности.</a:t>
            </a:r>
          </a:p>
          <a:p>
            <a:pPr lvl="0"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Количественные показатели</a:t>
            </a:r>
          </a:p>
          <a:p>
            <a:pPr algn="just"/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В </a:t>
            </a:r>
            <a:r>
              <a:rPr lang="ru-RU" sz="17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 планируется задействовать 267 детей. 3 </a:t>
            </a:r>
            <a:r>
              <a:rPr lang="ru-RU" sz="1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 по распространению 500 тематических карманных календарей с информацией о культурных и исторических событиях России. </a:t>
            </a:r>
            <a:r>
              <a:rPr lang="ru-RU" sz="1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выставки детского рисунка. </a:t>
            </a:r>
            <a:r>
              <a:rPr lang="ru-RU" sz="17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Изготовить </a:t>
            </a:r>
            <a:r>
              <a:rPr lang="ru-RU" sz="1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календарь на основе детских </a:t>
            </a:r>
            <a:r>
              <a:rPr lang="ru-RU" sz="17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рисунков. Системность </a:t>
            </a:r>
            <a:r>
              <a:rPr lang="ru-RU" sz="1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проводимых мероприятий</a:t>
            </a:r>
            <a:r>
              <a:rPr lang="ru-RU" sz="17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2372</TotalTime>
  <Words>459</Words>
  <Application>Microsoft Office PowerPoint</Application>
  <PresentationFormat>Экран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Arial</vt:lpstr>
      <vt:lpstr>Book Antiqua</vt:lpstr>
      <vt:lpstr>Calibri</vt:lpstr>
      <vt:lpstr>Constantia</vt:lpstr>
      <vt:lpstr>Lucida Sans</vt:lpstr>
      <vt:lpstr>Times New Roman</vt:lpstr>
      <vt:lpstr>Wingdings</vt:lpstr>
      <vt:lpstr>Wingdings 2</vt:lpstr>
      <vt:lpstr>Wingdings 3</vt:lpstr>
      <vt:lpstr>yandex-sans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Доступный спорт</dc:title>
  <dc:creator>User</dc:creator>
  <cp:lastModifiedBy>HP</cp:lastModifiedBy>
  <cp:revision>217</cp:revision>
  <dcterms:created xsi:type="dcterms:W3CDTF">2014-08-20T20:33:17Z</dcterms:created>
  <dcterms:modified xsi:type="dcterms:W3CDTF">2021-04-05T12:40:00Z</dcterms:modified>
</cp:coreProperties>
</file>