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042D-B2B2-4037-8844-8EF3B962FDCA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C3425D-A5F0-44E9-908B-2E9C28C77E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042D-B2B2-4037-8844-8EF3B962FDCA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425D-A5F0-44E9-908B-2E9C28C77E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042D-B2B2-4037-8844-8EF3B962FDCA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425D-A5F0-44E9-908B-2E9C28C77E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042D-B2B2-4037-8844-8EF3B962FDCA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425D-A5F0-44E9-908B-2E9C28C77E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042D-B2B2-4037-8844-8EF3B962FDCA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425D-A5F0-44E9-908B-2E9C28C77E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042D-B2B2-4037-8844-8EF3B962FDCA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425D-A5F0-44E9-908B-2E9C28C77E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042D-B2B2-4037-8844-8EF3B962FDCA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425D-A5F0-44E9-908B-2E9C28C77E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042D-B2B2-4037-8844-8EF3B962FDCA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425D-A5F0-44E9-908B-2E9C28C77E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042D-B2B2-4037-8844-8EF3B962FDCA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425D-A5F0-44E9-908B-2E9C28C77E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042D-B2B2-4037-8844-8EF3B962FDCA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425D-A5F0-44E9-908B-2E9C28C77E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042D-B2B2-4037-8844-8EF3B962FDCA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425D-A5F0-44E9-908B-2E9C28C77E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988042D-B2B2-4037-8844-8EF3B962FDCA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AC3425D-A5F0-44E9-908B-2E9C28C77E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https://kak2z.ru/my_img/img/2020/03/30/85cc0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s://phonoteka.org/uploads/posts/2021-05/1620086796_41-phonoteka_org-p-fon-dlya-prezentatsii-po-pravam-rebenka-44.jpg"/>
          <p:cNvPicPr>
            <a:picLocks noChangeAspect="1" noChangeArrowheads="1"/>
          </p:cNvPicPr>
          <p:nvPr/>
        </p:nvPicPr>
        <p:blipFill>
          <a:blip r:embed="rId2">
            <a:lum bright="30000" contrast="10000"/>
          </a:blip>
          <a:srcRect r="140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572560" cy="6143668"/>
          </a:xfrm>
        </p:spPr>
        <p:txBody>
          <a:bodyPr/>
          <a:lstStyle/>
          <a:p>
            <a:r>
              <a:rPr lang="ru-RU" sz="2000" dirty="0" smtClean="0">
                <a:solidFill>
                  <a:srgbClr val="0000CC"/>
                </a:solidFill>
                <a:latin typeface="Bahnschrift Condensed" pitchFamily="34" charset="0"/>
              </a:rPr>
              <a:t>Муниципальное бюджетное общеобразовательное </a:t>
            </a:r>
            <a:br>
              <a:rPr lang="ru-RU" sz="2000" dirty="0" smtClean="0">
                <a:solidFill>
                  <a:srgbClr val="0000CC"/>
                </a:solidFill>
                <a:latin typeface="Bahnschrift Condensed" pitchFamily="34" charset="0"/>
              </a:rPr>
            </a:br>
            <a:r>
              <a:rPr lang="ru-RU" sz="2000" dirty="0" smtClean="0">
                <a:solidFill>
                  <a:srgbClr val="0000CC"/>
                </a:solidFill>
                <a:latin typeface="Bahnschrift Condensed" pitchFamily="34" charset="0"/>
              </a:rPr>
              <a:t>учреждения «Средняя школа с. Становое»</a:t>
            </a:r>
            <a:br>
              <a:rPr lang="ru-RU" sz="2000" dirty="0" smtClean="0">
                <a:solidFill>
                  <a:srgbClr val="0000CC"/>
                </a:solidFill>
                <a:latin typeface="Bahnschrift Condensed" pitchFamily="34" charset="0"/>
              </a:rPr>
            </a:br>
            <a:r>
              <a:rPr lang="ru-RU" sz="2000" b="1" dirty="0" smtClean="0">
                <a:solidFill>
                  <a:srgbClr val="0000CC"/>
                </a:solidFill>
                <a:latin typeface="Bahnschrift Condensed" pitchFamily="34" charset="0"/>
              </a:rPr>
              <a:t> </a:t>
            </a:r>
            <a:r>
              <a:rPr lang="ru-RU" sz="2000" dirty="0" smtClean="0">
                <a:solidFill>
                  <a:srgbClr val="0000CC"/>
                </a:solidFill>
                <a:latin typeface="Bahnschrift Condensed" pitchFamily="34" charset="0"/>
              </a:rPr>
              <a:t/>
            </a:r>
            <a:br>
              <a:rPr lang="ru-RU" sz="2000" dirty="0" smtClean="0">
                <a:solidFill>
                  <a:srgbClr val="0000CC"/>
                </a:solidFill>
                <a:latin typeface="Bahnschrift Condensed" pitchFamily="34" charset="0"/>
              </a:rPr>
            </a:br>
            <a:r>
              <a:rPr lang="ru-RU" sz="2000" dirty="0" smtClean="0">
                <a:solidFill>
                  <a:srgbClr val="0000CC"/>
                </a:solidFill>
                <a:latin typeface="Bahnschrift Condensed" pitchFamily="34" charset="0"/>
              </a:rPr>
              <a:t>Индивидуальный итоговый проект по теме:</a:t>
            </a:r>
            <a:r>
              <a:rPr lang="ru-RU" sz="2000" dirty="0" smtClean="0">
                <a:ln>
                  <a:solidFill>
                    <a:srgbClr val="50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  <a:t/>
            </a:r>
            <a:br>
              <a:rPr lang="ru-RU" sz="2000" dirty="0" smtClean="0">
                <a:ln>
                  <a:solidFill>
                    <a:srgbClr val="50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</a:br>
            <a:r>
              <a:rPr lang="ru-RU" sz="6000" b="1" dirty="0" smtClean="0">
                <a:ln>
                  <a:solidFill>
                    <a:srgbClr val="00206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  <a:t>«Картонный фестиваль»</a:t>
            </a:r>
            <a:r>
              <a:rPr lang="ru-RU" sz="2000" b="1" dirty="0" smtClean="0">
                <a:ln>
                  <a:solidFill>
                    <a:srgbClr val="32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  <a:t/>
            </a:r>
            <a:br>
              <a:rPr lang="ru-RU" sz="2000" b="1" dirty="0" smtClean="0">
                <a:ln>
                  <a:solidFill>
                    <a:srgbClr val="32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</a:br>
            <a:r>
              <a:rPr lang="ru-RU" sz="2000" b="1" dirty="0" smtClean="0">
                <a:ln>
                  <a:solidFill>
                    <a:srgbClr val="32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  <a:t/>
            </a:r>
            <a:br>
              <a:rPr lang="ru-RU" sz="2000" b="1" dirty="0" smtClean="0">
                <a:ln>
                  <a:solidFill>
                    <a:srgbClr val="32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</a:br>
            <a:r>
              <a:rPr lang="ru-RU" sz="2000" b="1" dirty="0" smtClean="0">
                <a:ln>
                  <a:solidFill>
                    <a:srgbClr val="32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  <a:t/>
            </a:r>
            <a:br>
              <a:rPr lang="ru-RU" sz="2000" b="1" dirty="0" smtClean="0">
                <a:ln>
                  <a:solidFill>
                    <a:srgbClr val="32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</a:br>
            <a:r>
              <a:rPr lang="ru-RU" sz="2000" b="1" dirty="0" smtClean="0">
                <a:ln>
                  <a:solidFill>
                    <a:srgbClr val="32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  <a:t/>
            </a:r>
            <a:br>
              <a:rPr lang="ru-RU" sz="2000" b="1" dirty="0" smtClean="0">
                <a:ln>
                  <a:solidFill>
                    <a:srgbClr val="32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</a:br>
            <a:r>
              <a:rPr lang="ru-RU" sz="2000" b="1" dirty="0" smtClean="0">
                <a:ln>
                  <a:solidFill>
                    <a:srgbClr val="32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  <a:t/>
            </a:r>
            <a:br>
              <a:rPr lang="ru-RU" sz="2000" b="1" dirty="0" smtClean="0">
                <a:ln>
                  <a:solidFill>
                    <a:srgbClr val="32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</a:br>
            <a:r>
              <a:rPr lang="ru-RU" sz="2000" b="1" dirty="0" smtClean="0">
                <a:ln>
                  <a:solidFill>
                    <a:srgbClr val="32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  <a:t/>
            </a:r>
            <a:br>
              <a:rPr lang="ru-RU" sz="2000" b="1" dirty="0" smtClean="0">
                <a:ln>
                  <a:solidFill>
                    <a:srgbClr val="32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</a:br>
            <a:r>
              <a:rPr lang="ru-RU" sz="2000" b="1" dirty="0" smtClean="0">
                <a:ln>
                  <a:solidFill>
                    <a:srgbClr val="32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  <a:t/>
            </a:r>
            <a:br>
              <a:rPr lang="ru-RU" sz="2000" b="1" dirty="0" smtClean="0">
                <a:ln>
                  <a:solidFill>
                    <a:srgbClr val="32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</a:br>
            <a:r>
              <a:rPr lang="ru-RU" sz="2000" b="1" dirty="0" smtClean="0">
                <a:ln>
                  <a:solidFill>
                    <a:srgbClr val="32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  <a:t/>
            </a:r>
            <a:br>
              <a:rPr lang="ru-RU" sz="2000" b="1" dirty="0" smtClean="0">
                <a:ln>
                  <a:solidFill>
                    <a:srgbClr val="32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</a:br>
            <a:r>
              <a:rPr lang="ru-RU" sz="2000" b="1" dirty="0" smtClean="0">
                <a:ln>
                  <a:solidFill>
                    <a:srgbClr val="32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  <a:t/>
            </a:r>
            <a:br>
              <a:rPr lang="ru-RU" sz="2000" b="1" dirty="0" smtClean="0">
                <a:ln>
                  <a:solidFill>
                    <a:srgbClr val="32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</a:br>
            <a:r>
              <a:rPr lang="ru-RU" sz="2000" b="1" dirty="0" smtClean="0">
                <a:ln>
                  <a:solidFill>
                    <a:srgbClr val="32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  <a:t/>
            </a:r>
            <a:br>
              <a:rPr lang="ru-RU" sz="2000" b="1" dirty="0" smtClean="0">
                <a:ln>
                  <a:solidFill>
                    <a:srgbClr val="32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</a:br>
            <a:r>
              <a:rPr lang="ru-RU" sz="2000" b="1" dirty="0" smtClean="0">
                <a:ln>
                  <a:solidFill>
                    <a:srgbClr val="50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  <a:t/>
            </a:r>
            <a:br>
              <a:rPr lang="ru-RU" sz="2000" b="1" dirty="0" smtClean="0">
                <a:ln>
                  <a:solidFill>
                    <a:srgbClr val="50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</a:br>
            <a:r>
              <a:rPr lang="ru-RU" sz="2000" b="1" dirty="0" smtClean="0">
                <a:ln>
                  <a:solidFill>
                    <a:srgbClr val="50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  <a:t/>
            </a:r>
            <a:br>
              <a:rPr lang="ru-RU" sz="2000" b="1" dirty="0" smtClean="0">
                <a:ln>
                  <a:solidFill>
                    <a:srgbClr val="50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</a:br>
            <a:r>
              <a:rPr lang="ru-RU" sz="2000" b="1" dirty="0" smtClean="0">
                <a:ln>
                  <a:solidFill>
                    <a:srgbClr val="50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  <a:t/>
            </a:r>
            <a:br>
              <a:rPr lang="ru-RU" sz="2000" b="1" dirty="0" smtClean="0">
                <a:ln>
                  <a:solidFill>
                    <a:srgbClr val="500000"/>
                  </a:solidFill>
                </a:ln>
                <a:solidFill>
                  <a:srgbClr val="0000CC"/>
                </a:solidFill>
                <a:latin typeface="Bahnschrift Condensed" pitchFamily="34" charset="0"/>
              </a:rPr>
            </a:br>
            <a:r>
              <a:rPr lang="ru-RU" sz="2000" dirty="0" smtClean="0">
                <a:solidFill>
                  <a:srgbClr val="0000CC"/>
                </a:solidFill>
                <a:latin typeface="Bahnschrift Condensed" pitchFamily="34" charset="0"/>
              </a:rPr>
              <a:t>Автор работы: </a:t>
            </a:r>
            <a:r>
              <a:rPr lang="ru-RU" sz="2000" dirty="0" smtClean="0">
                <a:solidFill>
                  <a:srgbClr val="0000CC"/>
                </a:solidFill>
                <a:latin typeface="Bahnschrift Condensed" pitchFamily="34" charset="0"/>
              </a:rPr>
              <a:t>Бирюкова </a:t>
            </a:r>
            <a:r>
              <a:rPr lang="ru-RU" sz="2000" dirty="0" smtClean="0">
                <a:solidFill>
                  <a:srgbClr val="0000CC"/>
                </a:solidFill>
                <a:latin typeface="Bahnschrift Condensed" pitchFamily="34" charset="0"/>
              </a:rPr>
              <a:t>Надежда Николаевна, учитель немецкого языка МБОУ «СШ с. Становое»</a:t>
            </a:r>
            <a:endParaRPr lang="ru-RU" sz="4400" dirty="0">
              <a:solidFill>
                <a:srgbClr val="0000CC"/>
              </a:solidFill>
            </a:endParaRPr>
          </a:p>
        </p:txBody>
      </p:sp>
      <p:pic>
        <p:nvPicPr>
          <p:cNvPr id="6" name="Picture 2" descr="https://event-fiesta.ru/wp-content/uploads/2020/07/%D0%BA%D0%B0%D1%80%D1%82%D0%BE%D0%BD%D0%BD%D1%8B%D0%B9-%D1%82%D0%B8%D0%BC%D0%B1%D0%B8%D0%BB%D0%B4%D0%B8%D0%BD%D0%B3_%D0%93%D0%B8%D0%B3%D0%B0%D0%BD%D1%82%D0%BE%D0%BC%D0%B0%D0%BD%D0%B8%D1%8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71670" y="2571744"/>
            <a:ext cx="5119678" cy="328261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1310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s://phonoteka.org/uploads/posts/2021-05/1620086796_41-phonoteka_org-p-fon-dlya-prezentatsii-po-pravam-rebenka-44.jpg"/>
          <p:cNvPicPr>
            <a:picLocks noChangeAspect="1" noChangeArrowheads="1"/>
          </p:cNvPicPr>
          <p:nvPr/>
        </p:nvPicPr>
        <p:blipFill>
          <a:blip r:embed="rId2">
            <a:lum bright="30000"/>
          </a:blip>
          <a:srcRect r="16667"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57232"/>
            <a:ext cx="8104984" cy="552957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3000" b="1" dirty="0">
                <a:solidFill>
                  <a:srgbClr val="0000CC"/>
                </a:solidFill>
                <a:latin typeface="Comic Sans MS" pitchFamily="66" charset="0"/>
              </a:rPr>
              <a:t>Цели проекта: </a:t>
            </a:r>
          </a:p>
          <a:p>
            <a:pPr lvl="0"/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Привлечение населения к благотворительной деятельности;</a:t>
            </a:r>
          </a:p>
          <a:p>
            <a:pPr lvl="0"/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Улучшение экологической ситуации путём систематического сбора макулатуры</a:t>
            </a:r>
            <a:r>
              <a:rPr lang="ru-RU" dirty="0" smtClean="0">
                <a:solidFill>
                  <a:srgbClr val="0000CC"/>
                </a:solidFill>
                <a:latin typeface="Comic Sans MS" pitchFamily="66" charset="0"/>
              </a:rPr>
              <a:t>.</a:t>
            </a:r>
          </a:p>
          <a:p>
            <a:pPr lvl="0">
              <a:buNone/>
            </a:pPr>
            <a:endParaRPr lang="ru-RU" dirty="0">
              <a:solidFill>
                <a:srgbClr val="0000CC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ru-RU" sz="3000" b="1" dirty="0">
                <a:solidFill>
                  <a:srgbClr val="0000CC"/>
                </a:solidFill>
                <a:latin typeface="Comic Sans MS" pitchFamily="66" charset="0"/>
              </a:rPr>
              <a:t>Задачи проекта: </a:t>
            </a:r>
          </a:p>
          <a:p>
            <a:pPr lvl="0"/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Провести «Картонные фестивали» с целью сбора макулатуры для дальнейшей переработки с периодичностью 2 раза в год;</a:t>
            </a:r>
          </a:p>
          <a:p>
            <a:pPr lvl="0"/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Провести мастер-классы по работе с бумагой для всех желающих, показывая доступные методы переработки вторичного сырья;</a:t>
            </a:r>
          </a:p>
          <a:p>
            <a:pPr lvl="0"/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Привлечь внимание общественности к проблемам вырубки лесов, загрязнения окружающей среды и благотворительной деятельности;</a:t>
            </a:r>
          </a:p>
          <a:p>
            <a:pPr lvl="0"/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Подтолкнут школьников и односельчан к сознательному отношению к окружающей среде и благотворительности.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1233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s://phonoteka.org/uploads/posts/2021-05/1620086796_41-phonoteka_org-p-fon-dlya-prezentatsii-po-pravam-rebenka-44.jpg"/>
          <p:cNvPicPr>
            <a:picLocks noChangeAspect="1" noChangeArrowheads="1"/>
          </p:cNvPicPr>
          <p:nvPr/>
        </p:nvPicPr>
        <p:blipFill>
          <a:blip r:embed="rId2">
            <a:lum bright="30000"/>
          </a:blip>
          <a:srcRect r="1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0000CC"/>
                </a:solidFill>
                <a:latin typeface="Comic Sans MS" pitchFamily="66" charset="0"/>
              </a:rPr>
              <a:t>Актуальность проекта:</a:t>
            </a:r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 </a:t>
            </a:r>
            <a:endParaRPr lang="ru-RU" dirty="0" smtClean="0">
              <a:solidFill>
                <a:srgbClr val="0000CC"/>
              </a:solidFill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00CC"/>
                </a:solidFill>
                <a:latin typeface="Comic Sans MS" pitchFamily="66" charset="0"/>
              </a:rPr>
              <a:t>В </a:t>
            </a:r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век высоких технологий и постоянно растущих потребностей человечества окружающая среда остаётся лишь средством достижения целей. </a:t>
            </a:r>
            <a:r>
              <a:rPr lang="ru-RU" dirty="0" smtClean="0">
                <a:solidFill>
                  <a:srgbClr val="0000CC"/>
                </a:solidFill>
                <a:latin typeface="Comic Sans MS" pitchFamily="66" charset="0"/>
              </a:rPr>
              <a:t>К </a:t>
            </a:r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сожалению, природные катастрофы не могут быть частью какой-то одной страны и решаться локально. </a:t>
            </a:r>
            <a:r>
              <a:rPr lang="ru-RU" dirty="0" smtClean="0">
                <a:solidFill>
                  <a:srgbClr val="0000CC"/>
                </a:solidFill>
                <a:latin typeface="Comic Sans MS" pitchFamily="66" charset="0"/>
              </a:rPr>
              <a:t>Забота </a:t>
            </a:r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об окружающей среде, внедрение в обиход каждого человека техники вторичной переработки сырья – это огромный шаг в </a:t>
            </a:r>
            <a:r>
              <a:rPr lang="ru-RU" dirty="0" smtClean="0">
                <a:solidFill>
                  <a:srgbClr val="0000CC"/>
                </a:solidFill>
                <a:latin typeface="Comic Sans MS" pitchFamily="66" charset="0"/>
              </a:rPr>
              <a:t>решение экологических проблем, </a:t>
            </a:r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тем более, если это будет сопряжено с благотворительной деятельностью</a:t>
            </a:r>
            <a:r>
              <a:rPr lang="ru-RU" dirty="0" smtClean="0">
                <a:solidFill>
                  <a:srgbClr val="0000CC"/>
                </a:solidFill>
                <a:latin typeface="Comic Sans MS" pitchFamily="66" charset="0"/>
              </a:rPr>
              <a:t>.</a:t>
            </a:r>
          </a:p>
          <a:p>
            <a:pPr marL="0" indent="0" algn="just">
              <a:buNone/>
            </a:pPr>
            <a:endParaRPr lang="ru-RU" dirty="0" smtClean="0">
              <a:solidFill>
                <a:srgbClr val="0000CC"/>
              </a:solidFill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00CC"/>
                </a:solidFill>
                <a:latin typeface="Comic Sans MS" pitchFamily="66" charset="0"/>
              </a:rPr>
              <a:t>Социальная значимость проекта:</a:t>
            </a:r>
            <a:r>
              <a:rPr lang="ru-RU" dirty="0" smtClean="0">
                <a:solidFill>
                  <a:srgbClr val="0000CC"/>
                </a:solidFill>
                <a:latin typeface="Comic Sans MS" pitchFamily="66" charset="0"/>
              </a:rPr>
              <a:t>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0000CC"/>
                </a:solidFill>
                <a:latin typeface="Comic Sans MS" pitchFamily="66" charset="0"/>
              </a:rPr>
              <a:t>Мы считаем, что систематическое проведение таких мероприятий позволит нам воспитать сознательное поколение, для которого первоочередной задачей станет сохранение нашей планеты для будущего. Только в этом случае станет возможным перерождение сознания людей.  Попутно с решением экологической проблемы мы затрагиваем и благотворительную деятельность: все собранные средства от проведения мероприятия будут направлены на помощь больным детям. </a:t>
            </a:r>
          </a:p>
          <a:p>
            <a:pPr marL="0" indent="0" algn="just">
              <a:buNone/>
            </a:pPr>
            <a:endParaRPr lang="ru-RU" dirty="0" smtClean="0">
              <a:solidFill>
                <a:srgbClr val="0000CC"/>
              </a:solidFill>
              <a:latin typeface="Comic Sans MS" pitchFamily="66" charset="0"/>
            </a:endParaRPr>
          </a:p>
          <a:p>
            <a:pPr marL="0" indent="0" algn="just">
              <a:buNone/>
            </a:pPr>
            <a:endParaRPr lang="ru-RU" dirty="0">
              <a:solidFill>
                <a:srgbClr val="0000CC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947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phonoteka.org/uploads/posts/2021-05/1620086796_41-phonoteka_org-p-fon-dlya-prezentatsii-po-pravam-rebenka-44.jpg"/>
          <p:cNvPicPr>
            <a:picLocks noChangeAspect="1" noChangeArrowheads="1"/>
          </p:cNvPicPr>
          <p:nvPr/>
        </p:nvPicPr>
        <p:blipFill>
          <a:blip r:embed="rId2">
            <a:lum bright="30000"/>
          </a:blip>
          <a:srcRect r="1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00CC"/>
                </a:solidFill>
                <a:effectLst/>
                <a:latin typeface="Comic Sans MS" pitchFamily="66" charset="0"/>
              </a:rPr>
              <a:t>Концепция </a:t>
            </a:r>
            <a:r>
              <a:rPr lang="ru-RU" sz="3200" b="1" dirty="0">
                <a:solidFill>
                  <a:srgbClr val="0000CC"/>
                </a:solidFill>
                <a:effectLst/>
                <a:latin typeface="Comic Sans MS" pitchFamily="66" charset="0"/>
              </a:rPr>
              <a:t>проведения фестиваля</a:t>
            </a:r>
            <a:endParaRPr lang="ru-RU" sz="3200" dirty="0">
              <a:solidFill>
                <a:srgbClr val="0000CC"/>
              </a:solidFill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4032448" cy="53285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Местом проведения фестиваля будет детская площадка «Островок детства», которая находится на центральной площади села. На территории этого небольшого комплекса есть несколько рабочих зон: </a:t>
            </a:r>
          </a:p>
          <a:p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сцена с рядами посадочных мест;</a:t>
            </a:r>
          </a:p>
          <a:p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свободное место для установки палаток или столов с целью проведения мастер-классов;</a:t>
            </a:r>
          </a:p>
          <a:p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игровая зона для проведения подвижных игр.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 descr="https://kak2z.ru/my_img/img/2020/03/30/85cc0.jpg"/>
          <p:cNvPicPr/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4283968" y="1988840"/>
            <a:ext cx="431294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83716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phonoteka.org/uploads/posts/2021-05/1620086796_41-phonoteka_org-p-fon-dlya-prezentatsii-po-pravam-rebenka-44.jpg"/>
          <p:cNvPicPr>
            <a:picLocks noChangeAspect="1" noChangeArrowheads="1"/>
          </p:cNvPicPr>
          <p:nvPr/>
        </p:nvPicPr>
        <p:blipFill>
          <a:blip r:embed="rId2">
            <a:lum bright="30000"/>
          </a:blip>
          <a:srcRect r="1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3"/>
            <a:ext cx="8640960" cy="295232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Семейный праздник привлечёт большое количество население, для каждого из возрастов будут запланированы площадки, а также праздничный концерт с участием артистов художественной самодеятельности не только школы, и районного Дома культуры.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С непоседами, </a:t>
            </a:r>
            <a:r>
              <a:rPr lang="ru-RU" dirty="0" err="1">
                <a:solidFill>
                  <a:srgbClr val="0000CC"/>
                </a:solidFill>
                <a:latin typeface="Comic Sans MS" pitchFamily="66" charset="0"/>
              </a:rPr>
              <a:t>гиперактивными</a:t>
            </a:r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 детьми, будут заниматься аниматоры: подвижные игры, эстафеты, </a:t>
            </a:r>
            <a:r>
              <a:rPr lang="ru-RU" dirty="0" err="1">
                <a:solidFill>
                  <a:srgbClr val="0000CC"/>
                </a:solidFill>
                <a:latin typeface="Comic Sans MS" pitchFamily="66" charset="0"/>
              </a:rPr>
              <a:t>квесты</a:t>
            </a:r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, </a:t>
            </a:r>
            <a:r>
              <a:rPr lang="ru-RU" dirty="0" err="1">
                <a:solidFill>
                  <a:srgbClr val="0000CC"/>
                </a:solidFill>
                <a:latin typeface="Comic Sans MS" pitchFamily="66" charset="0"/>
              </a:rPr>
              <a:t>аквагрим</a:t>
            </a:r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, занимательные викторины – все эти развлечения будут посвящены бумаге, изделиям из бумаги.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 descr="nkKLOOTGc3E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433" y="2924944"/>
            <a:ext cx="3043683" cy="23614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YdVh5ywMD5s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2843102"/>
            <a:ext cx="3110285" cy="23718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mcRq6WAzLqo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00364" y="4143380"/>
            <a:ext cx="3286148" cy="25831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36108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phonoteka.org/uploads/posts/2021-05/1620086796_41-phonoteka_org-p-fon-dlya-prezentatsii-po-pravam-rebenka-44.jpg"/>
          <p:cNvPicPr>
            <a:picLocks noChangeAspect="1" noChangeArrowheads="1"/>
          </p:cNvPicPr>
          <p:nvPr/>
        </p:nvPicPr>
        <p:blipFill>
          <a:blip r:embed="rId2">
            <a:lum bright="30000"/>
          </a:blip>
          <a:srcRect r="1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sz="2800" b="1" dirty="0">
                <a:solidFill>
                  <a:srgbClr val="0000CC"/>
                </a:solidFill>
                <a:effectLst/>
                <a:latin typeface="Comic Sans MS" pitchFamily="66" charset="0"/>
              </a:rPr>
              <a:t>Мастер-классы для старшего поколения.</a:t>
            </a:r>
            <a:endParaRPr lang="ru-RU" sz="2800" dirty="0">
              <a:solidFill>
                <a:srgbClr val="0000CC"/>
              </a:solidFill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836713"/>
            <a:ext cx="8929718" cy="187220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«Картонный фестиваль» </a:t>
            </a:r>
            <a:r>
              <a:rPr lang="ru-RU" dirty="0" smtClean="0">
                <a:solidFill>
                  <a:srgbClr val="0000CC"/>
                </a:solidFill>
                <a:latin typeface="Comic Sans MS" pitchFamily="66" charset="0"/>
              </a:rPr>
              <a:t>позволит </a:t>
            </a:r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для родителей, бабушек и дедушек открыть для себя новые горизонты. Наше мероприятие познакомит гостей праздника с новым течением </a:t>
            </a:r>
            <a:r>
              <a:rPr lang="ru-RU" dirty="0" err="1">
                <a:solidFill>
                  <a:srgbClr val="0000CC"/>
                </a:solidFill>
                <a:latin typeface="Comic Sans MS" pitchFamily="66" charset="0"/>
              </a:rPr>
              <a:t>хендмейд</a:t>
            </a:r>
            <a:r>
              <a:rPr lang="ru-RU" dirty="0">
                <a:solidFill>
                  <a:srgbClr val="0000CC"/>
                </a:solidFill>
                <a:latin typeface="Comic Sans MS" pitchFamily="66" charset="0"/>
              </a:rPr>
              <a:t>, способное не просто увлечь интересным занятием, но и стать, возможно, дополнительным заработком</a:t>
            </a:r>
          </a:p>
        </p:txBody>
      </p:sp>
      <p:pic>
        <p:nvPicPr>
          <p:cNvPr id="4" name="Рисунок 3" descr="IMG_20190519_11280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4244" y="2855816"/>
            <a:ext cx="3274748" cy="24305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IMG_20190519_11282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6050" y="4429133"/>
            <a:ext cx="3314702" cy="24288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IMG_20190519_112837_1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8" y="2786058"/>
            <a:ext cx="3274748" cy="24305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75251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phonoteka.org/uploads/posts/2021-05/1620086796_41-phonoteka_org-p-fon-dlya-prezentatsii-po-pravam-rebenka-44.jpg"/>
          <p:cNvPicPr>
            <a:picLocks noChangeAspect="1" noChangeArrowheads="1"/>
          </p:cNvPicPr>
          <p:nvPr/>
        </p:nvPicPr>
        <p:blipFill>
          <a:blip r:embed="rId2">
            <a:lum bright="30000"/>
          </a:blip>
          <a:srcRect r="1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/>
          <a:lstStyle/>
          <a:p>
            <a:r>
              <a:rPr lang="ru-RU" sz="2000" dirty="0" smtClean="0"/>
              <a:t>Команда проекта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06289102"/>
              </p:ext>
            </p:extLst>
          </p:nvPr>
        </p:nvGraphicFramePr>
        <p:xfrm>
          <a:off x="571473" y="571480"/>
          <a:ext cx="8143931" cy="58345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9489"/>
                <a:gridCol w="2028531"/>
                <a:gridCol w="5585911"/>
              </a:tblGrid>
              <a:tr h="226208">
                <a:tc gridSpan="3"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Команда проекта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03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4630" algn="l"/>
                          <a:tab pos="54038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Меркулова Елена Владимировна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Начальник отдела образования администрации </a:t>
                      </a:r>
                      <a:r>
                        <a:rPr lang="ru-RU" sz="1600" dirty="0" err="1">
                          <a:effectLst/>
                        </a:rPr>
                        <a:t>Становлянского</a:t>
                      </a:r>
                      <a:r>
                        <a:rPr lang="ru-RU" sz="1600" dirty="0">
                          <a:effectLst/>
                        </a:rPr>
                        <a:t> муниципального района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73505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4630" algn="l"/>
                          <a:tab pos="54038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2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Бибикова Екатерина Витальевна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Редактор МАУ «Редакция газеты «Звезда</a:t>
                      </a:r>
                      <a:r>
                        <a:rPr lang="ru-RU" sz="1600" dirty="0" smtClean="0">
                          <a:effectLst/>
                        </a:rPr>
                        <a:t>» (для освещения деятельности фестивалей)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49003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4630" algn="l"/>
                          <a:tab pos="54038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3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Войнов Вячеслав Васильевич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Директор МБОУ «СШ с. Становое</a:t>
                      </a:r>
                      <a:r>
                        <a:rPr lang="ru-RU" sz="1600" dirty="0" smtClean="0">
                          <a:effectLst/>
                        </a:rPr>
                        <a:t>» (для предоставления ресурсов: педагоги, школьники, транспорт)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73505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4630" algn="l"/>
                          <a:tab pos="54038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4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Туголукова Виктория Вячеславовна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Заместитель директора по учебно-воспитательной работе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49003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4630" algn="l"/>
                          <a:tab pos="54038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5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Ктоян Анжела Кимиковна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Директор МБОУ "СШ с. </a:t>
                      </a:r>
                      <a:r>
                        <a:rPr lang="ru-RU" sz="1600" dirty="0" err="1" smtClean="0">
                          <a:effectLst/>
                        </a:rPr>
                        <a:t>Тростное</a:t>
                      </a:r>
                      <a:r>
                        <a:rPr lang="ru-RU" sz="1600" dirty="0" smtClean="0">
                          <a:effectLst/>
                        </a:rPr>
                        <a:t>« (для</a:t>
                      </a:r>
                      <a:r>
                        <a:rPr lang="ru-RU" sz="1600" baseline="0" dirty="0" smtClean="0">
                          <a:effectLst/>
                        </a:rPr>
                        <a:t> проведения совместных праздников)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49003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4630" algn="l"/>
                          <a:tab pos="54038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6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Карабанов Игорь Александрович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Специалист отдела спорта и молодёжной политики администрации </a:t>
                      </a:r>
                      <a:r>
                        <a:rPr lang="ru-RU" sz="1600" dirty="0" err="1">
                          <a:effectLst/>
                        </a:rPr>
                        <a:t>Становлянского</a:t>
                      </a:r>
                      <a:r>
                        <a:rPr lang="ru-RU" sz="1600" dirty="0">
                          <a:effectLst/>
                        </a:rPr>
                        <a:t> района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49003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4630" algn="l"/>
                          <a:tab pos="54038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7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Брацлавский</a:t>
                      </a:r>
                      <a:r>
                        <a:rPr lang="ru-RU" sz="1600" dirty="0" smtClean="0">
                          <a:effectLst/>
                        </a:rPr>
                        <a:t> Дмитрий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Директор районного дома культуры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49003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4630" algn="l"/>
                          <a:tab pos="54038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8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Макашова София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Руководитель школьной добровольческой организации «Синяя птица»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49003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4630" algn="l"/>
                          <a:tab pos="54038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9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Сизова Людмила Александровна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Руководитель объединения по плетению </a:t>
                      </a:r>
                      <a:r>
                        <a:rPr lang="ru-RU" sz="1600" dirty="0" err="1">
                          <a:effectLst/>
                        </a:rPr>
                        <a:t>корзан</a:t>
                      </a:r>
                      <a:r>
                        <a:rPr lang="ru-RU" sz="1600" dirty="0">
                          <a:effectLst/>
                        </a:rPr>
                        <a:t> и других изделий их бумаги.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0749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phonoteka.org/uploads/posts/2021-05/1620086796_41-phonoteka_org-p-fon-dlya-prezentatsii-po-pravam-rebenka-44.jpg"/>
          <p:cNvPicPr>
            <a:picLocks noChangeAspect="1" noChangeArrowheads="1"/>
          </p:cNvPicPr>
          <p:nvPr/>
        </p:nvPicPr>
        <p:blipFill>
          <a:blip r:embed="rId2">
            <a:lum bright="30000"/>
          </a:blip>
          <a:srcRect r="1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r>
              <a:rPr lang="ru-RU" sz="2400" dirty="0" smtClean="0"/>
              <a:t>Календарный план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4641591"/>
              </p:ext>
            </p:extLst>
          </p:nvPr>
        </p:nvGraphicFramePr>
        <p:xfrm>
          <a:off x="214281" y="764704"/>
          <a:ext cx="8715436" cy="60215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0067"/>
                <a:gridCol w="3000396"/>
                <a:gridCol w="1428760"/>
                <a:gridCol w="3786213"/>
              </a:tblGrid>
              <a:tr h="6093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п/п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indent="-177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Название мероприятия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Сроки проведения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Планируемые количественные показатели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8164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indent="-177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Сбор команды проекта для составления плана работы по реализации проекта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3.05.2022 –10.05.2022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 команду вошло 7 человек. Составлен план реализации проекта.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 anchor="ctr"/>
                </a:tc>
              </a:tr>
              <a:tr h="12306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indent="-177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Написание сценариев мероприятий и согласование условий для проведения мероприятий с партнёрами  проекта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11.05.2022 – 17.05.2022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Написаны сценарии и согласованы условия проведения мероприятий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 anchor="ctr"/>
                </a:tc>
              </a:tr>
              <a:tr h="10569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indent="-177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Размещение информации о реализации проекта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3.05.2022 – 30.10.2022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120 постов и агитирующих статей на разных информационных ресурсах. Охват информацией около 10000 человек.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14377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indent="-177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Проведение «Картонных фестивалей»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1.06.2022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2.10.2022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Проведено 2 фестиваля, собрано 4 тонны макулатуры, 10 мастер-классов, 250 человек примут участие, от сдачи макулатуры собрано около 20000 руб.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6093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indent="-177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Мониторинг результативности проекта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3.10.2022 – 30.10.2022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Оценка результатов проекта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11350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648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phonoteka.org/uploads/posts/2021-05/1620086796_41-phonoteka_org-p-fon-dlya-prezentatsii-po-pravam-rebenka-44.jpg"/>
          <p:cNvPicPr>
            <a:picLocks noChangeAspect="1" noChangeArrowheads="1"/>
          </p:cNvPicPr>
          <p:nvPr/>
        </p:nvPicPr>
        <p:blipFill>
          <a:blip r:embed="rId2">
            <a:lum bright="30000"/>
          </a:blip>
          <a:srcRect r="1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/>
          <a:lstStyle/>
          <a:p>
            <a:r>
              <a:rPr lang="ru-RU" sz="2800" dirty="0" smtClean="0">
                <a:solidFill>
                  <a:srgbClr val="0000CC"/>
                </a:solidFill>
                <a:latin typeface="Comic Sans MS" pitchFamily="66" charset="0"/>
              </a:rPr>
              <a:t>Заключение</a:t>
            </a:r>
            <a:endParaRPr lang="ru-RU" sz="2800" dirty="0">
              <a:solidFill>
                <a:srgbClr val="0000CC"/>
              </a:solidFill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60258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>
                <a:solidFill>
                  <a:srgbClr val="0000CC"/>
                </a:solidFill>
                <a:latin typeface="Comic Sans MS" pitchFamily="66" charset="0"/>
              </a:rPr>
              <a:t>Мы предполагаем, что в реализацию нашего проекта будут задействованы следующие ресурсы:</a:t>
            </a:r>
          </a:p>
          <a:p>
            <a:pPr lvl="0"/>
            <a:r>
              <a:rPr lang="ru-RU" sz="1600" dirty="0" smtClean="0">
                <a:solidFill>
                  <a:srgbClr val="0000CC"/>
                </a:solidFill>
                <a:latin typeface="Comic Sans MS" pitchFamily="66" charset="0"/>
              </a:rPr>
              <a:t>Командой проекта станут 7 человек, которые будут держать связь с органами власти, добровольческими объединениями и органами соцзащиты, договариваться о вывозе собранной макулатуры, организовывать </a:t>
            </a:r>
            <a:r>
              <a:rPr lang="ru-RU" sz="1600" dirty="0" err="1" smtClean="0">
                <a:solidFill>
                  <a:srgbClr val="0000CC"/>
                </a:solidFill>
                <a:latin typeface="Comic Sans MS" pitchFamily="66" charset="0"/>
              </a:rPr>
              <a:t>мастерклассы</a:t>
            </a:r>
            <a:r>
              <a:rPr lang="ru-RU" sz="1600" dirty="0" smtClean="0">
                <a:solidFill>
                  <a:srgbClr val="0000CC"/>
                </a:solidFill>
                <a:latin typeface="Comic Sans MS" pitchFamily="66" charset="0"/>
              </a:rPr>
              <a:t>. </a:t>
            </a:r>
          </a:p>
          <a:p>
            <a:pPr lvl="0"/>
            <a:r>
              <a:rPr lang="ru-RU" sz="1600" dirty="0" smtClean="0">
                <a:solidFill>
                  <a:srgbClr val="0000CC"/>
                </a:solidFill>
                <a:latin typeface="Comic Sans MS" pitchFamily="66" charset="0"/>
              </a:rPr>
              <a:t>Сам фестиваль и его реализация будут освещаться в СМИ района, в социальных сетях, на официальных сайтах школы и района. Предполагаемый охват информацией около 10000 человек.</a:t>
            </a:r>
          </a:p>
          <a:p>
            <a:pPr lvl="0"/>
            <a:r>
              <a:rPr lang="ru-RU" sz="1600" dirty="0" smtClean="0">
                <a:solidFill>
                  <a:srgbClr val="0000CC"/>
                </a:solidFill>
                <a:latin typeface="Comic Sans MS" pitchFamily="66" charset="0"/>
              </a:rPr>
              <a:t>Мы планируем проводить 2 фестиваля в год, в результате которых будет собрано 4 тонны макулатуры, проведено 10 мастер-классов, более 250 человек примут участие, от сдачи макулатуры мы планируем собрать около 20000 руб.</a:t>
            </a:r>
          </a:p>
          <a:p>
            <a:pPr>
              <a:buNone/>
            </a:pPr>
            <a:r>
              <a:rPr lang="ru-RU" sz="1600" b="1" dirty="0" smtClean="0">
                <a:solidFill>
                  <a:srgbClr val="0000CC"/>
                </a:solidFill>
                <a:latin typeface="Comic Sans MS" pitchFamily="66" charset="0"/>
              </a:rPr>
              <a:t>Качественные показатели:</a:t>
            </a:r>
            <a:endParaRPr lang="ru-RU" sz="1600" dirty="0" smtClean="0">
              <a:solidFill>
                <a:srgbClr val="0000CC"/>
              </a:solidFill>
              <a:latin typeface="Comic Sans MS" pitchFamily="66" charset="0"/>
            </a:endParaRPr>
          </a:p>
          <a:p>
            <a:pPr lvl="0"/>
            <a:r>
              <a:rPr lang="ru-RU" sz="1600" dirty="0" smtClean="0">
                <a:solidFill>
                  <a:srgbClr val="0000CC"/>
                </a:solidFill>
                <a:latin typeface="Comic Sans MS" pitchFamily="66" charset="0"/>
              </a:rPr>
              <a:t>в ходе реализации проекта семьи с детьми привлечены  к благотворительной деятельности;</a:t>
            </a:r>
          </a:p>
          <a:p>
            <a:pPr lvl="0"/>
            <a:r>
              <a:rPr lang="ru-RU" sz="1600" dirty="0" smtClean="0">
                <a:solidFill>
                  <a:srgbClr val="0000CC"/>
                </a:solidFill>
                <a:latin typeface="Comic Sans MS" pitchFamily="66" charset="0"/>
              </a:rPr>
              <a:t>улучшена экологическая ситуация в </a:t>
            </a:r>
            <a:r>
              <a:rPr lang="ru-RU" sz="1600" dirty="0" err="1" smtClean="0">
                <a:solidFill>
                  <a:srgbClr val="0000CC"/>
                </a:solidFill>
                <a:latin typeface="Comic Sans MS" pitchFamily="66" charset="0"/>
              </a:rPr>
              <a:t>Становлянском</a:t>
            </a:r>
            <a:r>
              <a:rPr lang="ru-RU" sz="1600" dirty="0" smtClean="0">
                <a:solidFill>
                  <a:srgbClr val="0000CC"/>
                </a:solidFill>
                <a:latin typeface="Comic Sans MS" pitchFamily="66" charset="0"/>
              </a:rPr>
              <a:t> районе путём систематического сбора макулатуры.</a:t>
            </a:r>
          </a:p>
          <a:p>
            <a:pPr lvl="0"/>
            <a:r>
              <a:rPr lang="ru-RU" sz="1600" dirty="0" smtClean="0">
                <a:solidFill>
                  <a:srgbClr val="0000CC"/>
                </a:solidFill>
                <a:latin typeface="Comic Sans MS" pitchFamily="66" charset="0"/>
              </a:rPr>
              <a:t>проведены семейные праздники;</a:t>
            </a:r>
          </a:p>
          <a:p>
            <a:pPr lvl="0"/>
            <a:r>
              <a:rPr lang="ru-RU" sz="1600" dirty="0" smtClean="0">
                <a:solidFill>
                  <a:srgbClr val="0000CC"/>
                </a:solidFill>
                <a:latin typeface="Comic Sans MS" pitchFamily="66" charset="0"/>
              </a:rPr>
              <a:t>проведены мастер-классы по работе с бумагой для всех желающих;</a:t>
            </a:r>
          </a:p>
          <a:p>
            <a:pPr lvl="0"/>
            <a:r>
              <a:rPr lang="ru-RU" sz="1600" dirty="0" smtClean="0">
                <a:solidFill>
                  <a:srgbClr val="0000CC"/>
                </a:solidFill>
                <a:latin typeface="Comic Sans MS" pitchFamily="66" charset="0"/>
              </a:rPr>
              <a:t>привлечено внимание общественности к проблемам загрязнения окружающей среды.</a:t>
            </a:r>
          </a:p>
          <a:p>
            <a:pPr marL="0" indent="0">
              <a:buNone/>
            </a:pPr>
            <a:r>
              <a:rPr lang="ru-RU" sz="1600" dirty="0" smtClean="0">
                <a:solidFill>
                  <a:srgbClr val="0000CC"/>
                </a:solidFill>
                <a:latin typeface="Comic Sans MS" pitchFamily="66" charset="0"/>
              </a:rPr>
              <a:t>Мы </a:t>
            </a:r>
            <a:r>
              <a:rPr lang="ru-RU" sz="1600" dirty="0">
                <a:solidFill>
                  <a:srgbClr val="0000CC"/>
                </a:solidFill>
                <a:latin typeface="Comic Sans MS" pitchFamily="66" charset="0"/>
              </a:rPr>
              <a:t>уверены, что наш проект </a:t>
            </a:r>
            <a:r>
              <a:rPr lang="ru-RU" sz="1600" dirty="0" err="1">
                <a:solidFill>
                  <a:srgbClr val="0000CC"/>
                </a:solidFill>
                <a:latin typeface="Comic Sans MS" pitchFamily="66" charset="0"/>
              </a:rPr>
              <a:t>мультипликативен</a:t>
            </a:r>
            <a:r>
              <a:rPr lang="ru-RU" sz="1600" dirty="0">
                <a:solidFill>
                  <a:srgbClr val="0000CC"/>
                </a:solidFill>
                <a:latin typeface="Comic Sans MS" pitchFamily="66" charset="0"/>
              </a:rPr>
              <a:t> и при желании его можно реализовать в любой точке нашей необъятной Родины. Именно такие фестивали способствуют единению людей и совместному решению проблем.</a:t>
            </a:r>
          </a:p>
        </p:txBody>
      </p:sp>
    </p:spTree>
    <p:extLst>
      <p:ext uri="{BB962C8B-B14F-4D97-AF65-F5344CB8AC3E}">
        <p14:creationId xmlns:p14="http://schemas.microsoft.com/office/powerpoint/2010/main" xmlns="" val="137205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87</TotalTime>
  <Words>823</Words>
  <Application>Microsoft Office PowerPoint</Application>
  <PresentationFormat>Экран (4:3)</PresentationFormat>
  <Paragraphs>92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Исполнительная</vt:lpstr>
      <vt:lpstr>Муниципальное бюджетное общеобразовательное  учреждения «Средняя школа с. Становое»   Индивидуальный итоговый проект по теме: «Картонный фестиваль»             Автор работы: Бирюкова Надежда Николаевна, учитель немецкого языка МБОУ «СШ с. Становое»</vt:lpstr>
      <vt:lpstr>Слайд 2</vt:lpstr>
      <vt:lpstr>Слайд 3</vt:lpstr>
      <vt:lpstr>Концепция проведения фестиваля</vt:lpstr>
      <vt:lpstr>Слайд 5</vt:lpstr>
      <vt:lpstr>Мастер-классы для старшего поколения.</vt:lpstr>
      <vt:lpstr>Команда проекта</vt:lpstr>
      <vt:lpstr>Календарный план</vt:lpstr>
      <vt:lpstr>Заключение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Социальный проект: “Картонный фестиваль”</dc:title>
  <dc:creator>1</dc:creator>
  <cp:lastModifiedBy>user</cp:lastModifiedBy>
  <cp:revision>11</cp:revision>
  <dcterms:created xsi:type="dcterms:W3CDTF">2022-05-10T18:08:32Z</dcterms:created>
  <dcterms:modified xsi:type="dcterms:W3CDTF">2022-06-09T18:54:20Z</dcterms:modified>
</cp:coreProperties>
</file>