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24"/>
  </p:notesMasterIdLst>
  <p:handoutMasterIdLst>
    <p:handoutMasterId r:id="rId25"/>
  </p:handoutMasterIdLst>
  <p:sldIdLst>
    <p:sldId id="866" r:id="rId4"/>
    <p:sldId id="868" r:id="rId5"/>
    <p:sldId id="903" r:id="rId6"/>
    <p:sldId id="904" r:id="rId7"/>
    <p:sldId id="905" r:id="rId8"/>
    <p:sldId id="906" r:id="rId9"/>
    <p:sldId id="907" r:id="rId10"/>
    <p:sldId id="909" r:id="rId11"/>
    <p:sldId id="908" r:id="rId12"/>
    <p:sldId id="870" r:id="rId13"/>
    <p:sldId id="895" r:id="rId14"/>
    <p:sldId id="867" r:id="rId15"/>
    <p:sldId id="896" r:id="rId16"/>
    <p:sldId id="897" r:id="rId17"/>
    <p:sldId id="898" r:id="rId18"/>
    <p:sldId id="899" r:id="rId19"/>
    <p:sldId id="901" r:id="rId20"/>
    <p:sldId id="902" r:id="rId21"/>
    <p:sldId id="884" r:id="rId22"/>
    <p:sldId id="894" r:id="rId2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6"/>
            <p14:sldId id="868"/>
            <p14:sldId id="903"/>
            <p14:sldId id="904"/>
            <p14:sldId id="905"/>
            <p14:sldId id="906"/>
            <p14:sldId id="907"/>
            <p14:sldId id="909"/>
            <p14:sldId id="908"/>
            <p14:sldId id="870"/>
            <p14:sldId id="895"/>
            <p14:sldId id="867"/>
            <p14:sldId id="896"/>
            <p14:sldId id="897"/>
            <p14:sldId id="898"/>
            <p14:sldId id="899"/>
            <p14:sldId id="901"/>
            <p14:sldId id="902"/>
            <p14:sldId id="884"/>
            <p14:sldId id="894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4" autoAdjust="0"/>
    <p:restoredTop sz="95389" autoAdjust="0"/>
  </p:normalViewPr>
  <p:slideViewPr>
    <p:cSldViewPr>
      <p:cViewPr>
        <p:scale>
          <a:sx n="83" d="100"/>
          <a:sy n="83" d="100"/>
        </p:scale>
        <p:origin x="-84" y="-186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24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73-48B7-9799-B6A5749DF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24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73-48B7-9799-B6A5749DF3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24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73-48B7-9799-B6A5749DF3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24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73-48B7-9799-B6A5749DF3D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93"/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Да
100%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73-48B7-9799-B6A5749DF3D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393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323">
                <a:noFill/>
              </a:ln>
            </c:spPr>
            <c:txPr>
              <a:bodyPr/>
              <a:lstStyle/>
              <a:p>
                <a:pPr>
                  <a:defRPr sz="1393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73-48B7-9799-B6A5749DF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  <p:transition spd="slow" advClick="0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xmlns="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  <p:transition spd="slow" advClick="0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  <p:transition spd="slow" advClick="0" advTm="6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  <p:transition spd="slow" advClick="0" advTm="6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xmlns="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xmlns="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  <p:transition spd="slow" advClick="0" advTm="6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  <p:transition spd="slow" advClick="0" advTm="6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  <p:transition spd="slow" advClick="0" advTm="6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transition spd="slow" advClick="0" advTm="6000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  <p:transition spd="slow" advClick="0" advTm="6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  <p:transition spd="slow" advClick="0" advTm="6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  <p:transition spd="slow" advClick="0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  <p:transition spd="slow" advClick="0" advTm="6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  <p:transition spd="slow" advClick="0" advTm="6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  <p:transition spd="slow" advClick="0" advTm="6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  <p:transition spd="slow" advClick="0" advTm="6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  <p:transition spd="slow" advClick="0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  <p:transition spd="slow" advClick="0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transition spd="slow" advClick="0" advTm="6000">
    <p:wip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transition spd="slow" advClick="0" advTm="6000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  <p:transition spd="slow" advClick="0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  <p:transition spd="slow" advClick="0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  <p:transition spd="slow" advClick="0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xmlns="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  <p:transition spd="slow" advClick="0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transition spd="slow" advClick="0" advTm="6000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transition spd="slow" advClick="0" advTm="6000">
    <p:wipe/>
  </p:transition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 spd="slow" advClick="0" advTm="6000">
    <p:wipe/>
  </p:transition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svg"/><Relationship Id="rId5" Type="http://schemas.openxmlformats.org/officeDocument/2006/relationships/image" Target="../media/image36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640" y="1268760"/>
            <a:ext cx="7956376" cy="2088232"/>
          </a:xfrm>
        </p:spPr>
        <p:txBody>
          <a:bodyPr>
            <a:norm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Открытый мир»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672" y="3429000"/>
            <a:ext cx="5886400" cy="24482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Педагог дополнительного образования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Руководитель объединения «Организатор»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 «ДДТ» ГБОУ СОШ №2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с.Приволжье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Лутошкина Ольга Владимировна.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D71DAE-005A-4FC6-A25D-DF2F8877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8468"/>
      </p:ext>
    </p:extLst>
  </p:cSld>
  <p:clrMapOvr>
    <a:masterClrMapping/>
  </p:clrMapOvr>
  <p:transition spd="slow" advClick="0" advTm="6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6DCFE65-1BF7-4583-95DD-C16D26CCB0DB}"/>
              </a:ext>
            </a:extLst>
          </p:cNvPr>
          <p:cNvGrpSpPr/>
          <p:nvPr/>
        </p:nvGrpSpPr>
        <p:grpSpPr>
          <a:xfrm>
            <a:off x="793136" y="3010291"/>
            <a:ext cx="1467402" cy="1199551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3B74A785-3624-43BB-A740-BC0D695DFE3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AC1D07C2-EC37-48BA-AD95-479A2D98AA2C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7A3EBCD5-9F52-4EE8-A2A4-00D82F2DD40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02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0602B3D1-34D0-4EC2-93F9-52121D9D783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C94444AD-F449-48FE-A024-C229BBE1AEE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:a16="http://schemas.microsoft.com/office/drawing/2014/main" xmlns="" id="{4358133C-3CB3-4CC2-941F-9BB8171C26E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AAE0B3E6-89AA-4EB7-999E-3824FB4607AF}"/>
              </a:ext>
            </a:extLst>
          </p:cNvPr>
          <p:cNvGrpSpPr/>
          <p:nvPr/>
        </p:nvGrpSpPr>
        <p:grpSpPr>
          <a:xfrm>
            <a:off x="738450" y="4549014"/>
            <a:ext cx="1467402" cy="1199551"/>
            <a:chOff x="1921112" y="114053"/>
            <a:chExt cx="8110307" cy="6629895"/>
          </a:xfrm>
        </p:grpSpPr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485A0588-2251-4E22-AE9E-C6F953B68A5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D4033E88-3177-4112-B578-B8C896A047CF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2A45EBD4-8F10-434E-97FF-FE7CD741AEA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03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1C002C03-A58F-4943-90A2-E3A9BE9D4C9D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57697401-BA6C-493D-944A-F3A6B02CAFCB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1" name="Figure">
              <a:extLst>
                <a:ext uri="{FF2B5EF4-FFF2-40B4-BE49-F238E27FC236}">
                  <a16:creationId xmlns:a16="http://schemas.microsoft.com/office/drawing/2014/main" xmlns="" id="{1E9E0F58-1646-45DA-B160-9FC954301A5F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792628" y="1535979"/>
            <a:ext cx="1467402" cy="1199551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01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38450" y="188640"/>
            <a:ext cx="10515600" cy="1132235"/>
          </a:xfrm>
        </p:spPr>
        <p:txBody>
          <a:bodyPr>
            <a:noAutofit/>
          </a:bodyPr>
          <a:lstStyle/>
          <a:p>
            <a:r>
              <a:rPr lang="ru-RU" dirty="0"/>
              <a:t>Яркие мероприятия проекта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2497790" y="1471515"/>
            <a:ext cx="2982086" cy="923330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Акция «Мы против курения»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3B7E9918-E504-40BD-B1B3-E47597E98E0D}"/>
              </a:ext>
            </a:extLst>
          </p:cNvPr>
          <p:cNvGrpSpPr/>
          <p:nvPr/>
        </p:nvGrpSpPr>
        <p:grpSpPr>
          <a:xfrm>
            <a:off x="2305712" y="4700585"/>
            <a:ext cx="3206222" cy="814826"/>
            <a:chOff x="2385722" y="1946044"/>
            <a:chExt cx="3206222" cy="81482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4B4E1CB5-770B-4761-9F0D-AE9E9D7DAAE6}"/>
                </a:ext>
              </a:extLst>
            </p:cNvPr>
            <p:cNvSpPr txBox="1"/>
            <p:nvPr/>
          </p:nvSpPr>
          <p:spPr>
            <a:xfrm>
              <a:off x="2385722" y="1946044"/>
              <a:ext cx="3206222" cy="553998"/>
            </a:xfrm>
            <a:prstGeom prst="rect">
              <a:avLst/>
            </a:prstGeom>
            <a:noFill/>
          </p:spPr>
          <p:txBody>
            <a:bodyPr wrap="square" tIns="182880" bIns="0" rtlCol="0" anchor="b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Акция «Стоп СПИД»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FF583A1C-915E-465F-8FF0-92ACF48B5F57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82F3BB7-7983-436E-A14E-6FF378813428}"/>
              </a:ext>
            </a:extLst>
          </p:cNvPr>
          <p:cNvGrpSpPr/>
          <p:nvPr/>
        </p:nvGrpSpPr>
        <p:grpSpPr>
          <a:xfrm>
            <a:off x="7968208" y="1553903"/>
            <a:ext cx="4321040" cy="1379718"/>
            <a:chOff x="2370542" y="1381152"/>
            <a:chExt cx="3752174" cy="137971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BF66E086-42AB-4B5C-8F92-D1313B24C01C}"/>
                </a:ext>
              </a:extLst>
            </p:cNvPr>
            <p:cNvSpPr txBox="1"/>
            <p:nvPr/>
          </p:nvSpPr>
          <p:spPr>
            <a:xfrm>
              <a:off x="2370542" y="1381152"/>
              <a:ext cx="3752174" cy="923330"/>
            </a:xfrm>
            <a:prstGeom prst="rect">
              <a:avLst/>
            </a:prstGeom>
            <a:noFill/>
          </p:spPr>
          <p:txBody>
            <a:bodyPr wrap="square" tIns="182880" bIns="0" rtlCol="0" anchor="b">
              <a:spAutoFit/>
            </a:bodyPr>
            <a:lstStyle/>
            <a:p>
              <a:r>
                <a:rPr lang="ru-RU" sz="2400" b="1" dirty="0" smtClean="0">
                  <a:solidFill>
                    <a:schemeClr val="accent1"/>
                  </a:solidFill>
                </a:rPr>
                <a:t>Новогодний </a:t>
              </a:r>
              <a:r>
                <a:rPr lang="ru-RU" sz="2400" b="1" dirty="0" err="1" smtClean="0">
                  <a:solidFill>
                    <a:schemeClr val="accent1"/>
                  </a:solidFill>
                </a:rPr>
                <a:t>квест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«Спаси Деда Мороза»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C771227A-93EF-4E4E-A1D1-681C6628266E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98E3F84C-DB54-48F7-938A-52A662495B71}"/>
              </a:ext>
            </a:extLst>
          </p:cNvPr>
          <p:cNvGrpSpPr/>
          <p:nvPr/>
        </p:nvGrpSpPr>
        <p:grpSpPr>
          <a:xfrm>
            <a:off x="6196970" y="1446593"/>
            <a:ext cx="1467402" cy="1199551"/>
            <a:chOff x="1921112" y="114053"/>
            <a:chExt cx="8110307" cy="6629895"/>
          </a:xfrm>
        </p:grpSpPr>
        <p:sp>
          <p:nvSpPr>
            <p:cNvPr id="163" name="Figure">
              <a:extLst>
                <a:ext uri="{FF2B5EF4-FFF2-40B4-BE49-F238E27FC236}">
                  <a16:creationId xmlns:a16="http://schemas.microsoft.com/office/drawing/2014/main" xmlns="" id="{1B7564AA-8927-458F-BA1D-C425A105156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4" name="Figure">
              <a:extLst>
                <a:ext uri="{FF2B5EF4-FFF2-40B4-BE49-F238E27FC236}">
                  <a16:creationId xmlns:a16="http://schemas.microsoft.com/office/drawing/2014/main" xmlns="" id="{63C8AC06-4FB7-4EC2-9E68-C1F5929045E3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5" name="Figure">
              <a:extLst>
                <a:ext uri="{FF2B5EF4-FFF2-40B4-BE49-F238E27FC236}">
                  <a16:creationId xmlns:a16="http://schemas.microsoft.com/office/drawing/2014/main" xmlns="" id="{8820B7A3-A498-4EB9-94A6-4359A8A8793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04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6" name="Figure">
              <a:extLst>
                <a:ext uri="{FF2B5EF4-FFF2-40B4-BE49-F238E27FC236}">
                  <a16:creationId xmlns:a16="http://schemas.microsoft.com/office/drawing/2014/main" xmlns="" id="{71CEA3BA-BBDC-4318-AD9E-3DF1F80A1AF0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7" name="Figure">
              <a:extLst>
                <a:ext uri="{FF2B5EF4-FFF2-40B4-BE49-F238E27FC236}">
                  <a16:creationId xmlns:a16="http://schemas.microsoft.com/office/drawing/2014/main" xmlns="" id="{BC2CAAEE-217F-4ECB-86BF-F0C8B7DC1C9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8" name="Figure">
              <a:extLst>
                <a:ext uri="{FF2B5EF4-FFF2-40B4-BE49-F238E27FC236}">
                  <a16:creationId xmlns:a16="http://schemas.microsoft.com/office/drawing/2014/main" xmlns="" id="{D9953651-D660-4223-86E0-522D13CA5D43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05576" y="3131700"/>
            <a:ext cx="4249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Symbol"/>
              </a:rPr>
              <a:t>Кукольный спектакль «Курящий колобок»</a:t>
            </a:r>
            <a:endParaRPr lang="ru-RU" sz="2400" b="1" dirty="0"/>
          </a:p>
        </p:txBody>
      </p:sp>
      <p:pic>
        <p:nvPicPr>
          <p:cNvPr id="9220" name="Picture 4" descr="C:\Users\ДДТ\Downloads\GwVklNNhL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32" y="2852167"/>
            <a:ext cx="5761801" cy="38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65668"/>
      </p:ext>
    </p:extLst>
  </p:cSld>
  <p:clrMapOvr>
    <a:masterClrMapping/>
  </p:clrMapOvr>
  <p:transition spd="slow" advClick="0" advTm="6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72176" y="5030325"/>
            <a:ext cx="1467402" cy="1199551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7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57616" y="116632"/>
            <a:ext cx="10515600" cy="1132235"/>
          </a:xfrm>
        </p:spPr>
        <p:txBody>
          <a:bodyPr>
            <a:noAutofit/>
          </a:bodyPr>
          <a:lstStyle/>
          <a:p>
            <a:r>
              <a:rPr lang="ru-RU" dirty="0"/>
              <a:t>Яркие мероприятия проекта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2204017" y="3233451"/>
            <a:ext cx="3206222" cy="1292662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Мероприятие «Там на неведомых дорожках»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3B7E9918-E504-40BD-B1B3-E47597E98E0D}"/>
              </a:ext>
            </a:extLst>
          </p:cNvPr>
          <p:cNvGrpSpPr/>
          <p:nvPr/>
        </p:nvGrpSpPr>
        <p:grpSpPr>
          <a:xfrm>
            <a:off x="2223871" y="2430015"/>
            <a:ext cx="9484222" cy="3625085"/>
            <a:chOff x="-4116414" y="2483871"/>
            <a:chExt cx="9484222" cy="36250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4B4E1CB5-770B-4761-9F0D-AE9E9D7DAAE6}"/>
                </a:ext>
              </a:extLst>
            </p:cNvPr>
            <p:cNvSpPr txBox="1"/>
            <p:nvPr/>
          </p:nvSpPr>
          <p:spPr>
            <a:xfrm>
              <a:off x="-4116414" y="5185626"/>
              <a:ext cx="3206222" cy="923330"/>
            </a:xfrm>
            <a:prstGeom prst="rect">
              <a:avLst/>
            </a:prstGeom>
            <a:noFill/>
          </p:spPr>
          <p:txBody>
            <a:bodyPr wrap="square" tIns="182880" bIns="0" rtlCol="0" anchor="b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Мероприятие «Пальчиковый театр»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FF583A1C-915E-465F-8FF0-92ACF48B5F57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160">
            <a:extLst>
              <a:ext uri="{FF2B5EF4-FFF2-40B4-BE49-F238E27FC236}">
                <a16:creationId xmlns:a16="http://schemas.microsoft.com/office/drawing/2014/main" xmlns="" id="{1E05EE1B-405D-423B-BFF4-C9741DD480F0}"/>
              </a:ext>
            </a:extLst>
          </p:cNvPr>
          <p:cNvGrpSpPr/>
          <p:nvPr/>
        </p:nvGrpSpPr>
        <p:grpSpPr>
          <a:xfrm>
            <a:off x="537518" y="3254627"/>
            <a:ext cx="1467402" cy="1199551"/>
            <a:chOff x="1921112" y="114053"/>
            <a:chExt cx="8110307" cy="6629895"/>
          </a:xfrm>
        </p:grpSpPr>
        <p:sp>
          <p:nvSpPr>
            <p:cNvPr id="66" name="Figure">
              <a:extLst>
                <a:ext uri="{FF2B5EF4-FFF2-40B4-BE49-F238E27FC236}">
                  <a16:creationId xmlns:a16="http://schemas.microsoft.com/office/drawing/2014/main" xmlns="" id="{FC0F3616-FA3C-4D6C-9169-F4F4FCEE942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7" name="Figure">
              <a:extLst>
                <a:ext uri="{FF2B5EF4-FFF2-40B4-BE49-F238E27FC236}">
                  <a16:creationId xmlns:a16="http://schemas.microsoft.com/office/drawing/2014/main" xmlns="" id="{FCF5128E-9A2A-421C-9E94-5AFF30BEB850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6F0C14B5-BB24-4457-8E54-B936406B896C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06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:a16="http://schemas.microsoft.com/office/drawing/2014/main" xmlns="" id="{FE837E1F-FDD9-4B72-BE00-FC283DB3B74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0BF1ABAE-9795-4231-8BD0-A7054ED3261F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5CFF1A0D-990A-4C75-8652-00B91227C5BC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72" name="Group 137">
            <a:extLst>
              <a:ext uri="{FF2B5EF4-FFF2-40B4-BE49-F238E27FC236}">
                <a16:creationId xmlns:a16="http://schemas.microsoft.com/office/drawing/2014/main" xmlns="" id="{02EC3756-CCD2-4259-9C94-56589B9C47E4}"/>
              </a:ext>
            </a:extLst>
          </p:cNvPr>
          <p:cNvGrpSpPr/>
          <p:nvPr/>
        </p:nvGrpSpPr>
        <p:grpSpPr>
          <a:xfrm>
            <a:off x="2204017" y="1579381"/>
            <a:ext cx="3549424" cy="1807273"/>
            <a:chOff x="2385722" y="-506782"/>
            <a:chExt cx="2982086" cy="326765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3EFBD3E-E2CF-446C-97E6-590353E4829B}"/>
                </a:ext>
              </a:extLst>
            </p:cNvPr>
            <p:cNvSpPr txBox="1"/>
            <p:nvPr/>
          </p:nvSpPr>
          <p:spPr>
            <a:xfrm>
              <a:off x="2385722" y="-506782"/>
              <a:ext cx="2982086" cy="1661993"/>
            </a:xfrm>
            <a:prstGeom prst="rect">
              <a:avLst/>
            </a:prstGeom>
            <a:noFill/>
          </p:spPr>
          <p:txBody>
            <a:bodyPr wrap="square" tIns="182880" bIns="0" rtlCol="0" anchor="b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«Урок доброты» в ГБОУ школе- интернате </a:t>
              </a:r>
              <a:r>
                <a:rPr lang="ru-RU" sz="2400" b="1" dirty="0" err="1">
                  <a:solidFill>
                    <a:schemeClr val="accent1"/>
                  </a:solidFill>
                </a:rPr>
                <a:t>с.Обшаровка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E1B604D6-865A-48F4-99B7-0D0FFF34EFB0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9" y="1378932"/>
            <a:ext cx="14636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ДДТ\Downloads\FR1HMRZWBq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33" y="1754715"/>
            <a:ext cx="6003377" cy="39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84879"/>
      </p:ext>
    </p:extLst>
  </p:cSld>
  <p:clrMapOvr>
    <a:masterClrMapping/>
  </p:clrMapOvr>
  <p:transition spd="slow" advClick="0" advTm="6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9552384" y="764704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01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026" name="Picture 2" descr="C:\Users\ДДТ\Downloads\YmE7n8heu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79219"/>
            <a:ext cx="4896544" cy="28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ДТ\Downloads\d2tCNuGki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40" y="3645024"/>
            <a:ext cx="5387245" cy="30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ДТ\Downloads\gJlRsgkScm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434462"/>
            <a:ext cx="5472608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7651228" y="1933959"/>
            <a:ext cx="4506482" cy="553998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Акция «Мы против курения»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14331"/>
      </p:ext>
    </p:extLst>
  </p:cSld>
  <p:clrMapOvr>
    <a:masterClrMapping/>
  </p:clrMapOvr>
  <p:transition spd="slow" advClick="0" advTm="6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9911440" y="178176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2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2051" name="Picture 3" descr="C:\Users\ДДТ\Downloads\5yUVlIixy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" y="-171400"/>
            <a:ext cx="6527371" cy="4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ДТ\Downloads\X3kgwWfuy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7570"/>
            <a:ext cx="5418368" cy="30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048634-5BF3-4EB9-8CCD-C30F3D701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573016"/>
            <a:ext cx="4763253" cy="29653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62182" y="1484784"/>
            <a:ext cx="4943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Symbol"/>
              </a:rPr>
              <a:t>Кукольный спектакль «Курящий колобок</a:t>
            </a:r>
            <a:r>
              <a:rPr lang="ru-RU" sz="2000" b="1" dirty="0" smtClean="0">
                <a:ea typeface="Symbol"/>
              </a:rPr>
              <a:t>» (в коррекционной школе интернат для детей с интеллектуальными нарушениями)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18345943"/>
      </p:ext>
    </p:extLst>
  </p:cSld>
  <p:clrMapOvr>
    <a:masterClrMapping/>
  </p:clrMapOvr>
  <p:transition spd="slow" advClick="0" advTm="6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14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9643440" y="217593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3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3078" name="Picture 6" descr="C:\Users\ДДТ\Downloads\OkANDtwMr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70892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ДТ\Downloads\hk0sR6qg0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6" y="260648"/>
            <a:ext cx="4669807" cy="46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ДТ\Downloads\32nX7ABiv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6" y="4022253"/>
            <a:ext cx="4998616" cy="28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4E1CB5-770B-4761-9F0D-AE9E9D7DAAE6}"/>
              </a:ext>
            </a:extLst>
          </p:cNvPr>
          <p:cNvSpPr txBox="1"/>
          <p:nvPr/>
        </p:nvSpPr>
        <p:spPr>
          <a:xfrm>
            <a:off x="8237954" y="1386848"/>
            <a:ext cx="3638270" cy="553998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Акция «Стоп СПИД»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99284"/>
      </p:ext>
    </p:extLst>
  </p:cSld>
  <p:clrMapOvr>
    <a:masterClrMapping/>
  </p:clrMapOvr>
  <p:transition spd="slow" advClick="0" advTm="6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10169640" y="57360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4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64152" y="1052736"/>
            <a:ext cx="478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403551"/>
                </a:solidFill>
              </a:rPr>
              <a:t>Новогодний </a:t>
            </a:r>
            <a:r>
              <a:rPr lang="ru-RU" sz="2400" b="1" dirty="0" err="1" smtClean="0">
                <a:solidFill>
                  <a:srgbClr val="403551"/>
                </a:solidFill>
              </a:rPr>
              <a:t>квест</a:t>
            </a:r>
            <a:r>
              <a:rPr lang="ru-RU" sz="2400" b="1" dirty="0" smtClean="0">
                <a:solidFill>
                  <a:srgbClr val="403551"/>
                </a:solidFill>
              </a:rPr>
              <a:t> «Спаси Деда Мороза»</a:t>
            </a:r>
            <a:endParaRPr lang="en-US" sz="2400" b="1" dirty="0">
              <a:solidFill>
                <a:srgbClr val="403551"/>
              </a:solidFill>
            </a:endParaRPr>
          </a:p>
        </p:txBody>
      </p:sp>
      <p:pic>
        <p:nvPicPr>
          <p:cNvPr id="1026" name="Picture 2" descr="C:\Users\ДДТ\Downloads\jXbc2n_U0q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2293"/>
            <a:ext cx="5663276" cy="42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ДТ\Downloads\ADWUHAR9R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8" y="2856444"/>
            <a:ext cx="5728144" cy="38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ДТ\Downloads\y0d9WfAdhzY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4" y="3284984"/>
            <a:ext cx="4510128" cy="33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04050"/>
      </p:ext>
    </p:extLst>
  </p:cSld>
  <p:clrMapOvr>
    <a:masterClrMapping/>
  </p:clrMapOvr>
  <p:transition spd="slow" advClick="0" advTm="6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16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10554902" y="0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5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0" name="Picture 2" descr="C:\Users\ДДТ\Downloads\3189ormQV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81" y="2492896"/>
            <a:ext cx="7446005" cy="41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ДТ\Desktop\Добродетство\0pRaGXcpJ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91885"/>
            <a:ext cx="3456384" cy="61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82" y="820165"/>
            <a:ext cx="4978647" cy="25921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EFBD3E-E2CF-446C-97E6-590353E4829B}"/>
              </a:ext>
            </a:extLst>
          </p:cNvPr>
          <p:cNvSpPr txBox="1"/>
          <p:nvPr/>
        </p:nvSpPr>
        <p:spPr>
          <a:xfrm>
            <a:off x="8859406" y="660480"/>
            <a:ext cx="3549424" cy="1661993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«Урок доброты» в ГБОУ школе- интернате </a:t>
            </a:r>
            <a:r>
              <a:rPr lang="ru-RU" sz="2400" b="1" dirty="0" err="1">
                <a:solidFill>
                  <a:schemeClr val="accent1"/>
                </a:solidFill>
              </a:rPr>
              <a:t>с.Обшаровка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4122"/>
      </p:ext>
    </p:extLst>
  </p:cSld>
  <p:clrMapOvr>
    <a:masterClrMapping/>
  </p:clrMapOvr>
  <p:transition spd="slow" advClick="0" advTm="6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9765795" y="515536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6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7170" name="Picture 2" descr="C:\Users\ДДТ\Downloads\XzUVqSS7L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2" y="2955756"/>
            <a:ext cx="6267803" cy="36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ДТ\Downloads\GMmrRZfvD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32656"/>
            <a:ext cx="6267803" cy="35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ДТ\Downloads\wM3a7lxgyb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42" y="3389739"/>
            <a:ext cx="5638844" cy="31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7988745" y="1742528"/>
            <a:ext cx="3896799" cy="923330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Мероприятие «Там на неведомых дорожках»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8904"/>
      </p:ext>
    </p:extLst>
  </p:cSld>
  <p:clrMapOvr>
    <a:masterClrMapping/>
  </p:clrMapOvr>
  <p:transition spd="slow" advClick="0" advTm="6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18</a:t>
            </a:fld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10021050" y="208894"/>
            <a:ext cx="1467402" cy="1199551"/>
            <a:chOff x="1921112" y="114053"/>
            <a:chExt cx="8110307" cy="6629895"/>
          </a:xfrm>
        </p:grpSpPr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0</a:t>
              </a:r>
              <a:r>
                <a:rPr lang="ru-RU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7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4" name="Picture 4" descr="https://pp.userapi.com/c846217/v846217067/d6e1/tBilbFh5B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9" y="2992760"/>
            <a:ext cx="5507686" cy="36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p.userapi.com/c846217/v846217067/d67a/MPFxTrs28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8894"/>
            <a:ext cx="5184576" cy="31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020174"/>
            <a:ext cx="5456326" cy="3614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4E1CB5-770B-4761-9F0D-AE9E9D7DAAE6}"/>
              </a:ext>
            </a:extLst>
          </p:cNvPr>
          <p:cNvSpPr txBox="1"/>
          <p:nvPr/>
        </p:nvSpPr>
        <p:spPr>
          <a:xfrm>
            <a:off x="8307714" y="1414722"/>
            <a:ext cx="3206222" cy="923330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Мероприятие «Пальчиковый театр»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40634"/>
      </p:ext>
    </p:extLst>
  </p:cSld>
  <p:clrMapOvr>
    <a:masterClrMapping/>
  </p:clrMapOvr>
  <p:transition spd="slow" advClick="0" advTm="6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CD3355-B4A4-4E55-A950-CD8ADCDE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Результаты проекта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07DF6C6-0216-432A-B2F2-9D5487A44184}"/>
              </a:ext>
            </a:extLst>
          </p:cNvPr>
          <p:cNvGrpSpPr/>
          <p:nvPr/>
        </p:nvGrpSpPr>
        <p:grpSpPr>
          <a:xfrm>
            <a:off x="3876856" y="1615314"/>
            <a:ext cx="4438289" cy="4595745"/>
            <a:chOff x="4033975" y="1942343"/>
            <a:chExt cx="4122464" cy="42687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06FACEC-C924-4022-8132-C703A6CFB49D}"/>
                </a:ext>
              </a:extLst>
            </p:cNvPr>
            <p:cNvGrpSpPr/>
            <p:nvPr/>
          </p:nvGrpSpPr>
          <p:grpSpPr>
            <a:xfrm>
              <a:off x="5538629" y="5732127"/>
              <a:ext cx="1118377" cy="478932"/>
              <a:chOff x="5538629" y="5732127"/>
              <a:chExt cx="1118377" cy="478932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xmlns="" id="{C95F169F-4A0D-4395-BF60-1A9D4530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5732127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2D95A972-75FB-4CDC-A6FC-DCB362368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6015311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0F53D81-3BA9-4A7F-A54F-CB31135CCA4A}"/>
                </a:ext>
              </a:extLst>
            </p:cNvPr>
            <p:cNvGrpSpPr/>
            <p:nvPr/>
          </p:nvGrpSpPr>
          <p:grpSpPr>
            <a:xfrm>
              <a:off x="4033975" y="1942343"/>
              <a:ext cx="4122464" cy="2161063"/>
              <a:chOff x="4033975" y="1891543"/>
              <a:chExt cx="4122464" cy="2161063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13A30FB6-5D9C-426B-8261-E7182F88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478" y="3969087"/>
                <a:ext cx="538961" cy="57420"/>
              </a:xfrm>
              <a:custGeom>
                <a:avLst/>
                <a:gdLst>
                  <a:gd name="T0" fmla="*/ 347 w 366"/>
                  <a:gd name="T1" fmla="*/ 39 h 39"/>
                  <a:gd name="T2" fmla="*/ 19 w 366"/>
                  <a:gd name="T3" fmla="*/ 39 h 39"/>
                  <a:gd name="T4" fmla="*/ 0 w 366"/>
                  <a:gd name="T5" fmla="*/ 19 h 39"/>
                  <a:gd name="T6" fmla="*/ 0 w 366"/>
                  <a:gd name="T7" fmla="*/ 19 h 39"/>
                  <a:gd name="T8" fmla="*/ 19 w 366"/>
                  <a:gd name="T9" fmla="*/ 0 h 39"/>
                  <a:gd name="T10" fmla="*/ 347 w 366"/>
                  <a:gd name="T11" fmla="*/ 0 h 39"/>
                  <a:gd name="T12" fmla="*/ 366 w 366"/>
                  <a:gd name="T13" fmla="*/ 19 h 39"/>
                  <a:gd name="T14" fmla="*/ 366 w 366"/>
                  <a:gd name="T15" fmla="*/ 19 h 39"/>
                  <a:gd name="T16" fmla="*/ 347 w 366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9">
                    <a:moveTo>
                      <a:pt x="347" y="39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57" y="0"/>
                      <a:pt x="366" y="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30"/>
                      <a:pt x="357" y="39"/>
                      <a:pt x="347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xmlns="" id="{CBC1127A-7214-403A-9871-5B42FFD4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51" y="2538818"/>
                <a:ext cx="420207" cy="387582"/>
              </a:xfrm>
              <a:custGeom>
                <a:avLst/>
                <a:gdLst>
                  <a:gd name="T0" fmla="*/ 276 w 285"/>
                  <a:gd name="T1" fmla="*/ 35 h 263"/>
                  <a:gd name="T2" fmla="*/ 34 w 285"/>
                  <a:gd name="T3" fmla="*/ 256 h 263"/>
                  <a:gd name="T4" fmla="*/ 7 w 285"/>
                  <a:gd name="T5" fmla="*/ 254 h 263"/>
                  <a:gd name="T6" fmla="*/ 7 w 285"/>
                  <a:gd name="T7" fmla="*/ 254 h 263"/>
                  <a:gd name="T8" fmla="*/ 8 w 285"/>
                  <a:gd name="T9" fmla="*/ 227 h 263"/>
                  <a:gd name="T10" fmla="*/ 250 w 285"/>
                  <a:gd name="T11" fmla="*/ 7 h 263"/>
                  <a:gd name="T12" fmla="*/ 278 w 285"/>
                  <a:gd name="T13" fmla="*/ 8 h 263"/>
                  <a:gd name="T14" fmla="*/ 278 w 285"/>
                  <a:gd name="T15" fmla="*/ 8 h 263"/>
                  <a:gd name="T16" fmla="*/ 276 w 285"/>
                  <a:gd name="T17" fmla="*/ 3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276" y="35"/>
                    </a:moveTo>
                    <a:cubicBezTo>
                      <a:pt x="34" y="256"/>
                      <a:pt x="34" y="256"/>
                      <a:pt x="34" y="256"/>
                    </a:cubicBezTo>
                    <a:cubicBezTo>
                      <a:pt x="26" y="263"/>
                      <a:pt x="14" y="262"/>
                      <a:pt x="7" y="254"/>
                    </a:cubicBezTo>
                    <a:cubicBezTo>
                      <a:pt x="7" y="254"/>
                      <a:pt x="7" y="254"/>
                      <a:pt x="7" y="254"/>
                    </a:cubicBezTo>
                    <a:cubicBezTo>
                      <a:pt x="0" y="246"/>
                      <a:pt x="0" y="234"/>
                      <a:pt x="8" y="227"/>
                    </a:cubicBezTo>
                    <a:cubicBezTo>
                      <a:pt x="250" y="7"/>
                      <a:pt x="250" y="7"/>
                      <a:pt x="250" y="7"/>
                    </a:cubicBezTo>
                    <a:cubicBezTo>
                      <a:pt x="258" y="0"/>
                      <a:pt x="270" y="0"/>
                      <a:pt x="278" y="8"/>
                    </a:cubicBezTo>
                    <a:cubicBezTo>
                      <a:pt x="278" y="8"/>
                      <a:pt x="278" y="8"/>
                      <a:pt x="278" y="8"/>
                    </a:cubicBezTo>
                    <a:cubicBezTo>
                      <a:pt x="285" y="16"/>
                      <a:pt x="284" y="28"/>
                      <a:pt x="27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xmlns="" id="{F888CF76-CD18-4BF8-9564-2D1C7FB7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405" y="1891543"/>
                <a:ext cx="56115" cy="538961"/>
              </a:xfrm>
              <a:custGeom>
                <a:avLst/>
                <a:gdLst>
                  <a:gd name="T0" fmla="*/ 38 w 38"/>
                  <a:gd name="T1" fmla="*/ 19 h 366"/>
                  <a:gd name="T2" fmla="*/ 38 w 38"/>
                  <a:gd name="T3" fmla="*/ 347 h 366"/>
                  <a:gd name="T4" fmla="*/ 19 w 38"/>
                  <a:gd name="T5" fmla="*/ 366 h 366"/>
                  <a:gd name="T6" fmla="*/ 19 w 38"/>
                  <a:gd name="T7" fmla="*/ 366 h 366"/>
                  <a:gd name="T8" fmla="*/ 0 w 38"/>
                  <a:gd name="T9" fmla="*/ 347 h 366"/>
                  <a:gd name="T10" fmla="*/ 0 w 38"/>
                  <a:gd name="T11" fmla="*/ 19 h 366"/>
                  <a:gd name="T12" fmla="*/ 19 w 38"/>
                  <a:gd name="T13" fmla="*/ 0 h 366"/>
                  <a:gd name="T14" fmla="*/ 19 w 38"/>
                  <a:gd name="T15" fmla="*/ 0 h 366"/>
                  <a:gd name="T16" fmla="*/ 38 w 38"/>
                  <a:gd name="T17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6">
                    <a:moveTo>
                      <a:pt x="38" y="19"/>
                    </a:moveTo>
                    <a:cubicBezTo>
                      <a:pt x="38" y="347"/>
                      <a:pt x="38" y="347"/>
                      <a:pt x="38" y="347"/>
                    </a:cubicBezTo>
                    <a:cubicBezTo>
                      <a:pt x="38" y="357"/>
                      <a:pt x="2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8" y="366"/>
                      <a:pt x="0" y="357"/>
                      <a:pt x="0" y="34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xmlns="" id="{DCCF1B4B-524E-4259-ACF8-D9FA2A2A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975" y="3996491"/>
                <a:ext cx="538961" cy="56115"/>
              </a:xfrm>
              <a:custGeom>
                <a:avLst/>
                <a:gdLst>
                  <a:gd name="T0" fmla="*/ 20 w 366"/>
                  <a:gd name="T1" fmla="*/ 38 h 38"/>
                  <a:gd name="T2" fmla="*/ 347 w 366"/>
                  <a:gd name="T3" fmla="*/ 38 h 38"/>
                  <a:gd name="T4" fmla="*/ 366 w 366"/>
                  <a:gd name="T5" fmla="*/ 19 h 38"/>
                  <a:gd name="T6" fmla="*/ 366 w 366"/>
                  <a:gd name="T7" fmla="*/ 19 h 38"/>
                  <a:gd name="T8" fmla="*/ 347 w 366"/>
                  <a:gd name="T9" fmla="*/ 0 h 38"/>
                  <a:gd name="T10" fmla="*/ 20 w 366"/>
                  <a:gd name="T11" fmla="*/ 0 h 38"/>
                  <a:gd name="T12" fmla="*/ 0 w 366"/>
                  <a:gd name="T13" fmla="*/ 19 h 38"/>
                  <a:gd name="T14" fmla="*/ 0 w 366"/>
                  <a:gd name="T15" fmla="*/ 19 h 38"/>
                  <a:gd name="T16" fmla="*/ 20 w 36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8">
                    <a:moveTo>
                      <a:pt x="20" y="38"/>
                    </a:moveTo>
                    <a:cubicBezTo>
                      <a:pt x="347" y="38"/>
                      <a:pt x="347" y="38"/>
                      <a:pt x="347" y="38"/>
                    </a:cubicBezTo>
                    <a:cubicBezTo>
                      <a:pt x="358" y="38"/>
                      <a:pt x="366" y="2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8"/>
                      <a:pt x="358" y="0"/>
                      <a:pt x="34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9"/>
                      <a:pt x="9" y="38"/>
                      <a:pt x="2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xmlns="" id="{3AD5E1DA-9D97-4597-B533-6ED5A9E2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561" y="2564918"/>
                <a:ext cx="420207" cy="387582"/>
              </a:xfrm>
              <a:custGeom>
                <a:avLst/>
                <a:gdLst>
                  <a:gd name="T0" fmla="*/ 8 w 285"/>
                  <a:gd name="T1" fmla="*/ 36 h 263"/>
                  <a:gd name="T2" fmla="*/ 250 w 285"/>
                  <a:gd name="T3" fmla="*/ 256 h 263"/>
                  <a:gd name="T4" fmla="*/ 277 w 285"/>
                  <a:gd name="T5" fmla="*/ 255 h 263"/>
                  <a:gd name="T6" fmla="*/ 277 w 285"/>
                  <a:gd name="T7" fmla="*/ 255 h 263"/>
                  <a:gd name="T8" fmla="*/ 276 w 285"/>
                  <a:gd name="T9" fmla="*/ 227 h 263"/>
                  <a:gd name="T10" fmla="*/ 34 w 285"/>
                  <a:gd name="T11" fmla="*/ 7 h 263"/>
                  <a:gd name="T12" fmla="*/ 7 w 285"/>
                  <a:gd name="T13" fmla="*/ 9 h 263"/>
                  <a:gd name="T14" fmla="*/ 7 w 285"/>
                  <a:gd name="T15" fmla="*/ 9 h 263"/>
                  <a:gd name="T16" fmla="*/ 8 w 285"/>
                  <a:gd name="T17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8" y="36"/>
                    </a:moveTo>
                    <a:cubicBezTo>
                      <a:pt x="250" y="256"/>
                      <a:pt x="250" y="256"/>
                      <a:pt x="250" y="256"/>
                    </a:cubicBezTo>
                    <a:cubicBezTo>
                      <a:pt x="258" y="263"/>
                      <a:pt x="270" y="262"/>
                      <a:pt x="277" y="255"/>
                    </a:cubicBezTo>
                    <a:cubicBezTo>
                      <a:pt x="277" y="255"/>
                      <a:pt x="277" y="255"/>
                      <a:pt x="277" y="255"/>
                    </a:cubicBezTo>
                    <a:cubicBezTo>
                      <a:pt x="285" y="247"/>
                      <a:pt x="284" y="235"/>
                      <a:pt x="276" y="22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6" y="0"/>
                      <a:pt x="14" y="1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16"/>
                      <a:pt x="0" y="29"/>
                      <a:pt x="8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5C0D6F32-DE3F-471A-B6C4-60F0C465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674" y="2683671"/>
              <a:ext cx="1145781" cy="965692"/>
            </a:xfrm>
            <a:custGeom>
              <a:avLst/>
              <a:gdLst>
                <a:gd name="T0" fmla="*/ 778 w 778"/>
                <a:gd name="T1" fmla="*/ 0 h 655"/>
                <a:gd name="T2" fmla="*/ 778 w 778"/>
                <a:gd name="T3" fmla="*/ 655 h 655"/>
                <a:gd name="T4" fmla="*/ 0 w 778"/>
                <a:gd name="T5" fmla="*/ 655 h 655"/>
                <a:gd name="T6" fmla="*/ 0 w 778"/>
                <a:gd name="T7" fmla="*/ 654 h 655"/>
                <a:gd name="T8" fmla="*/ 50 w 778"/>
                <a:gd name="T9" fmla="*/ 491 h 655"/>
                <a:gd name="T10" fmla="*/ 778 w 778"/>
                <a:gd name="T1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655">
                  <a:moveTo>
                    <a:pt x="778" y="0"/>
                  </a:moveTo>
                  <a:cubicBezTo>
                    <a:pt x="778" y="655"/>
                    <a:pt x="778" y="655"/>
                    <a:pt x="778" y="65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9" y="598"/>
                    <a:pt x="26" y="543"/>
                    <a:pt x="50" y="491"/>
                  </a:cubicBezTo>
                  <a:cubicBezTo>
                    <a:pt x="173" y="215"/>
                    <a:pt x="477" y="5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89362A96-8EAA-4171-B21B-3CEB71D3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438" y="3689819"/>
              <a:ext cx="1181016" cy="942203"/>
            </a:xfrm>
            <a:custGeom>
              <a:avLst/>
              <a:gdLst>
                <a:gd name="T0" fmla="*/ 802 w 802"/>
                <a:gd name="T1" fmla="*/ 0 h 639"/>
                <a:gd name="T2" fmla="*/ 802 w 802"/>
                <a:gd name="T3" fmla="*/ 639 h 639"/>
                <a:gd name="T4" fmla="*/ 229 w 802"/>
                <a:gd name="T5" fmla="*/ 639 h 639"/>
                <a:gd name="T6" fmla="*/ 128 w 802"/>
                <a:gd name="T7" fmla="*/ 475 h 639"/>
                <a:gd name="T8" fmla="*/ 20 w 802"/>
                <a:gd name="T9" fmla="*/ 0 h 639"/>
                <a:gd name="T10" fmla="*/ 802 w 802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802" y="0"/>
                  </a:moveTo>
                  <a:cubicBezTo>
                    <a:pt x="802" y="639"/>
                    <a:pt x="802" y="639"/>
                    <a:pt x="802" y="639"/>
                  </a:cubicBezTo>
                  <a:cubicBezTo>
                    <a:pt x="229" y="639"/>
                    <a:pt x="229" y="639"/>
                    <a:pt x="229" y="639"/>
                  </a:cubicBezTo>
                  <a:cubicBezTo>
                    <a:pt x="194" y="586"/>
                    <a:pt x="160" y="532"/>
                    <a:pt x="128" y="475"/>
                  </a:cubicBezTo>
                  <a:cubicBezTo>
                    <a:pt x="54" y="338"/>
                    <a:pt x="0" y="184"/>
                    <a:pt x="20" y="0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4D1EFFB0-CE69-4F91-9AE5-DBB7BF0D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2683671"/>
              <a:ext cx="1132731" cy="965692"/>
            </a:xfrm>
            <a:custGeom>
              <a:avLst/>
              <a:gdLst>
                <a:gd name="T0" fmla="*/ 769 w 769"/>
                <a:gd name="T1" fmla="*/ 655 h 655"/>
                <a:gd name="T2" fmla="*/ 0 w 769"/>
                <a:gd name="T3" fmla="*/ 655 h 655"/>
                <a:gd name="T4" fmla="*/ 0 w 769"/>
                <a:gd name="T5" fmla="*/ 0 h 655"/>
                <a:gd name="T6" fmla="*/ 722 w 769"/>
                <a:gd name="T7" fmla="*/ 491 h 655"/>
                <a:gd name="T8" fmla="*/ 769 w 769"/>
                <a:gd name="T9" fmla="*/ 654 h 655"/>
                <a:gd name="T10" fmla="*/ 769 w 769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655">
                  <a:moveTo>
                    <a:pt x="769" y="655"/>
                  </a:moveTo>
                  <a:cubicBezTo>
                    <a:pt x="0" y="655"/>
                    <a:pt x="0" y="655"/>
                    <a:pt x="0" y="6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7"/>
                    <a:pt x="602" y="201"/>
                    <a:pt x="722" y="491"/>
                  </a:cubicBezTo>
                  <a:cubicBezTo>
                    <a:pt x="743" y="542"/>
                    <a:pt x="759" y="597"/>
                    <a:pt x="769" y="654"/>
                  </a:cubicBezTo>
                  <a:cubicBezTo>
                    <a:pt x="769" y="654"/>
                    <a:pt x="769" y="654"/>
                    <a:pt x="769" y="6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8F9D2D1B-49E9-4E6D-9686-6478CB8A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6" y="4672476"/>
              <a:ext cx="815619" cy="964388"/>
            </a:xfrm>
            <a:custGeom>
              <a:avLst/>
              <a:gdLst>
                <a:gd name="T0" fmla="*/ 554 w 554"/>
                <a:gd name="T1" fmla="*/ 0 h 654"/>
                <a:gd name="T2" fmla="*/ 554 w 554"/>
                <a:gd name="T3" fmla="*/ 654 h 654"/>
                <a:gd name="T4" fmla="*/ 330 w 554"/>
                <a:gd name="T5" fmla="*/ 654 h 654"/>
                <a:gd name="T6" fmla="*/ 236 w 554"/>
                <a:gd name="T7" fmla="*/ 615 h 654"/>
                <a:gd name="T8" fmla="*/ 197 w 554"/>
                <a:gd name="T9" fmla="*/ 520 h 654"/>
                <a:gd name="T10" fmla="*/ 196 w 554"/>
                <a:gd name="T11" fmla="*/ 490 h 654"/>
                <a:gd name="T12" fmla="*/ 0 w 554"/>
                <a:gd name="T13" fmla="*/ 0 h 654"/>
                <a:gd name="T14" fmla="*/ 554 w 554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654">
                  <a:moveTo>
                    <a:pt x="554" y="0"/>
                  </a:moveTo>
                  <a:cubicBezTo>
                    <a:pt x="554" y="654"/>
                    <a:pt x="554" y="654"/>
                    <a:pt x="554" y="654"/>
                  </a:cubicBezTo>
                  <a:cubicBezTo>
                    <a:pt x="330" y="654"/>
                    <a:pt x="330" y="654"/>
                    <a:pt x="330" y="654"/>
                  </a:cubicBezTo>
                  <a:cubicBezTo>
                    <a:pt x="293" y="654"/>
                    <a:pt x="260" y="639"/>
                    <a:pt x="236" y="615"/>
                  </a:cubicBezTo>
                  <a:cubicBezTo>
                    <a:pt x="211" y="590"/>
                    <a:pt x="197" y="557"/>
                    <a:pt x="197" y="520"/>
                  </a:cubicBezTo>
                  <a:cubicBezTo>
                    <a:pt x="197" y="510"/>
                    <a:pt x="196" y="500"/>
                    <a:pt x="196" y="490"/>
                  </a:cubicBezTo>
                  <a:cubicBezTo>
                    <a:pt x="187" y="291"/>
                    <a:pt x="96" y="146"/>
                    <a:pt x="0" y="0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FB8F1F83-CCB3-49CF-9996-FA47FA20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3689819"/>
              <a:ext cx="1181016" cy="942203"/>
            </a:xfrm>
            <a:custGeom>
              <a:avLst/>
              <a:gdLst>
                <a:gd name="T0" fmla="*/ 681 w 802"/>
                <a:gd name="T1" fmla="*/ 475 h 639"/>
                <a:gd name="T2" fmla="*/ 576 w 802"/>
                <a:gd name="T3" fmla="*/ 639 h 639"/>
                <a:gd name="T4" fmla="*/ 0 w 802"/>
                <a:gd name="T5" fmla="*/ 639 h 639"/>
                <a:gd name="T6" fmla="*/ 0 w 802"/>
                <a:gd name="T7" fmla="*/ 0 h 639"/>
                <a:gd name="T8" fmla="*/ 774 w 802"/>
                <a:gd name="T9" fmla="*/ 0 h 639"/>
                <a:gd name="T10" fmla="*/ 681 w 802"/>
                <a:gd name="T11" fmla="*/ 4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681" y="475"/>
                  </a:moveTo>
                  <a:cubicBezTo>
                    <a:pt x="649" y="532"/>
                    <a:pt x="612" y="585"/>
                    <a:pt x="576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2" y="203"/>
                    <a:pt x="753" y="347"/>
                    <a:pt x="681" y="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BBE6196-3702-48B2-912D-480CE1AF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4672476"/>
              <a:ext cx="819534" cy="964388"/>
            </a:xfrm>
            <a:custGeom>
              <a:avLst/>
              <a:gdLst>
                <a:gd name="T0" fmla="*/ 556 w 556"/>
                <a:gd name="T1" fmla="*/ 0 h 654"/>
                <a:gd name="T2" fmla="*/ 371 w 556"/>
                <a:gd name="T3" fmla="*/ 490 h 654"/>
                <a:gd name="T4" fmla="*/ 371 w 556"/>
                <a:gd name="T5" fmla="*/ 503 h 654"/>
                <a:gd name="T6" fmla="*/ 371 w 556"/>
                <a:gd name="T7" fmla="*/ 520 h 654"/>
                <a:gd name="T8" fmla="*/ 237 w 556"/>
                <a:gd name="T9" fmla="*/ 654 h 654"/>
                <a:gd name="T10" fmla="*/ 0 w 556"/>
                <a:gd name="T11" fmla="*/ 654 h 654"/>
                <a:gd name="T12" fmla="*/ 0 w 556"/>
                <a:gd name="T13" fmla="*/ 0 h 654"/>
                <a:gd name="T14" fmla="*/ 556 w 556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654">
                  <a:moveTo>
                    <a:pt x="556" y="0"/>
                  </a:moveTo>
                  <a:cubicBezTo>
                    <a:pt x="462" y="138"/>
                    <a:pt x="375" y="281"/>
                    <a:pt x="371" y="490"/>
                  </a:cubicBezTo>
                  <a:cubicBezTo>
                    <a:pt x="371" y="494"/>
                    <a:pt x="371" y="498"/>
                    <a:pt x="371" y="503"/>
                  </a:cubicBezTo>
                  <a:cubicBezTo>
                    <a:pt x="371" y="520"/>
                    <a:pt x="371" y="520"/>
                    <a:pt x="371" y="520"/>
                  </a:cubicBezTo>
                  <a:cubicBezTo>
                    <a:pt x="371" y="594"/>
                    <a:pt x="311" y="654"/>
                    <a:pt x="237" y="654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Graphic 48" descr="Users">
            <a:extLst>
              <a:ext uri="{FF2B5EF4-FFF2-40B4-BE49-F238E27FC236}">
                <a16:creationId xmlns:a16="http://schemas.microsoft.com/office/drawing/2014/main" xmlns="" id="{0FF83E91-07E6-41A0-8C11-CCB373E3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93455" y="2698758"/>
            <a:ext cx="730242" cy="730242"/>
          </a:xfrm>
          <a:prstGeom prst="rect">
            <a:avLst/>
          </a:prstGeom>
        </p:spPr>
      </p:pic>
      <p:pic>
        <p:nvPicPr>
          <p:cNvPr id="53" name="Graphic 52" descr="Chat">
            <a:extLst>
              <a:ext uri="{FF2B5EF4-FFF2-40B4-BE49-F238E27FC236}">
                <a16:creationId xmlns:a16="http://schemas.microsoft.com/office/drawing/2014/main" xmlns="" id="{BA5C7945-9933-456F-B794-DDD1840C8B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06826" y="3679544"/>
            <a:ext cx="730242" cy="73024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61EAB5-46EB-498E-879B-99C88EE93910}"/>
              </a:ext>
            </a:extLst>
          </p:cNvPr>
          <p:cNvSpPr/>
          <p:nvPr/>
        </p:nvSpPr>
        <p:spPr>
          <a:xfrm>
            <a:off x="439473" y="2872122"/>
            <a:ext cx="336410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Slide Number Placeholder 96">
            <a:extLst>
              <a:ext uri="{FF2B5EF4-FFF2-40B4-BE49-F238E27FC236}">
                <a16:creationId xmlns:a16="http://schemas.microsoft.com/office/drawing/2014/main" xmlns="" id="{5BB8937B-97B0-4E0F-A456-C77ED82C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19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337394"/>
            <a:ext cx="3664223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ea typeface="Symbol"/>
                <a:cs typeface="Symbol"/>
              </a:rPr>
              <a:t>8 детей-инвалидов и 11 детей с ОВЗ вовлечены в совместную творческую деятельность с волонтерами объединения «Организатор»</a:t>
            </a:r>
            <a:endParaRPr lang="ru-RU" sz="2000" b="1" dirty="0">
              <a:effectLst/>
              <a:ea typeface="Cambria"/>
              <a:cs typeface="Symbo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574" y="3852020"/>
            <a:ext cx="3509930" cy="147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ea typeface="Symbol"/>
                <a:cs typeface="Symbol"/>
              </a:rPr>
              <a:t>58 детей-инвалидов и 21 ребенок с ОВЗ приняли участие в культурно-массовых мероприятиях. </a:t>
            </a:r>
            <a:endParaRPr lang="ru-RU" sz="2000" b="1" dirty="0">
              <a:effectLst/>
              <a:ea typeface="Cambria"/>
              <a:cs typeface="Symbo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5622" y="1249040"/>
            <a:ext cx="3601165" cy="11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ea typeface="Symbol"/>
                <a:cs typeface="Symbol"/>
              </a:rPr>
              <a:t>Проведено 11 мероприятий с совместным участием детей с ОВЗ и волонтеров.</a:t>
            </a:r>
            <a:endParaRPr lang="ru-RU" sz="2000" b="1" dirty="0">
              <a:effectLst/>
              <a:ea typeface="Cambria"/>
              <a:cs typeface="Symbol"/>
            </a:endParaRPr>
          </a:p>
        </p:txBody>
      </p:sp>
      <p:pic>
        <p:nvPicPr>
          <p:cNvPr id="56" name="Graphic 48" descr="Users">
            <a:extLst>
              <a:ext uri="{FF2B5EF4-FFF2-40B4-BE49-F238E27FC236}">
                <a16:creationId xmlns:a16="http://schemas.microsoft.com/office/drawing/2014/main" xmlns="" id="{0FF83E91-07E6-41A0-8C11-CCB373E3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31662" y="3638737"/>
            <a:ext cx="730242" cy="730242"/>
          </a:xfrm>
          <a:prstGeom prst="rect">
            <a:avLst/>
          </a:prstGeom>
        </p:spPr>
      </p:pic>
      <p:pic>
        <p:nvPicPr>
          <p:cNvPr id="58" name="Graphic 48" descr="Users">
            <a:extLst>
              <a:ext uri="{FF2B5EF4-FFF2-40B4-BE49-F238E27FC236}">
                <a16:creationId xmlns:a16="http://schemas.microsoft.com/office/drawing/2014/main" xmlns="" id="{0FF83E91-07E6-41A0-8C11-CCB373E3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89600" y="2648005"/>
            <a:ext cx="730242" cy="73024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400256" y="3345824"/>
            <a:ext cx="3601959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ea typeface="Symbol"/>
              </a:rPr>
              <a:t>У участников проекта сформированы умения, навыки компетентности: приобретен опыт и навыки общения со сверстниками и взрослыми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67827378"/>
      </p:ext>
    </p:extLst>
  </p:cSld>
  <p:clrMapOvr>
    <a:masterClrMapping/>
  </p:clrMapOvr>
  <p:transition spd="slow" advClick="0" advTm="6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1340768"/>
            <a:ext cx="10194214" cy="469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Calibri"/>
              </a:rPr>
              <a:t>    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Calibri"/>
              </a:rPr>
              <a:t>Здесь происходит целенаправленное создание условий для взаимного внимания и общения между детьми с нормой и детьми с ОВЗ/детьми-инвалидами.  Для укрепления и развития эмоциональных отношений давно доказана эффективность любой совместной деятельности.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Calibri"/>
              </a:rPr>
              <a:t>     Воспитанники объединения «Организатор» являются не только участниками совместной деятельности  с детьми с ОВЗ, но и организаторами различных мероприятий подобной направленности. Инициатива встреч и совместных мероприятий лежит на самих воспитанниках. Обучающиеся выступают для «особых» детей как друзья, как помощники, как спонсоры, что для детей позволяет открыть большие возможности познания мира, а также возможности самопознания.</a:t>
            </a:r>
            <a:endParaRPr lang="ru-RU" sz="2400" dirty="0"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188640"/>
            <a:ext cx="602399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Аннотация проекта</a:t>
            </a:r>
            <a:endParaRPr lang="ru-RU" sz="36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86864"/>
      </p:ext>
    </p:extLst>
  </p:cSld>
  <p:clrMapOvr>
    <a:masterClrMapping/>
  </p:clrMapOvr>
  <p:transition spd="slow" advClick="0" advTm="6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74071AB-35FA-429E-9340-8B19022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12976"/>
            <a:ext cx="10232702" cy="2016224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Благодарю за внимание</a:t>
            </a:r>
            <a:r>
              <a:rPr lang="en-US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5F29DE2-4C65-4B7E-9FFE-B1029ACFE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311" y="476672"/>
            <a:ext cx="8259395" cy="27363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«Ребенок может все! Для этого важно не запрещать ему что-то делать, а лучше перевести его внимание на более привлекательное и полезное».</a:t>
            </a:r>
          </a:p>
          <a:p>
            <a:r>
              <a:rPr lang="ru-RU" sz="3600" b="1" dirty="0" err="1">
                <a:solidFill>
                  <a:schemeClr val="tx1"/>
                </a:solidFill>
              </a:rPr>
              <a:t>Ш.А.Амонашвили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98977E9-B4EB-498B-95EB-8D34D58BA3A4}"/>
              </a:ext>
            </a:extLst>
          </p:cNvPr>
          <p:cNvSpPr/>
          <p:nvPr/>
        </p:nvSpPr>
        <p:spPr>
          <a:xfrm>
            <a:off x="432311" y="1217691"/>
            <a:ext cx="234485" cy="234485"/>
          </a:xfrm>
          <a:custGeom>
            <a:avLst/>
            <a:gdLst>
              <a:gd name="connsiteX0" fmla="*/ 101580 w 279328"/>
              <a:gd name="connsiteY0" fmla="*/ 209496 h 279328"/>
              <a:gd name="connsiteX1" fmla="*/ 107916 w 279328"/>
              <a:gd name="connsiteY1" fmla="*/ 215846 h 279328"/>
              <a:gd name="connsiteX2" fmla="*/ 106067 w 279328"/>
              <a:gd name="connsiteY2" fmla="*/ 220333 h 279328"/>
              <a:gd name="connsiteX3" fmla="*/ 87018 w 279328"/>
              <a:gd name="connsiteY3" fmla="*/ 239382 h 279328"/>
              <a:gd name="connsiteX4" fmla="*/ 82531 w 279328"/>
              <a:gd name="connsiteY4" fmla="*/ 241244 h 279328"/>
              <a:gd name="connsiteX5" fmla="*/ 76182 w 279328"/>
              <a:gd name="connsiteY5" fmla="*/ 234894 h 279328"/>
              <a:gd name="connsiteX6" fmla="*/ 78044 w 279328"/>
              <a:gd name="connsiteY6" fmla="*/ 230407 h 279328"/>
              <a:gd name="connsiteX7" fmla="*/ 97079 w 279328"/>
              <a:gd name="connsiteY7" fmla="*/ 211358 h 279328"/>
              <a:gd name="connsiteX8" fmla="*/ 101580 w 279328"/>
              <a:gd name="connsiteY8" fmla="*/ 209496 h 279328"/>
              <a:gd name="connsiteX9" fmla="*/ 95230 w 279328"/>
              <a:gd name="connsiteY9" fmla="*/ 177748 h 279328"/>
              <a:gd name="connsiteX10" fmla="*/ 101580 w 279328"/>
              <a:gd name="connsiteY10" fmla="*/ 184111 h 279328"/>
              <a:gd name="connsiteX11" fmla="*/ 99718 w 279328"/>
              <a:gd name="connsiteY11" fmla="*/ 188585 h 279328"/>
              <a:gd name="connsiteX12" fmla="*/ 36235 w 279328"/>
              <a:gd name="connsiteY12" fmla="*/ 252081 h 279328"/>
              <a:gd name="connsiteX13" fmla="*/ 31748 w 279328"/>
              <a:gd name="connsiteY13" fmla="*/ 253930 h 279328"/>
              <a:gd name="connsiteX14" fmla="*/ 25398 w 279328"/>
              <a:gd name="connsiteY14" fmla="*/ 247580 h 279328"/>
              <a:gd name="connsiteX15" fmla="*/ 27247 w 279328"/>
              <a:gd name="connsiteY15" fmla="*/ 243093 h 279328"/>
              <a:gd name="connsiteX16" fmla="*/ 90743 w 279328"/>
              <a:gd name="connsiteY16" fmla="*/ 179611 h 279328"/>
              <a:gd name="connsiteX17" fmla="*/ 95230 w 279328"/>
              <a:gd name="connsiteY17" fmla="*/ 177748 h 279328"/>
              <a:gd name="connsiteX18" fmla="*/ 63483 w 279328"/>
              <a:gd name="connsiteY18" fmla="*/ 171412 h 279328"/>
              <a:gd name="connsiteX19" fmla="*/ 69833 w 279328"/>
              <a:gd name="connsiteY19" fmla="*/ 177748 h 279328"/>
              <a:gd name="connsiteX20" fmla="*/ 67971 w 279328"/>
              <a:gd name="connsiteY20" fmla="*/ 182249 h 279328"/>
              <a:gd name="connsiteX21" fmla="*/ 61621 w 279328"/>
              <a:gd name="connsiteY21" fmla="*/ 188585 h 279328"/>
              <a:gd name="connsiteX22" fmla="*/ 57134 w 279328"/>
              <a:gd name="connsiteY22" fmla="*/ 190448 h 279328"/>
              <a:gd name="connsiteX23" fmla="*/ 50784 w 279328"/>
              <a:gd name="connsiteY23" fmla="*/ 184111 h 279328"/>
              <a:gd name="connsiteX24" fmla="*/ 52647 w 279328"/>
              <a:gd name="connsiteY24" fmla="*/ 179611 h 279328"/>
              <a:gd name="connsiteX25" fmla="*/ 58996 w 279328"/>
              <a:gd name="connsiteY25" fmla="*/ 173261 h 279328"/>
              <a:gd name="connsiteX26" fmla="*/ 63483 w 279328"/>
              <a:gd name="connsiteY26" fmla="*/ 171412 h 279328"/>
              <a:gd name="connsiteX27" fmla="*/ 254176 w 279328"/>
              <a:gd name="connsiteY27" fmla="*/ 34140 h 279328"/>
              <a:gd name="connsiteX28" fmla="*/ 121728 w 279328"/>
              <a:gd name="connsiteY28" fmla="*/ 166588 h 279328"/>
              <a:gd name="connsiteX29" fmla="*/ 158816 w 279328"/>
              <a:gd name="connsiteY29" fmla="*/ 256646 h 279328"/>
              <a:gd name="connsiteX30" fmla="*/ 254176 w 279328"/>
              <a:gd name="connsiteY30" fmla="*/ 34140 h 279328"/>
              <a:gd name="connsiteX31" fmla="*/ 245188 w 279328"/>
              <a:gd name="connsiteY31" fmla="*/ 25153 h 279328"/>
              <a:gd name="connsiteX32" fmla="*/ 22695 w 279328"/>
              <a:gd name="connsiteY32" fmla="*/ 120525 h 279328"/>
              <a:gd name="connsiteX33" fmla="*/ 112753 w 279328"/>
              <a:gd name="connsiteY33" fmla="*/ 157601 h 279328"/>
              <a:gd name="connsiteX34" fmla="*/ 272978 w 279328"/>
              <a:gd name="connsiteY34" fmla="*/ 0 h 279328"/>
              <a:gd name="connsiteX35" fmla="*/ 279328 w 279328"/>
              <a:gd name="connsiteY35" fmla="*/ 6350 h 279328"/>
              <a:gd name="connsiteX36" fmla="*/ 278643 w 279328"/>
              <a:gd name="connsiteY36" fmla="*/ 9039 h 279328"/>
              <a:gd name="connsiteX37" fmla="*/ 278720 w 279328"/>
              <a:gd name="connsiteY37" fmla="*/ 9078 h 279328"/>
              <a:gd name="connsiteX38" fmla="*/ 164558 w 279328"/>
              <a:gd name="connsiteY38" fmla="*/ 275423 h 279328"/>
              <a:gd name="connsiteX39" fmla="*/ 164532 w 279328"/>
              <a:gd name="connsiteY39" fmla="*/ 275487 h 279328"/>
              <a:gd name="connsiteX40" fmla="*/ 164441 w 279328"/>
              <a:gd name="connsiteY40" fmla="*/ 275707 h 279328"/>
              <a:gd name="connsiteX41" fmla="*/ 164403 w 279328"/>
              <a:gd name="connsiteY41" fmla="*/ 275694 h 279328"/>
              <a:gd name="connsiteX42" fmla="*/ 158713 w 279328"/>
              <a:gd name="connsiteY42" fmla="*/ 279328 h 279328"/>
              <a:gd name="connsiteX43" fmla="*/ 152712 w 279328"/>
              <a:gd name="connsiteY43" fmla="*/ 274737 h 279328"/>
              <a:gd name="connsiteX44" fmla="*/ 152609 w 279328"/>
              <a:gd name="connsiteY44" fmla="*/ 274776 h 279328"/>
              <a:gd name="connsiteX45" fmla="*/ 109429 w 279328"/>
              <a:gd name="connsiteY45" fmla="*/ 169899 h 279328"/>
              <a:gd name="connsiteX46" fmla="*/ 4565 w 279328"/>
              <a:gd name="connsiteY46" fmla="*/ 126719 h 279328"/>
              <a:gd name="connsiteX47" fmla="*/ 4591 w 279328"/>
              <a:gd name="connsiteY47" fmla="*/ 126616 h 279328"/>
              <a:gd name="connsiteX48" fmla="*/ 0 w 279328"/>
              <a:gd name="connsiteY48" fmla="*/ 120615 h 279328"/>
              <a:gd name="connsiteX49" fmla="*/ 3634 w 279328"/>
              <a:gd name="connsiteY49" fmla="*/ 114925 h 279328"/>
              <a:gd name="connsiteX50" fmla="*/ 3621 w 279328"/>
              <a:gd name="connsiteY50" fmla="*/ 114900 h 279328"/>
              <a:gd name="connsiteX51" fmla="*/ 3841 w 279328"/>
              <a:gd name="connsiteY51" fmla="*/ 114796 h 279328"/>
              <a:gd name="connsiteX52" fmla="*/ 3905 w 279328"/>
              <a:gd name="connsiteY52" fmla="*/ 114770 h 279328"/>
              <a:gd name="connsiteX53" fmla="*/ 270250 w 279328"/>
              <a:gd name="connsiteY53" fmla="*/ 621 h 279328"/>
              <a:gd name="connsiteX54" fmla="*/ 270276 w 279328"/>
              <a:gd name="connsiteY54" fmla="*/ 673 h 279328"/>
              <a:gd name="connsiteX55" fmla="*/ 272978 w 279328"/>
              <a:gd name="connsiteY55" fmla="*/ 0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9328" h="279328">
                <a:moveTo>
                  <a:pt x="101580" y="209496"/>
                </a:moveTo>
                <a:cubicBezTo>
                  <a:pt x="105084" y="209496"/>
                  <a:pt x="107916" y="212341"/>
                  <a:pt x="107916" y="215846"/>
                </a:cubicBezTo>
                <a:cubicBezTo>
                  <a:pt x="107916" y="217604"/>
                  <a:pt x="107218" y="219195"/>
                  <a:pt x="106067" y="220333"/>
                </a:cubicBezTo>
                <a:lnTo>
                  <a:pt x="87018" y="239382"/>
                </a:lnTo>
                <a:cubicBezTo>
                  <a:pt x="85867" y="240533"/>
                  <a:pt x="84277" y="241244"/>
                  <a:pt x="82531" y="241244"/>
                </a:cubicBezTo>
                <a:cubicBezTo>
                  <a:pt x="79027" y="241244"/>
                  <a:pt x="76182" y="238399"/>
                  <a:pt x="76182" y="234894"/>
                </a:cubicBezTo>
                <a:cubicBezTo>
                  <a:pt x="76182" y="233148"/>
                  <a:pt x="76893" y="231545"/>
                  <a:pt x="78044" y="230407"/>
                </a:cubicBezTo>
                <a:lnTo>
                  <a:pt x="97079" y="211358"/>
                </a:lnTo>
                <a:cubicBezTo>
                  <a:pt x="98230" y="210207"/>
                  <a:pt x="99821" y="209496"/>
                  <a:pt x="101580" y="209496"/>
                </a:cubicBezTo>
                <a:close/>
                <a:moveTo>
                  <a:pt x="95230" y="177748"/>
                </a:moveTo>
                <a:cubicBezTo>
                  <a:pt x="98735" y="177748"/>
                  <a:pt x="101580" y="180606"/>
                  <a:pt x="101580" y="184111"/>
                </a:cubicBezTo>
                <a:cubicBezTo>
                  <a:pt x="101580" y="185857"/>
                  <a:pt x="100868" y="187447"/>
                  <a:pt x="99718" y="188585"/>
                </a:cubicBezTo>
                <a:lnTo>
                  <a:pt x="36235" y="252081"/>
                </a:lnTo>
                <a:cubicBezTo>
                  <a:pt x="35084" y="253232"/>
                  <a:pt x="33493" y="253930"/>
                  <a:pt x="31748" y="253930"/>
                </a:cubicBezTo>
                <a:cubicBezTo>
                  <a:pt x="28243" y="253930"/>
                  <a:pt x="25398" y="251098"/>
                  <a:pt x="25398" y="247580"/>
                </a:cubicBezTo>
                <a:cubicBezTo>
                  <a:pt x="25398" y="245848"/>
                  <a:pt x="26109" y="244257"/>
                  <a:pt x="27247" y="243093"/>
                </a:cubicBezTo>
                <a:lnTo>
                  <a:pt x="90743" y="179611"/>
                </a:lnTo>
                <a:cubicBezTo>
                  <a:pt x="91881" y="178473"/>
                  <a:pt x="93471" y="177748"/>
                  <a:pt x="95230" y="177748"/>
                </a:cubicBezTo>
                <a:close/>
                <a:moveTo>
                  <a:pt x="63483" y="171412"/>
                </a:moveTo>
                <a:cubicBezTo>
                  <a:pt x="66988" y="171412"/>
                  <a:pt x="69833" y="174257"/>
                  <a:pt x="69833" y="177748"/>
                </a:cubicBezTo>
                <a:cubicBezTo>
                  <a:pt x="69833" y="179507"/>
                  <a:pt x="69122" y="181098"/>
                  <a:pt x="67971" y="182249"/>
                </a:cubicBezTo>
                <a:lnTo>
                  <a:pt x="61621" y="188585"/>
                </a:lnTo>
                <a:cubicBezTo>
                  <a:pt x="60470" y="189749"/>
                  <a:pt x="58893" y="190448"/>
                  <a:pt x="57134" y="190448"/>
                </a:cubicBezTo>
                <a:cubicBezTo>
                  <a:pt x="53629" y="190448"/>
                  <a:pt x="50784" y="187603"/>
                  <a:pt x="50784" y="184111"/>
                </a:cubicBezTo>
                <a:cubicBezTo>
                  <a:pt x="50784" y="182352"/>
                  <a:pt x="51496" y="180774"/>
                  <a:pt x="52647" y="179611"/>
                </a:cubicBezTo>
                <a:lnTo>
                  <a:pt x="58996" y="173261"/>
                </a:lnTo>
                <a:cubicBezTo>
                  <a:pt x="60147" y="172123"/>
                  <a:pt x="61738" y="171412"/>
                  <a:pt x="63483" y="171412"/>
                </a:cubicBezTo>
                <a:close/>
                <a:moveTo>
                  <a:pt x="254176" y="34140"/>
                </a:moveTo>
                <a:lnTo>
                  <a:pt x="121728" y="166588"/>
                </a:lnTo>
                <a:lnTo>
                  <a:pt x="158816" y="256646"/>
                </a:lnTo>
                <a:cubicBezTo>
                  <a:pt x="158816" y="256646"/>
                  <a:pt x="254176" y="34140"/>
                  <a:pt x="254176" y="34140"/>
                </a:cubicBezTo>
                <a:close/>
                <a:moveTo>
                  <a:pt x="245188" y="25153"/>
                </a:moveTo>
                <a:lnTo>
                  <a:pt x="22695" y="120525"/>
                </a:lnTo>
                <a:cubicBezTo>
                  <a:pt x="22695" y="120525"/>
                  <a:pt x="112753" y="157601"/>
                  <a:pt x="112753" y="157601"/>
                </a:cubicBezTo>
                <a:close/>
                <a:moveTo>
                  <a:pt x="272978" y="0"/>
                </a:moveTo>
                <a:cubicBezTo>
                  <a:pt x="276483" y="0"/>
                  <a:pt x="279328" y="2845"/>
                  <a:pt x="279328" y="6350"/>
                </a:cubicBezTo>
                <a:cubicBezTo>
                  <a:pt x="279328" y="7332"/>
                  <a:pt x="279043" y="8225"/>
                  <a:pt x="278643" y="9039"/>
                </a:cubicBezTo>
                <a:lnTo>
                  <a:pt x="278720" y="9078"/>
                </a:lnTo>
                <a:lnTo>
                  <a:pt x="164558" y="275423"/>
                </a:lnTo>
                <a:cubicBezTo>
                  <a:pt x="164558" y="275449"/>
                  <a:pt x="164545" y="275462"/>
                  <a:pt x="164532" y="275487"/>
                </a:cubicBezTo>
                <a:lnTo>
                  <a:pt x="164441" y="275707"/>
                </a:lnTo>
                <a:lnTo>
                  <a:pt x="164403" y="275694"/>
                </a:lnTo>
                <a:cubicBezTo>
                  <a:pt x="163381" y="277828"/>
                  <a:pt x="161234" y="279328"/>
                  <a:pt x="158713" y="279328"/>
                </a:cubicBezTo>
                <a:cubicBezTo>
                  <a:pt x="155829" y="279328"/>
                  <a:pt x="153488" y="277375"/>
                  <a:pt x="152712" y="274737"/>
                </a:cubicBezTo>
                <a:lnTo>
                  <a:pt x="152609" y="274776"/>
                </a:lnTo>
                <a:lnTo>
                  <a:pt x="109429" y="169899"/>
                </a:lnTo>
                <a:lnTo>
                  <a:pt x="4565" y="126719"/>
                </a:lnTo>
                <a:lnTo>
                  <a:pt x="4591" y="126616"/>
                </a:lnTo>
                <a:cubicBezTo>
                  <a:pt x="1953" y="125840"/>
                  <a:pt x="0" y="123499"/>
                  <a:pt x="0" y="120615"/>
                </a:cubicBezTo>
                <a:cubicBezTo>
                  <a:pt x="0" y="118094"/>
                  <a:pt x="1500" y="115960"/>
                  <a:pt x="3634" y="114925"/>
                </a:cubicBezTo>
                <a:lnTo>
                  <a:pt x="3621" y="114900"/>
                </a:lnTo>
                <a:lnTo>
                  <a:pt x="3841" y="114796"/>
                </a:lnTo>
                <a:cubicBezTo>
                  <a:pt x="3867" y="114783"/>
                  <a:pt x="3892" y="114770"/>
                  <a:pt x="3905" y="114770"/>
                </a:cubicBezTo>
                <a:lnTo>
                  <a:pt x="270250" y="621"/>
                </a:lnTo>
                <a:lnTo>
                  <a:pt x="270276" y="673"/>
                </a:lnTo>
                <a:cubicBezTo>
                  <a:pt x="271103" y="259"/>
                  <a:pt x="272009" y="0"/>
                  <a:pt x="272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4668366"/>
      </p:ext>
    </p:extLst>
  </p:cSld>
  <p:clrMapOvr>
    <a:masterClrMapping/>
  </p:clrMapOvr>
  <p:transition spd="slow" advClick="0" advTm="6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C0CC3-5EC0-4ED7-901C-9C71EDB3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132856"/>
            <a:ext cx="11156106" cy="1152127"/>
          </a:xfrm>
        </p:spPr>
        <p:txBody>
          <a:bodyPr/>
          <a:lstStyle/>
          <a:p>
            <a:r>
              <a:rPr lang="ru-RU" dirty="0"/>
              <a:t>Целевая группа: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7F34AB-6134-433C-BA23-9B6DEDD3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3573016"/>
            <a:ext cx="9649072" cy="38884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Волонтеры объединения «Организатор»  </a:t>
            </a:r>
          </a:p>
          <a:p>
            <a:r>
              <a:rPr lang="ru-RU" sz="3200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 возрасте от  12  до 18</a:t>
            </a:r>
          </a:p>
          <a:p>
            <a:endParaRPr lang="ru-RU" sz="32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2. Дети подростки с ОВЗ и дети с инвалидностью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077A85-931D-4DEF-8B1D-C6A98C78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A781FD-5932-48BB-8202-1EBCEDCBFD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>
            <a:fillRect/>
          </a:stretch>
        </p:blipFill>
        <p:spPr>
          <a:xfrm>
            <a:off x="4379881" y="0"/>
            <a:ext cx="7812119" cy="4149080"/>
          </a:xfrm>
        </p:spPr>
      </p:pic>
    </p:spTree>
    <p:extLst>
      <p:ext uri="{BB962C8B-B14F-4D97-AF65-F5344CB8AC3E}">
        <p14:creationId xmlns:p14="http://schemas.microsoft.com/office/powerpoint/2010/main" val="3613530948"/>
      </p:ext>
    </p:extLst>
  </p:cSld>
  <p:clrMapOvr>
    <a:masterClrMapping/>
  </p:clrMapOvr>
  <p:transition spd="slow" advClick="0" advTm="6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115C8-4F5D-4B69-B855-F7BC499D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673"/>
            <a:ext cx="10009112" cy="936103"/>
          </a:xfrm>
        </p:spPr>
        <p:txBody>
          <a:bodyPr>
            <a:normAutofit/>
          </a:bodyPr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6B7CD0-99BA-438F-9AA5-1F0F909D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628800"/>
            <a:ext cx="11235680" cy="48245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формирование заинтересованного, основанного на гуманистических ценностях отношения к детям с ОВЗ и детям-инвалидам; вовлечение детей с ограниченными возможностями здоровья в социокультурную деятельность совместно со здоровыми сверстниками. </a:t>
            </a:r>
          </a:p>
          <a:p>
            <a:r>
              <a:rPr lang="ru-RU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Задачи: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1.Организовать деятельность по привлечению добровольцев к работе с детьми- инвалидами, детьми с ограниченными возможностями здоровья. </a:t>
            </a:r>
          </a:p>
          <a:p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3. Обучать добровольцев (волонтеров) моделям работы с детьми-инвалидами и детьми с ОВЗ. </a:t>
            </a:r>
          </a:p>
          <a:p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4. Включать детей-инвалидов в среду здоровых сверстников посредством организации мероприятий с участием волонтеров, и помогать в их адаптации в обществе путём самовыражения и развития творческих способностей.</a:t>
            </a:r>
          </a:p>
          <a:p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5. Устранять «барьеры» между детьми и подростками с ограниченными возможностями и здоровыми сверстниками путем совместной деятельности.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003720-84F3-46DC-BCBF-37DD4789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7798"/>
      </p:ext>
    </p:extLst>
  </p:cSld>
  <p:clrMapOvr>
    <a:masterClrMapping/>
  </p:clrMapOvr>
  <p:transition spd="slow" advClick="0" advTm="6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C8B6E-7521-4A4C-85F8-FCB85335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768349"/>
            <a:ext cx="5184576" cy="788443"/>
          </a:xfrm>
        </p:spPr>
        <p:txBody>
          <a:bodyPr/>
          <a:lstStyle/>
          <a:p>
            <a:r>
              <a:rPr lang="ru-RU" sz="4400" dirty="0"/>
              <a:t>Методы Работы: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DAA82C-2F4A-4F7E-B5C1-FAB0F965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432" y="1988841"/>
            <a:ext cx="10364018" cy="41008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1. Создание команды волонтеров (участников проекта)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2. Анкетирование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3. Работа с литературой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 Анализ ресурсов сети интернет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5.Проведение мастер-классов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6.Проведение мероприятий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C1831-40C3-42AF-A950-53E003E0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6F322-64EC-49B7-8ABE-9DB62CAC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9843A-65C3-4544-8563-EFD28A07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7767"/>
      </p:ext>
    </p:extLst>
  </p:cSld>
  <p:clrMapOvr>
    <a:masterClrMapping/>
  </p:clrMapOvr>
  <p:transition spd="slow" advClick="0" advTm="6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F6322-8C91-4243-B009-F8000984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7385992" cy="1008111"/>
          </a:xfrm>
        </p:spPr>
        <p:txBody>
          <a:bodyPr>
            <a:normAutofit fontScale="90000"/>
          </a:bodyPr>
          <a:lstStyle/>
          <a:p>
            <a:r>
              <a:rPr lang="ru-RU" dirty="0"/>
              <a:t>Анкетирование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1EF683-171A-44EB-A436-609D55FE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2447415"/>
            <a:ext cx="7128792" cy="36422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3000" dirty="0" smtClean="0">
                <a:solidFill>
                  <a:schemeClr val="tx1"/>
                </a:solidFill>
              </a:rPr>
              <a:t>1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.Сопереживаете ли Вы детям </a:t>
            </a:r>
            <a:r>
              <a:rPr lang="ru-RU" altLang="ru-RU" sz="3000" b="1" dirty="0">
                <a:solidFill>
                  <a:schemeClr val="tx1"/>
                </a:solidFill>
              </a:rPr>
              <a:t>–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инвалидам?</a:t>
            </a:r>
            <a:endParaRPr lang="ru-RU" altLang="ru-RU" sz="3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chemeClr val="tx1"/>
                </a:solidFill>
              </a:rPr>
              <a:t>2.Хотели бы вы помочь семьям воспитывающих детей-инвалидов?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chemeClr val="tx1"/>
                </a:solidFill>
              </a:rPr>
              <a:t>3.Как вы думаете зависит ли здоровье детей от образа жизни родителей?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chemeClr val="tx1"/>
                </a:solidFill>
              </a:rPr>
              <a:t>4.Зависит ли от окружающей среды здоровье детей?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chemeClr val="tx1"/>
                </a:solidFill>
              </a:rPr>
              <a:t>5.Решились бы вы взять на воспитание ребёнка-инвалида?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B87B31-2B73-4C49-A799-692770FA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3110"/>
      </p:ext>
    </p:extLst>
  </p:cSld>
  <p:clrMapOvr>
    <a:masterClrMapping/>
  </p:clrMapOvr>
  <p:transition spd="slow" advClick="0" advTm="6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B25E1-1675-427F-A407-EE495FF4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2318"/>
            <a:ext cx="10515600" cy="1132235"/>
          </a:xfrm>
        </p:spPr>
        <p:txBody>
          <a:bodyPr/>
          <a:lstStyle/>
          <a:p>
            <a:r>
              <a:rPr lang="ru-RU" dirty="0"/>
              <a:t>Анализ анкетирования: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13969D-1B2D-4C4D-8530-7830688B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5F99A86C-F67E-41C3-8EC0-7F5184892E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6" y="1564514"/>
            <a:ext cx="3672408" cy="271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87A2E933-BF42-45DE-BCE2-D38EA03AA8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28" y="3933056"/>
            <a:ext cx="4968552" cy="27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1">
            <a:extLst>
              <a:ext uri="{FF2B5EF4-FFF2-40B4-BE49-F238E27FC236}">
                <a16:creationId xmlns:a16="http://schemas.microsoft.com/office/drawing/2014/main" xmlns="" id="{AB38F3BF-C191-416F-84DF-C560D3A1C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4615"/>
              </p:ext>
            </p:extLst>
          </p:nvPr>
        </p:nvGraphicFramePr>
        <p:xfrm>
          <a:off x="7104112" y="1720779"/>
          <a:ext cx="4032448" cy="281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Дата 4">
            <a:extLst>
              <a:ext uri="{FF2B5EF4-FFF2-40B4-BE49-F238E27FC236}">
                <a16:creationId xmlns:a16="http://schemas.microsoft.com/office/drawing/2014/main" xmlns="" id="{293F65AF-E272-4BD2-AAB8-93C8BD663AE7}"/>
              </a:ext>
            </a:extLst>
          </p:cNvPr>
          <p:cNvSpPr txBox="1">
            <a:spLocks/>
          </p:cNvSpPr>
          <p:nvPr/>
        </p:nvSpPr>
        <p:spPr>
          <a:xfrm>
            <a:off x="119336" y="1215050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Bef>
                <a:spcPct val="0"/>
              </a:spcBef>
              <a:spcAft>
                <a:spcPts val="1200"/>
              </a:spcAft>
            </a:pPr>
            <a:r>
              <a:rPr lang="ru-RU" altLang="ru-RU" sz="1800" dirty="0" smtClean="0">
                <a:solidFill>
                  <a:prstClr val="black"/>
                </a:solidFill>
              </a:rPr>
              <a:t>1</a:t>
            </a:r>
            <a:r>
              <a:rPr lang="ru-RU" altLang="ru-RU" sz="1800" b="1" dirty="0" smtClean="0">
                <a:solidFill>
                  <a:prstClr val="black"/>
                </a:solidFill>
              </a:rPr>
              <a:t>.Сопереживаете ли вы детям </a:t>
            </a:r>
            <a:r>
              <a:rPr lang="ru-RU" altLang="ru-RU" sz="1800" b="1" dirty="0">
                <a:solidFill>
                  <a:prstClr val="black"/>
                </a:solidFill>
              </a:rPr>
              <a:t>– </a:t>
            </a:r>
            <a:r>
              <a:rPr lang="ru-RU" altLang="ru-RU" sz="1800" b="1" dirty="0" smtClean="0">
                <a:solidFill>
                  <a:prstClr val="black"/>
                </a:solidFill>
              </a:rPr>
              <a:t>инвалидам?</a:t>
            </a:r>
            <a:endParaRPr lang="ru-RU" altLang="ru-RU" sz="18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3861048"/>
            <a:ext cx="627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ct val="0"/>
              </a:spcBef>
              <a:spcAft>
                <a:spcPts val="120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2. Хотели бы вы помочь семьям, воспитывающим детей-инвалидов?</a:t>
            </a:r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4706" y="1215050"/>
            <a:ext cx="624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ct val="0"/>
              </a:spcBef>
              <a:spcAft>
                <a:spcPts val="120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3. Как вы думаете, зависит ли здоровье детей от образа жизни родителей?</a:t>
            </a:r>
            <a:endParaRPr lang="ru-RU" alt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8803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B25E1-1675-427F-A407-EE495FF4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2318"/>
            <a:ext cx="10515600" cy="1132235"/>
          </a:xfrm>
        </p:spPr>
        <p:txBody>
          <a:bodyPr/>
          <a:lstStyle/>
          <a:p>
            <a:r>
              <a:rPr lang="ru-RU" dirty="0"/>
              <a:t>Анализ анкетирования: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13969D-1B2D-4C4D-8530-7830688B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51EACB39-AF95-4856-8AB9-458B684F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1" y="2416313"/>
            <a:ext cx="4656658" cy="308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52557292-EB5C-450E-A802-E1547765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693311"/>
            <a:ext cx="5335868" cy="2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Дата 4">
            <a:extLst>
              <a:ext uri="{FF2B5EF4-FFF2-40B4-BE49-F238E27FC236}">
                <a16:creationId xmlns:a16="http://schemas.microsoft.com/office/drawing/2014/main" xmlns="" id="{293F65AF-E272-4BD2-AAB8-93C8BD663AE7}"/>
              </a:ext>
            </a:extLst>
          </p:cNvPr>
          <p:cNvSpPr txBox="1">
            <a:spLocks/>
          </p:cNvSpPr>
          <p:nvPr/>
        </p:nvSpPr>
        <p:spPr>
          <a:xfrm>
            <a:off x="456087" y="1667346"/>
            <a:ext cx="522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Bef>
                <a:spcPct val="0"/>
              </a:spcBef>
              <a:spcAft>
                <a:spcPts val="1200"/>
              </a:spcAft>
            </a:pPr>
            <a:r>
              <a:rPr lang="ru-RU" altLang="ru-RU" sz="1800" b="1" dirty="0" smtClean="0">
                <a:solidFill>
                  <a:prstClr val="black"/>
                </a:solidFill>
              </a:rPr>
              <a:t>4.Зависит ли от окружающей среды здоровье детей ?</a:t>
            </a:r>
            <a:endParaRPr lang="ru-RU" altLang="ru-RU" sz="18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9936" y="15267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spcBef>
                <a:spcPct val="0"/>
              </a:spcBef>
              <a:spcAft>
                <a:spcPts val="120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5. Решились бы вы взять на воспитание ребенка-инвалида?  </a:t>
            </a:r>
            <a:endParaRPr lang="ru-RU" alt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324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569F5-C59C-4881-9126-6FBBA0D7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36525"/>
            <a:ext cx="8426151" cy="1492275"/>
          </a:xfrm>
        </p:spPr>
        <p:txBody>
          <a:bodyPr/>
          <a:lstStyle/>
          <a:p>
            <a:r>
              <a:rPr lang="ru-RU" dirty="0"/>
              <a:t>Мастер-класс. Учимся играя.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B880556-4BFD-4790-A8EF-6ECAA572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00809"/>
            <a:ext cx="4752528" cy="3240360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834A10-0FA5-45BB-90C3-DF9937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978D8-3839-4DBF-9F83-56FBE652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9</a:t>
            </a:fld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B1EB255-8800-4EFC-9210-916805AF6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B9A07F-D3D2-4090-867C-60B54FCFC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340768"/>
            <a:ext cx="5184576" cy="2873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296C87-D057-4D93-8561-331907809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645024"/>
            <a:ext cx="4587777" cy="31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5147"/>
      </p:ext>
    </p:extLst>
  </p:cSld>
  <p:clrMapOvr>
    <a:masterClrMapping/>
  </p:clrMapOvr>
  <p:transition spd="slow" advClick="0" advTm="6000">
    <p:wipe/>
  </p:transition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73498</TotalTime>
  <Words>667</Words>
  <Application>Microsoft Office PowerPoint</Application>
  <PresentationFormat>Произвольный</PresentationFormat>
  <Paragraphs>114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Custom Design</vt:lpstr>
      <vt:lpstr>Showeet theme</vt:lpstr>
      <vt:lpstr>showeet</vt:lpstr>
      <vt:lpstr>Проект  «Открытый мир»</vt:lpstr>
      <vt:lpstr>Презентация PowerPoint</vt:lpstr>
      <vt:lpstr>Целевая группа:</vt:lpstr>
      <vt:lpstr>Цели и задачи проекта</vt:lpstr>
      <vt:lpstr>Методы Работы:</vt:lpstr>
      <vt:lpstr>Анкетирование: </vt:lpstr>
      <vt:lpstr>Анализ анкетирования:</vt:lpstr>
      <vt:lpstr>Анализ анкетирования:</vt:lpstr>
      <vt:lpstr>Мастер-класс. Учимся играя.</vt:lpstr>
      <vt:lpstr>Яркие мероприятия проекта</vt:lpstr>
      <vt:lpstr>Яркие мероприятия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ДДТ</cp:lastModifiedBy>
  <cp:revision>55</cp:revision>
  <dcterms:created xsi:type="dcterms:W3CDTF">2011-05-09T14:18:21Z</dcterms:created>
  <dcterms:modified xsi:type="dcterms:W3CDTF">2021-03-02T11:36:33Z</dcterms:modified>
  <cp:category>Templates</cp:category>
</cp:coreProperties>
</file>