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63" r:id="rId6"/>
    <p:sldId id="264" r:id="rId7"/>
    <p:sldId id="265" r:id="rId8"/>
    <p:sldId id="267" r:id="rId9"/>
    <p:sldId id="259" r:id="rId10"/>
    <p:sldId id="260" r:id="rId11"/>
    <p:sldId id="261" r:id="rId12"/>
  </p:sldIdLst>
  <p:sldSz cx="12192000" cy="6858000"/>
  <p:notesSz cx="6858000" cy="9144000"/>
  <p:embeddedFontLst>
    <p:embeddedFont>
      <p:font typeface="Calibri" panose="020F0502020204030204"/>
      <p:regular r:id="rId16"/>
    </p:embeddedFont>
    <p:embeddedFont>
      <p:font typeface="Montserrat Black"/>
      <p:bold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SemiBold"/>
      <p:regular r:id="rId23"/>
      <p:bold r:id="rId24"/>
      <p:italic r:id="rId25"/>
      <p:boldItalic r:id="rId26"/>
    </p:embeddedFont>
    <p:embeddedFont>
      <p:font typeface="Montserrat" charset="-52"/>
      <p:regular r:id="rId27"/>
      <p:bold r:id="rId28"/>
      <p:italic r:id="rId29"/>
      <p:boldItalic r:id="rId30"/>
    </p:embeddedFont>
    <p:embeddedFont>
      <p:font typeface="Montserrat ExtraBold"/>
      <p:bold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214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5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72" d="100"/>
          <a:sy n="72" d="100"/>
        </p:scale>
        <p:origin x="-636" y="6"/>
      </p:cViewPr>
      <p:guideLst>
        <p:guide orient="horz" pos="2214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font" Target="fonts/font17.fntdata"/><Relationship Id="rId31" Type="http://schemas.openxmlformats.org/officeDocument/2006/relationships/font" Target="fonts/font16.fntdata"/><Relationship Id="rId30" Type="http://schemas.openxmlformats.org/officeDocument/2006/relationships/font" Target="fonts/font15.fntdata"/><Relationship Id="rId3" Type="http://schemas.openxmlformats.org/officeDocument/2006/relationships/slide" Target="slides/slide1.xml"/><Relationship Id="rId29" Type="http://schemas.openxmlformats.org/officeDocument/2006/relationships/font" Target="fonts/font14.fntdata"/><Relationship Id="rId28" Type="http://schemas.openxmlformats.org/officeDocument/2006/relationships/font" Target="fonts/font13.fntdata"/><Relationship Id="rId27" Type="http://schemas.openxmlformats.org/officeDocument/2006/relationships/font" Target="fonts/font12.fntdata"/><Relationship Id="rId26" Type="http://schemas.openxmlformats.org/officeDocument/2006/relationships/font" Target="fonts/font11.fntdata"/><Relationship Id="rId25" Type="http://schemas.openxmlformats.org/officeDocument/2006/relationships/font" Target="fonts/font10.fntdata"/><Relationship Id="rId24" Type="http://schemas.openxmlformats.org/officeDocument/2006/relationships/font" Target="fonts/font9.fntdata"/><Relationship Id="rId23" Type="http://schemas.openxmlformats.org/officeDocument/2006/relationships/font" Target="fonts/font8.fntdata"/><Relationship Id="rId22" Type="http://schemas.openxmlformats.org/officeDocument/2006/relationships/font" Target="fonts/font7.fntdata"/><Relationship Id="rId21" Type="http://schemas.openxmlformats.org/officeDocument/2006/relationships/font" Target="fonts/font6.fntdata"/><Relationship Id="rId20" Type="http://schemas.openxmlformats.org/officeDocument/2006/relationships/font" Target="fonts/font5.fntdata"/><Relationship Id="rId2" Type="http://schemas.openxmlformats.org/officeDocument/2006/relationships/theme" Target="theme/theme1.xml"/><Relationship Id="rId19" Type="http://schemas.openxmlformats.org/officeDocument/2006/relationships/font" Target="fonts/font4.fntdata"/><Relationship Id="rId18" Type="http://schemas.openxmlformats.org/officeDocument/2006/relationships/font" Target="fonts/font3.fntdata"/><Relationship Id="rId17" Type="http://schemas.openxmlformats.org/officeDocument/2006/relationships/font" Target="fonts/font2.fntdata"/><Relationship Id="rId16" Type="http://schemas.openxmlformats.org/officeDocument/2006/relationships/font" Target="fonts/font1.fntdata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2" name="Google Shape;1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 with Caption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eg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jpeg"/><Relationship Id="rId8" Type="http://schemas.openxmlformats.org/officeDocument/2006/relationships/image" Target="../media/image15.jpeg"/><Relationship Id="rId7" Type="http://schemas.openxmlformats.org/officeDocument/2006/relationships/image" Target="../media/image14.png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jpeg"/><Relationship Id="rId8" Type="http://schemas.openxmlformats.org/officeDocument/2006/relationships/image" Target="../media/image17.jpeg"/><Relationship Id="rId7" Type="http://schemas.openxmlformats.org/officeDocument/2006/relationships/image" Target="../media/image14.png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4.png"/><Relationship Id="rId7" Type="http://schemas.openxmlformats.org/officeDocument/2006/relationships/image" Target="../media/image19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0" Type="http://schemas.openxmlformats.org/officeDocument/2006/relationships/notesSlide" Target="../notesSlides/notesSlide6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jpeg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hyperlink" Target="https://vk.com/vpered1932" TargetMode="External"/><Relationship Id="rId4" Type="http://schemas.openxmlformats.org/officeDocument/2006/relationships/hyperlink" Target="https://vk.com/id472262112" TargetMode="Externa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3" Type="http://schemas.openxmlformats.org/officeDocument/2006/relationships/notesSlide" Target="../notesSlides/notesSlide7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25.jpeg"/><Relationship Id="rId10" Type="http://schemas.openxmlformats.org/officeDocument/2006/relationships/image" Target="../media/image24.jpe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0.png"/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0.jpe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C:\Users\Соня\Desktop\Мывместе 2\Шаблон\Ресурс 2@2x.png"/>
          <p:cNvPicPr preferRelativeResize="0"/>
          <p:nvPr/>
        </p:nvPicPr>
        <p:blipFill rotWithShape="1">
          <a:blip r:embed="rId2"/>
          <a:srcRect r="8464"/>
          <a:stretch>
            <a:fillRect/>
          </a:stretch>
        </p:blipFill>
        <p:spPr>
          <a:xfrm>
            <a:off x="0" y="0"/>
            <a:ext cx="1221798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 descr="C:\Users\Соня\Desktop\Мывместе 2\Шаблон\Элементы\Ресурс 6@2x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600020" y="2371725"/>
            <a:ext cx="6889750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C:\Users\Соня\Desktop\Мывместе 2\Шаблон\Элементы\Ресурс 5@2x.png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095999" y="3169162"/>
            <a:ext cx="39116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3992646" y="2625413"/>
            <a:ext cx="8104498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МЕЖДУНАРОДНАЯ ПРЕМИЯ </a:t>
            </a:r>
            <a:endParaRPr sz="2600" b="1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604921" y="4964050"/>
            <a:ext cx="3567029" cy="244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3992646" y="5087165"/>
            <a:ext cx="7894554" cy="43760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3992645" y="5600699"/>
            <a:ext cx="7337963" cy="43760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3992646" y="6114233"/>
            <a:ext cx="6322374" cy="43760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4171950" y="5087165"/>
            <a:ext cx="7894554" cy="78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600" b="1" dirty="0" smtClean="0">
                <a:solidFill>
                  <a:srgbClr val="FF954D"/>
                </a:solidFill>
                <a:latin typeface="Montserrat"/>
                <a:sym typeface="Montserrat"/>
              </a:rPr>
              <a:t>«Сделаем наш любимый парк чистым</a:t>
            </a:r>
            <a:r>
              <a:rPr lang="ru-RU" sz="1600" b="1" dirty="0">
                <a:solidFill>
                  <a:srgbClr val="FF954D"/>
                </a:solidFill>
                <a:latin typeface="Montserrat"/>
                <a:sym typeface="Montserrat"/>
              </a:rPr>
              <a:t>!»</a:t>
            </a:r>
            <a:endParaRPr lang="ru-RU" sz="1600" b="1" dirty="0">
              <a:solidFill>
                <a:srgbClr val="FF954D"/>
              </a:solidFill>
              <a:latin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"/>
          <p:cNvSpPr/>
          <p:nvPr/>
        </p:nvSpPr>
        <p:spPr>
          <a:xfrm>
            <a:off x="4171950" y="6079140"/>
            <a:ext cx="5267706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FF954D"/>
                </a:solidFill>
                <a:latin typeface="Montserrat"/>
                <a:sym typeface="Montserrat"/>
              </a:rPr>
              <a:t>Анна Семукова</a:t>
            </a:r>
            <a:endParaRPr dirty="0"/>
          </a:p>
        </p:txBody>
      </p:sp>
      <p:sp>
        <p:nvSpPr>
          <p:cNvPr id="14" name="Google Shape;99;p1"/>
          <p:cNvSpPr/>
          <p:nvPr/>
        </p:nvSpPr>
        <p:spPr>
          <a:xfrm>
            <a:off x="4171950" y="5565606"/>
            <a:ext cx="5267706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FF954D"/>
                </a:solidFill>
                <a:latin typeface="Montserrat"/>
                <a:sym typeface="Montserrat"/>
              </a:rPr>
              <a:t>Территория для жизни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 descr="C:\Users\Соня\Desktop\Мывместе 2\Шаблон\Элементы\Ресурс 12@2x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/>
          <p:nvPr/>
        </p:nvSpPr>
        <p:spPr>
          <a:xfrm>
            <a:off x="51270" y="-36213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3570289" y="1208008"/>
            <a:ext cx="5098167" cy="680116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4308491" y="443060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3663406" y="1186716"/>
            <a:ext cx="4946072" cy="83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 panose="020B0604020202020204"/>
              <a:buNone/>
            </a:pPr>
            <a:r>
              <a:rPr lang="ru-RU" sz="19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Отряд волонтеров «</a:t>
            </a:r>
            <a:r>
              <a:rPr lang="ru-RU" sz="1900" b="1" dirty="0" err="1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ДРАйВ</a:t>
            </a:r>
            <a:r>
              <a:rPr lang="ru-RU" sz="19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» - дружные </a:t>
            </a:r>
            <a:r>
              <a:rPr lang="ru-RU" sz="1900" b="1" dirty="0" err="1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айкинские</a:t>
            </a:r>
            <a:r>
              <a:rPr lang="ru-RU" sz="19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волонтеры</a:t>
            </a:r>
            <a:endParaRPr dirty="0"/>
          </a:p>
        </p:txBody>
      </p:sp>
      <p:pic>
        <p:nvPicPr>
          <p:cNvPr id="109" name="Google Shape;109;p2" descr="C:\Users\Соня\Desktop\Мывместе 2\Шаблон\Элементы\Ресурс 11@2x.png"/>
          <p:cNvPicPr preferRelativeResize="0"/>
          <p:nvPr/>
        </p:nvPicPr>
        <p:blipFill rotWithShape="1">
          <a:blip r:embed="rId3"/>
          <a:srcRect r="58451" b="40180"/>
          <a:stretch>
            <a:fillRect/>
          </a:stretch>
        </p:blipFill>
        <p:spPr>
          <a:xfrm>
            <a:off x="-53900" y="-77786"/>
            <a:ext cx="4443020" cy="359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 descr="C:\Users\Соня\Desktop\Мывместе 2\Шаблон\Элементы\Ресурс 15@2x.png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85460" y="2178878"/>
            <a:ext cx="4023031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/>
          <p:nvPr/>
        </p:nvSpPr>
        <p:spPr>
          <a:xfrm>
            <a:off x="448820" y="2250772"/>
            <a:ext cx="3696307" cy="73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 panose="020B0604020202020204"/>
              <a:buNone/>
            </a:pPr>
            <a:r>
              <a:rPr lang="ru-RU" sz="23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Актуальность </a:t>
            </a:r>
            <a:r>
              <a:rPr lang="ru-RU" sz="2300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проекта</a:t>
            </a:r>
            <a:r>
              <a:rPr lang="ru-RU" sz="23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:</a:t>
            </a:r>
            <a:b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12" name="Google Shape;112;p2" descr="C:\Users\Соня\Desktop\Мывместе 2\Шаблон\Элементы\Ресурс 20.png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8796414" y="4316051"/>
            <a:ext cx="3402484" cy="254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 descr="C:\Users\Соня\Desktop\Мывместе 2\Шаблон\Элементы\Ресурс 12@2x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871106" y="965200"/>
            <a:ext cx="4369177" cy="4771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 descr="C:\Users\Соня\Desktop\Мывместе 2\Шаблон\Элементы\Ресурс 4@2x.png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10312077" y="200114"/>
            <a:ext cx="1460500" cy="24294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 txBox="1"/>
          <p:nvPr/>
        </p:nvSpPr>
        <p:spPr>
          <a:xfrm>
            <a:off x="4389120" y="2178878"/>
            <a:ext cx="6108536" cy="1902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формирования чувства ответственности за облик родного края у жителей и гостей села Айкино и привлечения неравнодушных жителей села (волонтеров) к участию в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экомероприятиях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территории одного из красивейших  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 отдыха - парковой зоне села Айкино. 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Google Shape;117;p2" descr="C:\Users\Соня\Desktop\Мывместе 2\Шаблон\Элементы\Ресурс 15@2x.png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80905" y="4866941"/>
            <a:ext cx="4023031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118;p2"/>
          <p:cNvSpPr txBox="1"/>
          <p:nvPr/>
        </p:nvSpPr>
        <p:spPr>
          <a:xfrm>
            <a:off x="331630" y="4893178"/>
            <a:ext cx="3921579" cy="59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 panose="020B0604020202020204"/>
              <a:buNone/>
            </a:pPr>
            <a:r>
              <a:rPr lang="ru-RU" sz="23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Целевая аудитория:</a:t>
            </a:r>
            <a:br>
              <a:rPr lang="ru-RU" sz="23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23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7" name="Google Shape;123;p2"/>
          <p:cNvSpPr txBox="1"/>
          <p:nvPr/>
        </p:nvSpPr>
        <p:spPr>
          <a:xfrm>
            <a:off x="4389119" y="4725982"/>
            <a:ext cx="6515733" cy="1172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Жители и гости села Айкино 0+.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Отряд «ДрАйВ».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ВОД «Волонтеры Победы» села Айкино.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Серебряные волонтеры.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Инклюзивные волонтеры.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Активисты «Движения Первых».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un9-29.userapi.com/impf/c855028/v855028347/231922/vFnLPC6CC2Q.jpg?size=200x214&amp;quality=96&amp;sign=fb56bcb1546a02a43264e9fb07c098fd&amp;type=albu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47" y="671501"/>
            <a:ext cx="1002816" cy="107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Изображение 1" descr="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7035" y="3881755"/>
            <a:ext cx="3493770" cy="2620645"/>
          </a:xfrm>
          <a:prstGeom prst="rect">
            <a:avLst/>
          </a:prstGeom>
        </p:spPr>
      </p:pic>
      <p:pic>
        <p:nvPicPr>
          <p:cNvPr id="3" name="Изображение 2" descr="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14890" y="1315085"/>
            <a:ext cx="2065020" cy="2129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 descr="C:\Users\Соня\Desktop\Мывместе 2\Шаблон\Элементы\Ресурс 12@2x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/>
          <p:nvPr/>
        </p:nvSpPr>
        <p:spPr>
          <a:xfrm>
            <a:off x="-53900" y="-77786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3570289" y="1208008"/>
            <a:ext cx="5098167" cy="680116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4308491" y="443060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09" name="Google Shape;109;p2" descr="C:\Users\Соня\Desktop\Мывместе 2\Шаблон\Элементы\Ресурс 11@2x.png"/>
          <p:cNvPicPr preferRelativeResize="0"/>
          <p:nvPr/>
        </p:nvPicPr>
        <p:blipFill rotWithShape="1">
          <a:blip r:embed="rId3"/>
          <a:srcRect r="58451" b="40180"/>
          <a:stretch>
            <a:fillRect/>
          </a:stretch>
        </p:blipFill>
        <p:spPr>
          <a:xfrm>
            <a:off x="-53900" y="-77786"/>
            <a:ext cx="4443020" cy="359984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/>
          <p:nvPr/>
        </p:nvSpPr>
        <p:spPr>
          <a:xfrm>
            <a:off x="1037618" y="2253678"/>
            <a:ext cx="3696307" cy="73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indent="0">
              <a:buClr>
                <a:schemeClr val="lt1"/>
              </a:buClr>
              <a:buSzPct val="100000"/>
              <a:buFont typeface="Arial" panose="020B0604020202020204"/>
              <a:buNone/>
            </a:pPr>
            <a:r>
              <a:rPr lang="ru-RU" sz="23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Актуальность и социальная значимость проекта:</a:t>
            </a:r>
            <a:b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12" name="Google Shape;112;p2" descr="C:\Users\Соня\Desktop\Мывместе 2\Шаблон\Элементы\Ресурс 20.png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796414" y="4316051"/>
            <a:ext cx="3402484" cy="254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 descr="C:\Users\Соня\Desktop\Мывместе 2\Шаблон\Элементы\Ресурс 12@2x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871106" y="965200"/>
            <a:ext cx="4369177" cy="4771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 descr="C:\Users\Соня\Desktop\Мывместе 2\Шаблон\Элементы\Ресурс 4@2x.png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0312077" y="200114"/>
            <a:ext cx="1460500" cy="24294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 txBox="1"/>
          <p:nvPr/>
        </p:nvSpPr>
        <p:spPr>
          <a:xfrm>
            <a:off x="1037618" y="3572672"/>
            <a:ext cx="4625331" cy="59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Clr>
                <a:schemeClr val="lt1"/>
              </a:buClr>
              <a:buSzPts val="1800"/>
              <a:buFont typeface="Arial" panose="020B0604020202020204"/>
              <a:buNone/>
            </a:pPr>
            <a:r>
              <a:rPr lang="ru-RU" sz="18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Целевая аудитория:</a:t>
            </a:r>
            <a:br>
              <a:rPr lang="ru-RU" sz="15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19" name="Google Shape;119;p2" descr="C:\Users\Соня\Desktop\Мывместе 2\Шаблон\Элементы\Ресурс 15@2x.png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807880" y="2407303"/>
            <a:ext cx="1842556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"/>
          <p:cNvSpPr txBox="1"/>
          <p:nvPr/>
        </p:nvSpPr>
        <p:spPr>
          <a:xfrm>
            <a:off x="807879" y="2439674"/>
            <a:ext cx="1670278" cy="559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Clr>
                <a:schemeClr val="lt1"/>
              </a:buClr>
              <a:buSzPts val="1800"/>
              <a:buFont typeface="Arial" panose="020B0604020202020204"/>
              <a:buNone/>
            </a:pPr>
            <a:r>
              <a:rPr lang="ru-RU" sz="23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Цель:</a:t>
            </a:r>
            <a:endParaRPr sz="23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21" name="Google Shape;121;p2" descr="C:\Users\Соня\Desktop\Мывместе 2\Шаблон\Элементы\Ресурс 15@2x.png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801719" y="3814552"/>
            <a:ext cx="1848717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"/>
          <p:cNvSpPr txBox="1"/>
          <p:nvPr/>
        </p:nvSpPr>
        <p:spPr>
          <a:xfrm>
            <a:off x="831180" y="3905924"/>
            <a:ext cx="2312665" cy="559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Clr>
                <a:schemeClr val="lt1"/>
              </a:buClr>
              <a:buSzPts val="1800"/>
              <a:buFont typeface="Arial" panose="020B0604020202020204"/>
              <a:buNone/>
            </a:pPr>
            <a:r>
              <a:rPr lang="ru-RU" sz="23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Задачи:</a:t>
            </a:r>
            <a:endParaRPr sz="23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4" name="Google Shape;124;p2"/>
          <p:cNvSpPr txBox="1"/>
          <p:nvPr/>
        </p:nvSpPr>
        <p:spPr>
          <a:xfrm>
            <a:off x="2885771" y="2407303"/>
            <a:ext cx="5910643" cy="982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 lnSpcReduction="10000"/>
          </a:bodyPr>
          <a:lstStyle/>
          <a:p>
            <a:pPr>
              <a:buClr>
                <a:schemeClr val="dk1"/>
              </a:buClr>
              <a:buSzPts val="1400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внимания взрослых и детей села Айкино к проблеме загрязнения мусором территории парковой зоны, формирование экологической культуры у населения</a:t>
            </a:r>
            <a:b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Montserrat SemiBold"/>
                <a:cs typeface="Times New Roman" panose="02020603050405020304" pitchFamily="18" charset="0"/>
                <a:sym typeface="Montserrat SemiBold"/>
              </a:rPr>
            </a:br>
            <a:endParaRPr dirty="0">
              <a:solidFill>
                <a:schemeClr val="accent6"/>
              </a:solidFill>
              <a:latin typeface="Times New Roman" panose="02020603050405020304" pitchFamily="18" charset="0"/>
              <a:ea typeface="Montserrat SemiBold"/>
              <a:cs typeface="Times New Roman" panose="02020603050405020304" pitchFamily="18" charset="0"/>
              <a:sym typeface="Montserrat SemiBold"/>
            </a:endParaRPr>
          </a:p>
        </p:txBody>
      </p:sp>
      <p:sp>
        <p:nvSpPr>
          <p:cNvPr id="125" name="Google Shape;125;p2"/>
          <p:cNvSpPr txBox="1"/>
          <p:nvPr/>
        </p:nvSpPr>
        <p:spPr>
          <a:xfrm>
            <a:off x="2885771" y="3774544"/>
            <a:ext cx="6231725" cy="2412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разработать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эко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«Сделаем наш любимый парк чистым!»;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по углублению экологических знаний у учащихся школ Усть-Вымского района через просветительские беседы;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агитационную работу (через местные СМИ) с жителями района по участию их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экосубботниках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парковой зоне;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подготовить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о мероприятиях проекта в газету «Вперёд» Усть-Вымского района и активные социальные группы района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533" y="842016"/>
            <a:ext cx="100647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Google Shape;108;p2"/>
          <p:cNvSpPr txBox="1"/>
          <p:nvPr/>
        </p:nvSpPr>
        <p:spPr>
          <a:xfrm>
            <a:off x="3663406" y="1186716"/>
            <a:ext cx="4946072" cy="83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>
              <a:buClr>
                <a:schemeClr val="lt1"/>
              </a:buClr>
              <a:buSzPts val="1900"/>
              <a:buFont typeface="Arial" panose="020B0604020202020204"/>
              <a:buNone/>
            </a:pPr>
            <a:r>
              <a:rPr lang="ru-RU" sz="19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Отряд волонтеров «</a:t>
            </a:r>
            <a:r>
              <a:rPr lang="ru-RU" sz="1900" b="1" dirty="0" err="1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ДРАйВ</a:t>
            </a:r>
            <a:r>
              <a:rPr lang="ru-RU" sz="19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» - дружные </a:t>
            </a:r>
            <a:r>
              <a:rPr lang="ru-RU" sz="1900" b="1" dirty="0" err="1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айкинские</a:t>
            </a:r>
            <a:r>
              <a:rPr lang="ru-RU" sz="19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волонтеры</a:t>
            </a:r>
            <a:endParaRPr dirty="0"/>
          </a:p>
        </p:txBody>
      </p:sp>
      <p:pic>
        <p:nvPicPr>
          <p:cNvPr id="100" name="Изображение 99"/>
          <p:cNvPicPr/>
          <p:nvPr/>
        </p:nvPicPr>
        <p:blipFill>
          <a:blip r:embed="rId8"/>
          <a:stretch>
            <a:fillRect/>
          </a:stretch>
        </p:blipFill>
        <p:spPr>
          <a:xfrm>
            <a:off x="9032240" y="421005"/>
            <a:ext cx="1855470" cy="40443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Изображение 2" descr="парк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90430" y="4616450"/>
            <a:ext cx="1640205" cy="218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 descr="C:\Users\Соня\Desktop\Мывместе 2\Шаблон\Элементы\Ресурс 12@2x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/>
          <p:nvPr/>
        </p:nvSpPr>
        <p:spPr>
          <a:xfrm>
            <a:off x="-53900" y="-77786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3570289" y="1208008"/>
            <a:ext cx="5098167" cy="680116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4308491" y="443060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09" name="Google Shape;109;p2" descr="C:\Users\Соня\Desktop\Мывместе 2\Шаблон\Элементы\Ресурс 11@2x.png"/>
          <p:cNvPicPr preferRelativeResize="0"/>
          <p:nvPr/>
        </p:nvPicPr>
        <p:blipFill rotWithShape="1">
          <a:blip r:embed="rId3"/>
          <a:srcRect r="58451" b="40180"/>
          <a:stretch>
            <a:fillRect/>
          </a:stretch>
        </p:blipFill>
        <p:spPr>
          <a:xfrm>
            <a:off x="-53900" y="-77786"/>
            <a:ext cx="4443020" cy="359984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/>
          <p:nvPr/>
        </p:nvSpPr>
        <p:spPr>
          <a:xfrm>
            <a:off x="1037618" y="2253678"/>
            <a:ext cx="3696307" cy="73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 panose="020B0604020202020204"/>
              <a:buNone/>
            </a:pPr>
            <a:r>
              <a:rPr lang="ru-RU" sz="23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Актуальность и социальная значимость проекта:</a:t>
            </a:r>
            <a:b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12" name="Google Shape;112;p2" descr="C:\Users\Соня\Desktop\Мывместе 2\Шаблон\Элементы\Ресурс 20.png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796414" y="4316051"/>
            <a:ext cx="3402484" cy="254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 descr="C:\Users\Соня\Desktop\Мывместе 2\Шаблон\Элементы\Ресурс 12@2x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871106" y="965200"/>
            <a:ext cx="4369177" cy="4771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 descr="C:\Users\Соня\Desktop\Мывместе 2\Шаблон\Элементы\Ресурс 4@2x.png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0312077" y="200114"/>
            <a:ext cx="1460500" cy="24294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 txBox="1"/>
          <p:nvPr/>
        </p:nvSpPr>
        <p:spPr>
          <a:xfrm>
            <a:off x="1037618" y="3572672"/>
            <a:ext cx="4625331" cy="59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 panose="020B0604020202020204"/>
              <a:buNone/>
            </a:pPr>
            <a:r>
              <a:rPr lang="ru-RU" sz="18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Целевая аудитория:</a:t>
            </a:r>
            <a:br>
              <a:rPr lang="ru-RU" sz="15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19" name="Google Shape;119;p2" descr="C:\Users\Соня\Desktop\Мывместе 2\Шаблон\Элементы\Ресурс 15@2x.png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807880" y="2407303"/>
            <a:ext cx="1842556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"/>
          <p:cNvSpPr txBox="1"/>
          <p:nvPr/>
        </p:nvSpPr>
        <p:spPr>
          <a:xfrm>
            <a:off x="807879" y="2439674"/>
            <a:ext cx="1670278" cy="559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 panose="020B0604020202020204"/>
              <a:buNone/>
            </a:pPr>
            <a:r>
              <a:rPr lang="ru-RU" sz="2300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Территория проекта:</a:t>
            </a:r>
            <a:endParaRPr sz="23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21" name="Google Shape;121;p2" descr="C:\Users\Соня\Desktop\Мывместе 2\Шаблон\Элементы\Ресурс 15@2x.png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801719" y="3814552"/>
            <a:ext cx="1848717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"/>
          <p:cNvSpPr txBox="1"/>
          <p:nvPr/>
        </p:nvSpPr>
        <p:spPr>
          <a:xfrm>
            <a:off x="831180" y="3905924"/>
            <a:ext cx="2312665" cy="559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 panose="020B0604020202020204"/>
              <a:buNone/>
            </a:pPr>
            <a:r>
              <a:rPr lang="ru-RU" sz="2300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Срок реализации:</a:t>
            </a:r>
            <a:endParaRPr sz="23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4" name="Google Shape;124;p2"/>
          <p:cNvSpPr txBox="1"/>
          <p:nvPr/>
        </p:nvSpPr>
        <p:spPr>
          <a:xfrm>
            <a:off x="2885771" y="2407302"/>
            <a:ext cx="6231725" cy="111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buClr>
                <a:schemeClr val="dk1"/>
              </a:buClr>
              <a:buSzPts val="1400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парковая зона села Айкино, Усть-Вымский район, Республика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dk1"/>
              </a:buClr>
              <a:buSzPts val="1400"/>
            </a:pPr>
            <a:b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Montserrat SemiBold"/>
                <a:cs typeface="Times New Roman" panose="02020603050405020304" pitchFamily="18" charset="0"/>
                <a:sym typeface="Montserrat SemiBold"/>
              </a:rPr>
            </a:br>
            <a:endParaRPr dirty="0">
              <a:solidFill>
                <a:schemeClr val="accent6"/>
              </a:solidFill>
              <a:latin typeface="Times New Roman" panose="02020603050405020304" pitchFamily="18" charset="0"/>
              <a:ea typeface="Montserrat SemiBold"/>
              <a:cs typeface="Times New Roman" panose="02020603050405020304" pitchFamily="18" charset="0"/>
              <a:sym typeface="Montserrat SemiBold"/>
            </a:endParaRPr>
          </a:p>
        </p:txBody>
      </p:sp>
      <p:sp>
        <p:nvSpPr>
          <p:cNvPr id="125" name="Google Shape;125;p2"/>
          <p:cNvSpPr txBox="1"/>
          <p:nvPr/>
        </p:nvSpPr>
        <p:spPr>
          <a:xfrm>
            <a:off x="2885771" y="3816455"/>
            <a:ext cx="6231725" cy="960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лет.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дальнейшем мы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 продолжить работу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533" y="842016"/>
            <a:ext cx="100647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Google Shape;108;p2"/>
          <p:cNvSpPr txBox="1"/>
          <p:nvPr/>
        </p:nvSpPr>
        <p:spPr>
          <a:xfrm>
            <a:off x="3663406" y="1186716"/>
            <a:ext cx="4946072" cy="83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 panose="020B0604020202020204"/>
              <a:buNone/>
            </a:pPr>
            <a:r>
              <a:rPr lang="ru-RU" sz="19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Отряд волонтеров «</a:t>
            </a:r>
            <a:r>
              <a:rPr lang="ru-RU" sz="1900" b="1" dirty="0" err="1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ДРАйВ</a:t>
            </a:r>
            <a:r>
              <a:rPr lang="ru-RU" sz="19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» - дружные </a:t>
            </a:r>
            <a:r>
              <a:rPr lang="ru-RU" sz="1900" b="1" dirty="0" err="1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айкинские</a:t>
            </a:r>
            <a:r>
              <a:rPr lang="ru-RU" sz="19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волонтеры</a:t>
            </a:r>
            <a:endParaRPr dirty="0"/>
          </a:p>
        </p:txBody>
      </p:sp>
      <p:pic>
        <p:nvPicPr>
          <p:cNvPr id="2" name="Изображение 1" descr="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68385" y="1669415"/>
            <a:ext cx="3334385" cy="2590165"/>
          </a:xfrm>
          <a:prstGeom prst="rect">
            <a:avLst/>
          </a:prstGeom>
        </p:spPr>
      </p:pic>
      <p:pic>
        <p:nvPicPr>
          <p:cNvPr id="3" name="Изображение 2" descr="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33080" y="4438650"/>
            <a:ext cx="3005455" cy="225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3" descr="C:\Users\Соня\Desktop\Мывместе 2\Шаблон\Элементы\Ресурс 12@2x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"/>
          <p:cNvSpPr/>
          <p:nvPr/>
        </p:nvSpPr>
        <p:spPr>
          <a:xfrm>
            <a:off x="-53900" y="-77786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4308491" y="346075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36" name="Google Shape;136;p3" descr="C:\Users\Соня\Desktop\Мывместе 2\Шаблон\Элементы\Ресурс 11@2x.png"/>
          <p:cNvPicPr preferRelativeResize="0"/>
          <p:nvPr/>
        </p:nvPicPr>
        <p:blipFill rotWithShape="1">
          <a:blip r:embed="rId3"/>
          <a:srcRect r="58451" b="40180"/>
          <a:stretch>
            <a:fillRect/>
          </a:stretch>
        </p:blipFill>
        <p:spPr>
          <a:xfrm>
            <a:off x="-53900" y="-77786"/>
            <a:ext cx="4443020" cy="359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" descr="C:\Users\Соня\Desktop\Мывместе 2\Шаблон\Элементы\Ресурс 15@2x.png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2764" y="1948786"/>
            <a:ext cx="11794435" cy="3973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" descr="C:\Users\Соня\Desktop\Мывместе 2\Шаблон\Элементы\Ресурс 20.png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8796414" y="4316051"/>
            <a:ext cx="3402484" cy="254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 descr="C:\Users\Соня\Desktop\Мывместе 2\Шаблон\Элементы\Ресурс 12@2x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802882" y="1432755"/>
            <a:ext cx="4369177" cy="4942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 descr="C:\Users\Соня\Desktop\Мывместе 2\Шаблон\Элементы\Ресурс 4@2x.png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10312077" y="200114"/>
            <a:ext cx="1460500" cy="2429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 txBox="1"/>
          <p:nvPr/>
        </p:nvSpPr>
        <p:spPr>
          <a:xfrm>
            <a:off x="1749287" y="2123977"/>
            <a:ext cx="10023290" cy="472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1800"/>
            </a:pPr>
            <a:r>
              <a:rPr lang="ru-RU" sz="18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Анализ ресурсов и рисков реализации проекта</a:t>
            </a:r>
            <a:endParaRPr lang="ru-RU"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Clr>
                <a:schemeClr val="dk1"/>
              </a:buClr>
              <a:buSzPts val="1800"/>
            </a:pPr>
            <a:r>
              <a:rPr lang="ru-RU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* МБОУ «СОШ» с. Айкино - предоставление помещения для проведения  мероприятий (просветительские беседы, </a:t>
            </a:r>
            <a:r>
              <a:rPr lang="ru-RU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экоакции</a:t>
            </a:r>
            <a:r>
              <a:rPr lang="ru-RU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и др.) </a:t>
            </a:r>
            <a:endParaRPr lang="ru-RU"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Clr>
                <a:schemeClr val="dk1"/>
              </a:buClr>
              <a:buSzPts val="1800"/>
            </a:pPr>
            <a:r>
              <a:rPr lang="ru-RU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* Усть-Вымский районный отдел по охране окружающей среды- анализ экологической ситуации в районе, информационная поддержка, помощь в просветительской работе</a:t>
            </a:r>
            <a:endParaRPr lang="ru-RU"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Clr>
                <a:schemeClr val="dk1"/>
              </a:buClr>
              <a:buSzPts val="1800"/>
            </a:pPr>
            <a:r>
              <a:rPr lang="ru-RU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* редакция газеты «Вперед» - информационное сопровождение.</a:t>
            </a:r>
            <a:endParaRPr lang="ru-RU"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Clr>
                <a:schemeClr val="dk1"/>
              </a:buClr>
              <a:buSzPts val="1800"/>
            </a:pPr>
            <a:endParaRPr lang="ru-RU" sz="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Clr>
                <a:schemeClr val="dk1"/>
              </a:buClr>
              <a:buSzPts val="1800"/>
            </a:pPr>
            <a:r>
              <a:rPr lang="ru-RU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Риски: </a:t>
            </a:r>
            <a:r>
              <a:rPr lang="ru-RU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приобретение хоз. инвентаря (перчатки, перерабатываемые мусорные экопакеты), неблагоприятные погодные условия в дни проведения субботников, вывоз вторичного сырья в пункты приема</a:t>
            </a:r>
            <a:endParaRPr lang="ru-RU" sz="1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Clr>
                <a:schemeClr val="dk1"/>
              </a:buClr>
              <a:buSzPts val="1800"/>
            </a:pPr>
            <a:r>
              <a:rPr lang="ru-RU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Преодоление рисков: </a:t>
            </a:r>
            <a:r>
              <a:rPr lang="ru-RU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корректировка планов  мероприятий в связи с погодными условиями; обращение к партнерам проекта по вопросам: вывоза вторсырья в пункты приема,  приобретение хоз. инвентаря и кондитерских изделий к чаю.</a:t>
            </a:r>
            <a:endParaRPr lang="ru-RU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Google Shape;106;p2"/>
          <p:cNvSpPr/>
          <p:nvPr/>
        </p:nvSpPr>
        <p:spPr>
          <a:xfrm>
            <a:off x="3570289" y="1111023"/>
            <a:ext cx="5098167" cy="680116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533" y="842016"/>
            <a:ext cx="100647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Google Shape;108;p2"/>
          <p:cNvSpPr txBox="1"/>
          <p:nvPr/>
        </p:nvSpPr>
        <p:spPr>
          <a:xfrm>
            <a:off x="3622964" y="1112668"/>
            <a:ext cx="4946072" cy="83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 panose="020B0604020202020204"/>
              <a:buNone/>
            </a:pPr>
            <a:r>
              <a:rPr lang="ru-RU" sz="19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Отряд волонтеров «</a:t>
            </a:r>
            <a:r>
              <a:rPr lang="ru-RU" sz="1900" b="1" dirty="0" err="1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ДРАйВ</a:t>
            </a:r>
            <a:r>
              <a:rPr lang="ru-RU" sz="19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» - дружные </a:t>
            </a:r>
            <a:r>
              <a:rPr lang="ru-RU" sz="1900" b="1" dirty="0" err="1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айкинские</a:t>
            </a:r>
            <a:r>
              <a:rPr lang="ru-RU" sz="19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волонтеры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3" descr="C:\Users\Соня\Desktop\Мывместе 2\Шаблон\Элементы\Ресурс 12@2x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"/>
          <p:cNvSpPr/>
          <p:nvPr/>
        </p:nvSpPr>
        <p:spPr>
          <a:xfrm>
            <a:off x="-53900" y="-77786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4308491" y="346075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36" name="Google Shape;136;p3" descr="C:\Users\Соня\Desktop\Мывместе 2\Шаблон\Элементы\Ресурс 11@2x.png"/>
          <p:cNvPicPr preferRelativeResize="0"/>
          <p:nvPr/>
        </p:nvPicPr>
        <p:blipFill rotWithShape="1">
          <a:blip r:embed="rId3"/>
          <a:srcRect r="58451" b="40180"/>
          <a:stretch>
            <a:fillRect/>
          </a:stretch>
        </p:blipFill>
        <p:spPr>
          <a:xfrm>
            <a:off x="-53900" y="-77786"/>
            <a:ext cx="4443020" cy="359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" descr="C:\Users\Соня\Desktop\Мывместе 2\Шаблон\Элементы\Ресурс 15@2x.png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2764" y="1948786"/>
            <a:ext cx="11794435" cy="3973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" descr="C:\Users\Соня\Desktop\Мывместе 2\Шаблон\Элементы\Ресурс 20.png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8796414" y="4316051"/>
            <a:ext cx="3402484" cy="254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 descr="C:\Users\Соня\Desktop\Мывместе 2\Шаблон\Элементы\Ресурс 12@2x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802882" y="1432755"/>
            <a:ext cx="4369177" cy="4942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 descr="C:\Users\Соня\Desktop\Мывместе 2\Шаблон\Элементы\Ресурс 4@2x.png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10312077" y="200114"/>
            <a:ext cx="1460500" cy="242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" descr="C:\Users\Соня\Desktop\Мывместе 2\Шаблон\Элементы\Ресурс 2@2x.png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92764" y="3515563"/>
            <a:ext cx="3186460" cy="314486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06;p2"/>
          <p:cNvSpPr/>
          <p:nvPr/>
        </p:nvSpPr>
        <p:spPr>
          <a:xfrm>
            <a:off x="3570289" y="1111023"/>
            <a:ext cx="5098167" cy="680116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533" y="842016"/>
            <a:ext cx="100647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Google Shape;108;p2"/>
          <p:cNvSpPr txBox="1"/>
          <p:nvPr/>
        </p:nvSpPr>
        <p:spPr>
          <a:xfrm>
            <a:off x="3622964" y="1112668"/>
            <a:ext cx="4946072" cy="83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 panose="020B0604020202020204"/>
              <a:buNone/>
            </a:pPr>
            <a:r>
              <a:rPr lang="ru-RU" sz="19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Отряд волонтеров «</a:t>
            </a:r>
            <a:r>
              <a:rPr lang="ru-RU" sz="1900" b="1" dirty="0" err="1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ДРАйВ</a:t>
            </a:r>
            <a:r>
              <a:rPr lang="ru-RU" sz="19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» - дружные </a:t>
            </a:r>
            <a:r>
              <a:rPr lang="ru-RU" sz="1900" b="1" dirty="0" err="1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айкинские</a:t>
            </a:r>
            <a:r>
              <a:rPr lang="ru-RU" sz="19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волонтеры</a:t>
            </a:r>
            <a:endParaRPr dirty="0"/>
          </a:p>
        </p:txBody>
      </p:sp>
      <p:graphicFrame>
        <p:nvGraphicFramePr>
          <p:cNvPr id="15" name="Содержимое 3"/>
          <p:cNvGraphicFramePr/>
          <p:nvPr/>
        </p:nvGraphicFramePr>
        <p:xfrm>
          <a:off x="1073424" y="2219103"/>
          <a:ext cx="9833113" cy="4156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8354"/>
                <a:gridCol w="4674759"/>
              </a:tblGrid>
              <a:tr h="2292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количественные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качественные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51686">
                <a:tc>
                  <a:txBody>
                    <a:bodyPr/>
                    <a:lstStyle/>
                    <a:p>
                      <a:pPr lvl="0" algn="ctr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организовали и провели 14 экосубботников.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избавили территорию парка от мусора - 3 га.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собрали более 360 мешков (200л.) мусора, из них 270 - вторсырье (пластик, алюминиевые банки).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провели 10 экоуроков в местной школе.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провели 12 бесед на экологические темы в местной школе.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привлекли более 600 волонтеров и неравнодушных жителей и гостей села Айкино в наш проект.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выпустили 5 публикаций в муниципальной газете «Вперёд» по деятельности данного проекта.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подготовили один видеоматериал на телеканал «Юрган».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опубликовали более 14 постов в нашей группе в ВКонтакте.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число просмотров постов более 100 тыс.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экосубботниках собрали и сдали в пункты приема вторсырья: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более 100 кг. пластика.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более 5 кг. металла.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 Привлекли (показали на своем примере) внимание взрослых и детей села Айкино к проблеме загрязнения мусором и отходами территории парковой зоны.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 Приобщили жителей села к экологической культуре, благодаря экосубботникам и экоакциям, способствовали, тем самым, к формированию экологической культуры граждан.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4" descr="C:\Users\Соня\Desktop\Мывместе 2\Шаблон\Элементы\Ресурс 12@2x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"/>
          <p:cNvSpPr/>
          <p:nvPr/>
        </p:nvSpPr>
        <p:spPr>
          <a:xfrm>
            <a:off x="-53900" y="-77786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2167611" y="1397038"/>
            <a:ext cx="7506476" cy="461665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4308491" y="443060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4" name="Google Shape;154;p4"/>
          <p:cNvSpPr txBox="1"/>
          <p:nvPr/>
        </p:nvSpPr>
        <p:spPr>
          <a:xfrm>
            <a:off x="2868416" y="1465320"/>
            <a:ext cx="6535797" cy="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 panose="020B0604020202020204"/>
              <a:buNone/>
            </a:pPr>
            <a:r>
              <a:rPr lang="ru-RU" sz="19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НАШ ПРОЕКТ И МЫ </a:t>
            </a:r>
            <a:r>
              <a:rPr lang="ru-RU" sz="19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 СОЦИАЛЬНЫХ СЕТЯХ</a:t>
            </a:r>
            <a:endParaRPr dirty="0"/>
          </a:p>
        </p:txBody>
      </p:sp>
      <p:pic>
        <p:nvPicPr>
          <p:cNvPr id="155" name="Google Shape;155;p4" descr="C:\Users\Соня\Desktop\Мывместе 2\Шаблон\Элементы\Ресурс 11@2x.png"/>
          <p:cNvPicPr preferRelativeResize="0"/>
          <p:nvPr/>
        </p:nvPicPr>
        <p:blipFill rotWithShape="1">
          <a:blip r:embed="rId3"/>
          <a:srcRect r="58451" b="40180"/>
          <a:stretch>
            <a:fillRect/>
          </a:stretch>
        </p:blipFill>
        <p:spPr>
          <a:xfrm>
            <a:off x="-53900" y="-77786"/>
            <a:ext cx="4443020" cy="359984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4"/>
          <p:cNvSpPr txBox="1"/>
          <p:nvPr/>
        </p:nvSpPr>
        <p:spPr>
          <a:xfrm>
            <a:off x="2137541" y="2205311"/>
            <a:ext cx="8235922" cy="3832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54D"/>
              </a:buClr>
              <a:buSzPts val="1800"/>
              <a:buFont typeface="Arial" panose="020B0604020202020204"/>
              <a:buNone/>
            </a:pPr>
            <a:r>
              <a:rPr lang="ru-RU" sz="1800" b="1" dirty="0" smtClean="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</a:rPr>
              <a:t>Ссылки и QR-коды на социальные сети проекта организации:</a:t>
            </a:r>
            <a:endParaRPr lang="ru-RU" sz="1800" b="1" dirty="0" smtClean="0">
              <a:solidFill>
                <a:srgbClr val="FF95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FF954D"/>
              </a:buClr>
              <a:buSzPts val="1800"/>
            </a:pPr>
            <a:r>
              <a:rPr lang="ru-RU" sz="1800" b="1" dirty="0" smtClean="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</a:t>
            </a:r>
            <a:endParaRPr lang="ru-RU" sz="1800" b="1" dirty="0" smtClean="0">
              <a:solidFill>
                <a:srgbClr val="FF95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FF954D"/>
              </a:buClr>
              <a:buSzPts val="1800"/>
            </a:pPr>
            <a:endParaRPr lang="ru-RU" sz="1800" b="1" dirty="0">
              <a:solidFill>
                <a:srgbClr val="FF95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FF954D"/>
              </a:buClr>
              <a:buSzPts val="1800"/>
            </a:pPr>
            <a:r>
              <a:rPr lang="ru-RU" sz="1800" b="1" dirty="0" smtClean="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             </a:t>
            </a:r>
            <a:r>
              <a:rPr lang="en-US" sz="1800" b="1" dirty="0" smtClean="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https</a:t>
            </a:r>
            <a:r>
              <a:rPr lang="en-US" sz="1800" b="1" dirty="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://</a:t>
            </a:r>
            <a:r>
              <a:rPr lang="en-US" sz="1800" b="1" dirty="0" smtClean="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vk.com/id472262112</a:t>
            </a:r>
            <a:endParaRPr lang="ru-RU" sz="1800" b="1" dirty="0" smtClean="0">
              <a:solidFill>
                <a:srgbClr val="FF95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FF954D"/>
              </a:buClr>
              <a:buSzPts val="1800"/>
            </a:pPr>
            <a:endParaRPr lang="ru-RU" sz="1800" b="1" dirty="0">
              <a:solidFill>
                <a:srgbClr val="FF95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FF954D"/>
              </a:buClr>
              <a:buSzPts val="1800"/>
            </a:pPr>
            <a:endParaRPr lang="ru-RU" sz="1800" b="1" dirty="0" smtClean="0">
              <a:solidFill>
                <a:srgbClr val="FF95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FF954D"/>
              </a:buClr>
              <a:buSzPts val="1800"/>
            </a:pPr>
            <a:endParaRPr lang="ru-RU" sz="1800" b="1" dirty="0">
              <a:solidFill>
                <a:srgbClr val="FF95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FF954D"/>
              </a:buClr>
              <a:buSzPts val="1800"/>
            </a:pPr>
            <a:r>
              <a:rPr lang="ru-RU" sz="1800" b="1" dirty="0" smtClean="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</a:t>
            </a:r>
            <a:endParaRPr lang="ru-RU" sz="1800" b="1" dirty="0" smtClean="0">
              <a:solidFill>
                <a:srgbClr val="FF95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FF954D"/>
              </a:buClr>
              <a:buSzPts val="1800"/>
            </a:pPr>
            <a:endParaRPr lang="ru-RU" sz="1800" b="1" dirty="0">
              <a:solidFill>
                <a:srgbClr val="FF95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FF954D"/>
              </a:buClr>
              <a:buSzPts val="1800"/>
            </a:pPr>
            <a:r>
              <a:rPr lang="ru-RU" sz="1800" b="1" dirty="0" smtClean="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             </a:t>
            </a:r>
            <a:r>
              <a:rPr lang="en-US" sz="1800" b="1" dirty="0" smtClean="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https</a:t>
            </a:r>
            <a:r>
              <a:rPr lang="en-US" sz="1800" b="1" dirty="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://</a:t>
            </a:r>
            <a:r>
              <a:rPr lang="en-US" sz="1800" b="1" dirty="0" smtClean="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vk.com/vpered1932</a:t>
            </a:r>
            <a:endParaRPr lang="ru-RU" sz="1800" b="1" dirty="0" smtClean="0">
              <a:solidFill>
                <a:srgbClr val="FF95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FF954D"/>
              </a:buClr>
              <a:buSzPts val="1800"/>
            </a:pPr>
            <a:endParaRPr lang="ru-RU" sz="1800" b="1" dirty="0" smtClean="0">
              <a:solidFill>
                <a:srgbClr val="FF95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54D"/>
              </a:buClr>
              <a:buSzPts val="1800"/>
              <a:buFont typeface="Arial" panose="020B0604020202020204"/>
              <a:buNone/>
            </a:pPr>
            <a:endParaRPr lang="ru-RU" sz="1800" b="1" dirty="0" smtClean="0">
              <a:solidFill>
                <a:srgbClr val="FF95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7" name="Google Shape;157;p4" descr="C:\Users\Соня\Desktop\Мывместе 2\Шаблон\Элементы\Ресурс 2.png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10671100" y="-132492"/>
            <a:ext cx="15748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4" descr="C:\Users\Соня\Desktop\Мывместе 2\Шаблон\Элементы\Ресурс 3.png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10407252" y="393570"/>
            <a:ext cx="1460500" cy="24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4"/>
          <p:cNvSpPr/>
          <p:nvPr/>
        </p:nvSpPr>
        <p:spPr>
          <a:xfrm>
            <a:off x="1743916" y="2079411"/>
            <a:ext cx="8784798" cy="4105525"/>
          </a:xfrm>
          <a:prstGeom prst="roundRect">
            <a:avLst>
              <a:gd name="adj" fmla="val 9552"/>
            </a:avLst>
          </a:prstGeom>
          <a:noFill/>
          <a:ln w="38100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849" y="2741185"/>
            <a:ext cx="2206625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s://sun9-13.userapi.com/impf/y9Olw2ktc9SlAVYu0KOWtSEvpFuKUeSLFS9IMw/rDpy-t2QFw8.jpg?size=1200x1200&amp;quality=96&amp;sign=551313f3034f171401d6ac8d9312ca0e&amp;type=albu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583" y="2604753"/>
            <a:ext cx="1666782" cy="166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https://sun9-28.userapi.com/impg/SPyqwetT0VU75rMDwe45rMoZ5PU_xsiSSFarIg/oEire7MILjU.jpg?size=1280x720&amp;quality=96&amp;sign=88954ffc0558c836823cf79db61134cd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2" t="14816" r="14743" b="13390"/>
          <a:stretch>
            <a:fillRect/>
          </a:stretch>
        </p:blipFill>
        <p:spPr bwMode="auto">
          <a:xfrm>
            <a:off x="2077858" y="4562280"/>
            <a:ext cx="2042605" cy="1412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 descr="https://sun9-46.userapi.com/impf/zBnfpZOyAChnGeZz2H2NuGCxkEK47oi-y0DeXg/Fj3dAFtAAGo.jpg?size=1200x1200&amp;quality=96&amp;sign=6139556f5af3ba7bc2c685ce2b83a24d&amp;type=album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737" y="4271535"/>
            <a:ext cx="1648628" cy="164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5" descr="C:\Users\Соня\Desktop\Мывместе 2\Шаблон\Элементы\Ресурс 12@2x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5"/>
          <p:cNvSpPr/>
          <p:nvPr/>
        </p:nvSpPr>
        <p:spPr>
          <a:xfrm>
            <a:off x="-53900" y="-77786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398796" y="236981"/>
            <a:ext cx="7813357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FF954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ПРИЗНАНИЕ И ВОВЛЕЧЕННОСТЬ</a:t>
            </a:r>
            <a:endParaRPr lang="ru-RU" sz="3200" b="1">
              <a:solidFill>
                <a:srgbClr val="FF954D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FF954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(«ДЕЙСТВУЮЩИЕ ЛИЦА») </a:t>
            </a:r>
            <a:endParaRPr lang="ru-RU" sz="3200" b="1">
              <a:solidFill>
                <a:srgbClr val="FF954D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67" name="Google Shape;167;p5" descr="C:\Users\Соня\Desktop\Мывместе 2\Шаблон\Элементы\Ресурс 15@2x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04777" y="1603212"/>
            <a:ext cx="10449600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5"/>
          <p:cNvSpPr txBox="1"/>
          <p:nvPr/>
        </p:nvSpPr>
        <p:spPr>
          <a:xfrm>
            <a:off x="824614" y="1803337"/>
            <a:ext cx="10229762" cy="55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 panose="020B0604020202020204"/>
              <a:buNone/>
            </a:pPr>
            <a:r>
              <a:rPr lang="ru-RU" sz="2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БЛАГОПОЛУЧАТЕЛИ: </a:t>
            </a:r>
            <a:r>
              <a:rPr lang="ru-RU" dirty="0">
                <a:ea typeface="Montserrat"/>
              </a:rPr>
              <a:t> </a:t>
            </a:r>
            <a:r>
              <a:rPr lang="ru-RU" sz="1500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Жители и гости села Айкино</a:t>
            </a:r>
            <a:endParaRPr sz="1500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69" name="Google Shape;169;p5" descr="C:\Users\Соня\Desktop\Мывместе 2\Шаблон\Элементы\Ресурс 4@2x.png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538189" y="326822"/>
            <a:ext cx="2234388" cy="37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5" descr="C:\Users\Соня\Desktop\Мывместе 2\Шаблон\Элементы\Ресурс 15@2x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04777" y="2387611"/>
            <a:ext cx="10449600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5"/>
          <p:cNvSpPr txBox="1"/>
          <p:nvPr/>
        </p:nvSpPr>
        <p:spPr>
          <a:xfrm>
            <a:off x="824614" y="2571071"/>
            <a:ext cx="10229762" cy="54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 panose="020B0604020202020204"/>
              <a:buNone/>
            </a:pPr>
            <a:r>
              <a:rPr lang="ru-RU" sz="2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ВОЛОНТЁРЫ: </a:t>
            </a:r>
            <a:r>
              <a:rPr lang="ru-RU" dirty="0">
                <a:ea typeface="Montserrat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Montserrat SemiBold"/>
                <a:ea typeface="Montserrat"/>
                <a:sym typeface="Montserrat SemiBold"/>
              </a:rPr>
              <a:t>школьники, серебряные и инклюзивные волонтеры</a:t>
            </a:r>
            <a:endParaRPr sz="1600" dirty="0">
              <a:solidFill>
                <a:schemeClr val="tx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72" name="Google Shape;172;p5" descr="C:\Users\Соня\Desktop\Мывместе 2\Шаблон\Элементы\Ресурс 15@2x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04777" y="3157316"/>
            <a:ext cx="10449600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5"/>
          <p:cNvSpPr txBox="1"/>
          <p:nvPr/>
        </p:nvSpPr>
        <p:spPr>
          <a:xfrm>
            <a:off x="824614" y="3297552"/>
            <a:ext cx="10229763" cy="638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ru-RU" sz="1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ПАРТНЁРЫ: </a:t>
            </a:r>
            <a:r>
              <a:rPr lang="ru-RU" sz="150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* МБОУ «СОШ» с. Айкино. * Усть-Вымский районный отдел по охране окружающей среды.* Администрация МР «Усть-Вымский». * Редакция газеты «Вперед»</a:t>
            </a:r>
            <a:endParaRPr lang="ru-RU" sz="150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4" name="Google Shape;174;p5" descr="C:\Users\Соня\Desktop\Мывместе 2\Шаблон\Элементы\Ресурс 15@2x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04777" y="3909600"/>
            <a:ext cx="10449600" cy="62390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5"/>
          <p:cNvSpPr txBox="1"/>
          <p:nvPr/>
        </p:nvSpPr>
        <p:spPr>
          <a:xfrm>
            <a:off x="824614" y="4064297"/>
            <a:ext cx="10229764" cy="504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lvl="0">
              <a:buClr>
                <a:schemeClr val="lt1"/>
              </a:buClr>
              <a:buSzPts val="1400"/>
            </a:pPr>
            <a:r>
              <a:rPr lang="ru-RU" sz="1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ОРГАНЫ ВЛАСТИ: </a:t>
            </a:r>
            <a:r>
              <a:rPr lang="ru-RU" sz="1500" dirty="0" smtClean="0">
                <a:latin typeface="Montserrat" charset="-52"/>
                <a:ea typeface="Montserrat"/>
              </a:rPr>
              <a:t>Администрации МР «Усть-Вымский» и СП «</a:t>
            </a:r>
            <a:r>
              <a:rPr lang="ru-RU" sz="1500" dirty="0" err="1" smtClean="0">
                <a:latin typeface="Montserrat" charset="-52"/>
                <a:ea typeface="Montserrat"/>
              </a:rPr>
              <a:t>Айкино</a:t>
            </a:r>
            <a:r>
              <a:rPr lang="ru-RU" sz="1500" dirty="0" smtClean="0">
                <a:latin typeface="Montserrat" charset="-52"/>
                <a:ea typeface="Montserrat"/>
              </a:rPr>
              <a:t>»</a:t>
            </a:r>
            <a:endParaRPr sz="1500" b="1" i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6" name="Google Shape;176;p5" descr="C:\Users\Соня\Desktop\Мывместе 2\Шаблон\Элементы\Ресурс 15@2x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04777" y="4711317"/>
            <a:ext cx="10449600" cy="62390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5"/>
          <p:cNvSpPr txBox="1"/>
          <p:nvPr/>
        </p:nvSpPr>
        <p:spPr>
          <a:xfrm>
            <a:off x="824614" y="4880600"/>
            <a:ext cx="10229764" cy="50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buClr>
                <a:schemeClr val="lt1"/>
              </a:buClr>
              <a:buSzPts val="1400"/>
            </a:pPr>
            <a:r>
              <a:rPr lang="ru-RU" sz="1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МЕДИА: </a:t>
            </a:r>
            <a:r>
              <a:rPr lang="ru-RU" sz="1500" dirty="0">
                <a:latin typeface="Montserrat" charset="-52"/>
              </a:rPr>
              <a:t>ГАУ РК Редакция  газеты «Вперед».</a:t>
            </a:r>
            <a:r>
              <a:rPr lang="ru-RU" sz="1500" b="1" dirty="0">
                <a:solidFill>
                  <a:schemeClr val="lt1"/>
                </a:solidFill>
                <a:latin typeface="Montserrat" charset="-52"/>
                <a:ea typeface="Montserrat"/>
                <a:cs typeface="Montserrat"/>
                <a:sym typeface="Montserrat"/>
              </a:rPr>
              <a:t> </a:t>
            </a:r>
            <a:endParaRPr lang="ru-RU" sz="1500" dirty="0">
              <a:solidFill>
                <a:schemeClr val="dk1"/>
              </a:solidFill>
              <a:latin typeface="Montserrat" charset="-52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endParaRPr dirty="0"/>
          </a:p>
        </p:txBody>
      </p:sp>
      <p:pic>
        <p:nvPicPr>
          <p:cNvPr id="178" name="Google Shape;178;p5" descr="C:\Users\Соня\Desktop\Мывместе 2\Шаблон\Элементы\Ресурс 15@2x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04777" y="5513034"/>
            <a:ext cx="10449600" cy="62390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5"/>
          <p:cNvSpPr txBox="1"/>
          <p:nvPr/>
        </p:nvSpPr>
        <p:spPr>
          <a:xfrm>
            <a:off x="824614" y="5650735"/>
            <a:ext cx="9830769" cy="64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lvl="0">
              <a:buClr>
                <a:schemeClr val="lt1"/>
              </a:buClr>
              <a:buSzPts val="1400"/>
            </a:pPr>
            <a:r>
              <a:rPr lang="ru-RU" sz="14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ДОПОЛНИТЕЛЬНАЯ ИНФОРМАЦИЯ (награды, премии и т.д</a:t>
            </a:r>
            <a:r>
              <a:rPr lang="ru-RU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.) </a:t>
            </a:r>
            <a:r>
              <a:rPr lang="ru-RU" dirty="0" smtClean="0">
                <a:latin typeface="Montserrat" charset="-52"/>
                <a:ea typeface="Montserrat"/>
              </a:rPr>
              <a:t>Благодарственные письма от Администрации МР «Усть-Вымский» и </a:t>
            </a:r>
            <a:r>
              <a:rPr lang="ru-RU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Усть-Вымского районного отдела </a:t>
            </a:r>
            <a:r>
              <a:rPr lang="ru-RU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по охране окружающей среды</a:t>
            </a:r>
            <a:r>
              <a:rPr lang="ru-RU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dirty="0"/>
          </a:p>
        </p:txBody>
      </p:sp>
      <p:pic>
        <p:nvPicPr>
          <p:cNvPr id="180" name="Google Shape;180;p5" descr="C:\Users\Соня\Desktop\Мывместе 2\Шаблон\Элементы\Ресурс 22.png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8939103" y="5370329"/>
            <a:ext cx="3252897" cy="1487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6" descr="C:\Users\Соня\Desktop\Мывместе 2\Шаблон\Элементы\Ресурс 29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108689" y="-78903"/>
            <a:ext cx="12327280" cy="6936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6" descr="C:\Users\Соня\Desktop\Мывместе 2\Шаблон\Элементы\Ресурс 30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707177" y="2360584"/>
            <a:ext cx="656795" cy="656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6" descr="C:\Users\Соня\Desktop\Мывместе 2\Шаблон\Элементы\Ресурс 31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743764" y="3507589"/>
            <a:ext cx="656795" cy="65679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6"/>
          <p:cNvSpPr txBox="1"/>
          <p:nvPr/>
        </p:nvSpPr>
        <p:spPr>
          <a:xfrm>
            <a:off x="1252138" y="644616"/>
            <a:ext cx="9605627" cy="1388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0" tIns="52125" rIns="104250" bIns="52125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 ExtraBold"/>
              <a:buNone/>
            </a:pPr>
            <a:r>
              <a:rPr lang="ru-RU" sz="4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СПАСИБО ЗА ВНИМАНИЕ!</a:t>
            </a:r>
            <a:endParaRPr lang="ru-RU" sz="40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9" name="Google Shape;189;p6"/>
          <p:cNvSpPr txBox="1"/>
          <p:nvPr/>
        </p:nvSpPr>
        <p:spPr>
          <a:xfrm>
            <a:off x="4929078" y="2423705"/>
            <a:ext cx="3393287" cy="783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145"/>
              </a:spcBef>
              <a:spcAft>
                <a:spcPts val="0"/>
              </a:spcAft>
              <a:buClr>
                <a:srgbClr val="FF954D"/>
              </a:buClr>
              <a:buSzPct val="100000"/>
              <a:buFont typeface="Arial" panose="020B0604020202020204"/>
              <a:buNone/>
            </a:pPr>
            <a:r>
              <a:rPr lang="en-US" sz="1800" dirty="0" smtClean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annasemukova@mail.ru</a:t>
            </a:r>
            <a:br>
              <a:rPr lang="ru-RU" sz="1800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800" dirty="0">
              <a:solidFill>
                <a:srgbClr val="FF954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0" name="Google Shape;190;p6"/>
          <p:cNvSpPr/>
          <p:nvPr/>
        </p:nvSpPr>
        <p:spPr>
          <a:xfrm>
            <a:off x="4716999" y="2320678"/>
            <a:ext cx="4095369" cy="898352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91" name="Google Shape;191;p6"/>
          <p:cNvSpPr/>
          <p:nvPr/>
        </p:nvSpPr>
        <p:spPr>
          <a:xfrm>
            <a:off x="4604580" y="3536212"/>
            <a:ext cx="4208116" cy="875919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92" name="Google Shape;192;p6"/>
          <p:cNvSpPr txBox="1"/>
          <p:nvPr/>
        </p:nvSpPr>
        <p:spPr>
          <a:xfrm>
            <a:off x="4929078" y="3545227"/>
            <a:ext cx="3592070" cy="1020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spcBef>
                <a:spcPts val="145"/>
              </a:spcBef>
              <a:buClr>
                <a:srgbClr val="FF954D"/>
              </a:buClr>
              <a:buSzPct val="100000"/>
            </a:pPr>
            <a:r>
              <a:rPr lang="ru-RU" sz="1800" dirty="0" smtClean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Страничка в ВК </a:t>
            </a:r>
            <a:r>
              <a:rPr lang="en-US" sz="1800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https://vk.com/id289304134</a:t>
            </a:r>
            <a:br>
              <a:rPr lang="ru-RU" sz="1800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800" dirty="0">
              <a:solidFill>
                <a:srgbClr val="FF954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7170" name="Picture 2" descr="https://sun9-6.userapi.com/impf/T5lc3Vx_HtibRojdKdS10br3KL1f5GBfNPnqlw/93rAwekBkpg.jpg?size=1200x1200&amp;quality=96&amp;sign=8fb9cafb1c2e60ed756b59901726bdff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891" y="3168201"/>
            <a:ext cx="1584845" cy="158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4538</Words>
  <Application>WPS Presentation</Application>
  <PresentationFormat>Произвольный</PresentationFormat>
  <Paragraphs>145</Paragraphs>
  <Slides>9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6" baseType="lpstr">
      <vt:lpstr>Arial</vt:lpstr>
      <vt:lpstr>SimSun</vt:lpstr>
      <vt:lpstr>Wingdings</vt:lpstr>
      <vt:lpstr>Arial</vt:lpstr>
      <vt:lpstr>Calibri</vt:lpstr>
      <vt:lpstr>Montserrat Black</vt:lpstr>
      <vt:lpstr>Montserrat</vt:lpstr>
      <vt:lpstr>Montserrat SemiBold</vt:lpstr>
      <vt:lpstr>Times New Roman</vt:lpstr>
      <vt:lpstr>Arial Unicode MS</vt:lpstr>
      <vt:lpstr>Montserrat</vt:lpstr>
      <vt:lpstr>Montserrat ExtraBold</vt:lpstr>
      <vt:lpstr>Microsoft YaHei</vt:lpstr>
      <vt:lpstr>Arial Unicode MS</vt:lpstr>
      <vt:lpstr>sans-serif</vt:lpstr>
      <vt:lpstr>Segoe Print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Зоя Дурдина</dc:creator>
  <cp:lastModifiedBy>home</cp:lastModifiedBy>
  <cp:revision>36</cp:revision>
  <dcterms:created xsi:type="dcterms:W3CDTF">2020-03-24T07:41:00Z</dcterms:created>
  <dcterms:modified xsi:type="dcterms:W3CDTF">2024-06-03T18:59:42Z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B19EB60EA607401C9BB621C290A4AB30_13</vt:lpwstr>
  </property>
  <property fmtid="{D5CDD505-2E9C-101B-9397-08002B2CF9AE}" pid="3" name="KSOProductBuildVer">
    <vt:lpwstr>1049-12.2.0.16909</vt:lpwstr>
  </property>
</Properties>
</file>