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50" r:id="rId3"/>
    <p:sldId id="270" r:id="rId4"/>
    <p:sldId id="272" r:id="rId5"/>
    <p:sldId id="271" r:id="rId6"/>
    <p:sldId id="316" r:id="rId7"/>
    <p:sldId id="343" r:id="rId8"/>
    <p:sldId id="344" r:id="rId9"/>
    <p:sldId id="317" r:id="rId10"/>
    <p:sldId id="340" r:id="rId11"/>
    <p:sldId id="346" r:id="rId12"/>
    <p:sldId id="347" r:id="rId13"/>
    <p:sldId id="348" r:id="rId14"/>
    <p:sldId id="34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аныл Иркалиева" initials="ЖИ" lastIdx="1" clrIdx="0">
    <p:extLst>
      <p:ext uri="{19B8F6BF-5375-455C-9EA6-DF929625EA0E}">
        <p15:presenceInfo xmlns:p15="http://schemas.microsoft.com/office/powerpoint/2012/main" userId="2edb5ad9b2a55a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CC"/>
    <a:srgbClr val="0066FF"/>
    <a:srgbClr val="FFFF99"/>
    <a:srgbClr val="FF7C80"/>
    <a:srgbClr val="A7D971"/>
    <a:srgbClr val="B800B8"/>
    <a:srgbClr val="820082"/>
    <a:srgbClr val="FF5757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7565" autoAdjust="0"/>
  </p:normalViewPr>
  <p:slideViewPr>
    <p:cSldViewPr>
      <p:cViewPr varScale="1">
        <p:scale>
          <a:sx n="109" d="100"/>
          <a:sy n="109" d="100"/>
        </p:scale>
        <p:origin x="341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37" d="100"/>
          <a:sy n="37" d="100"/>
        </p:scale>
        <p:origin x="-236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5T07:36:55.866" idx="1">
    <p:pos x="5574" y="177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FEE09-AF47-43DE-A8E3-AD8E5FC5098F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0D7BFB1D-CA24-4E27-B823-C06E894BD28F}">
      <dgm:prSet phldrT="[Текст]"/>
      <dgm:spPr>
        <a:solidFill>
          <a:srgbClr val="FF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52400" prstMaterial="matte">
          <a:bevelT w="127000" h="63500"/>
        </a:sp3d>
      </dgm:spPr>
      <dgm:t>
        <a:bodyPr/>
        <a:lstStyle/>
        <a:p>
          <a:r>
            <a:rPr lang="ru-RU" b="0" dirty="0">
              <a:solidFill>
                <a:srgbClr val="0000CC"/>
              </a:solidFill>
              <a:latin typeface="a_SeriferTitul" panose="020A0904090705020304" pitchFamily="18" charset="-52"/>
            </a:rPr>
            <a:t>Цели проекта:</a:t>
          </a:r>
        </a:p>
      </dgm:t>
    </dgm:pt>
    <dgm:pt modelId="{F8B7A3F7-A1E5-4D14-B8B3-C3A8373F781B}" type="parTrans" cxnId="{829780C5-CFC3-4DA0-BB16-61871DD27867}">
      <dgm:prSet/>
      <dgm:spPr/>
      <dgm:t>
        <a:bodyPr/>
        <a:lstStyle/>
        <a:p>
          <a:endParaRPr lang="ru-RU" b="0"/>
        </a:p>
      </dgm:t>
    </dgm:pt>
    <dgm:pt modelId="{B1B8E59C-D161-4F73-A462-E8A7255A930F}" type="sibTrans" cxnId="{829780C5-CFC3-4DA0-BB16-61871DD27867}">
      <dgm:prSet/>
      <dgm:spPr/>
      <dgm:t>
        <a:bodyPr/>
        <a:lstStyle/>
        <a:p>
          <a:endParaRPr lang="ru-RU" b="0"/>
        </a:p>
      </dgm:t>
    </dgm:pt>
    <dgm:pt modelId="{52709310-A316-48CF-A9F3-6222D091AA9E}">
      <dgm:prSet phldrT="[Текст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Ранее выявление и профилактика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когнитивных нарушений у пожилых</a:t>
          </a:r>
          <a:endParaRPr lang="ru-RU" sz="1400" b="0" dirty="0">
            <a:solidFill>
              <a:schemeClr val="bg1"/>
            </a:solidFill>
          </a:endParaRPr>
        </a:p>
      </dgm:t>
    </dgm:pt>
    <dgm:pt modelId="{8378EA52-786E-449F-BB97-1495CE5F3ABD}" type="parTrans" cxnId="{F50624C0-081F-42B7-BB77-8158C56B7939}">
      <dgm:prSet/>
      <dgm:spPr/>
      <dgm:t>
        <a:bodyPr/>
        <a:lstStyle/>
        <a:p>
          <a:endParaRPr lang="ru-RU" b="0"/>
        </a:p>
      </dgm:t>
    </dgm:pt>
    <dgm:pt modelId="{0E1F6A77-CEF3-43B8-82C3-33319D2D413E}" type="sibTrans" cxnId="{F50624C0-081F-42B7-BB77-8158C56B7939}">
      <dgm:prSet/>
      <dgm:spPr/>
      <dgm:t>
        <a:bodyPr/>
        <a:lstStyle/>
        <a:p>
          <a:endParaRPr lang="ru-RU" b="0"/>
        </a:p>
      </dgm:t>
    </dgm:pt>
    <dgm:pt modelId="{C65FD452-F797-45A4-A645-D92F89D51569}">
      <dgm:prSet phldrT="[Текст]" custT="1"/>
      <dgm:spPr>
        <a:solidFill>
          <a:srgbClr val="0066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Организация доступной,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 долговременной, качественной социально-медицинской помощи пожилым гражданам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 с психическими расстройствами</a:t>
          </a:r>
          <a:endParaRPr lang="ru-RU" sz="1400" b="0" dirty="0"/>
        </a:p>
      </dgm:t>
    </dgm:pt>
    <dgm:pt modelId="{38C86C3C-5799-4349-BC03-49FD3EAC7E4E}" type="parTrans" cxnId="{52CDC676-1159-4341-AEBC-FA8156288275}">
      <dgm:prSet/>
      <dgm:spPr/>
      <dgm:t>
        <a:bodyPr/>
        <a:lstStyle/>
        <a:p>
          <a:endParaRPr lang="ru-RU" b="0"/>
        </a:p>
      </dgm:t>
    </dgm:pt>
    <dgm:pt modelId="{1DE34EC7-602C-44BB-B13C-51FD0BB22363}" type="sibTrans" cxnId="{52CDC676-1159-4341-AEBC-FA8156288275}">
      <dgm:prSet/>
      <dgm:spPr/>
      <dgm:t>
        <a:bodyPr/>
        <a:lstStyle/>
        <a:p>
          <a:endParaRPr lang="ru-RU" b="0"/>
        </a:p>
      </dgm:t>
    </dgm:pt>
    <dgm:pt modelId="{18D6A494-F396-4D58-90CE-18F4500756C1}">
      <dgm:prSet phldrT="[Текст]" custT="1"/>
      <dgm:spPr>
        <a:solidFill>
          <a:srgbClr val="0099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Повышение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независимости людей пожилого и старческого возраста путём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сохранения на возможном уровне когнитивных процессов</a:t>
          </a:r>
          <a:endParaRPr lang="ru-RU" sz="1400" b="0" dirty="0"/>
        </a:p>
      </dgm:t>
    </dgm:pt>
    <dgm:pt modelId="{C4EAB9C0-832E-440C-AF3A-1E0183B91509}" type="parTrans" cxnId="{BEC93D2E-BCB1-4E84-9B23-AE774C044CA3}">
      <dgm:prSet/>
      <dgm:spPr/>
      <dgm:t>
        <a:bodyPr/>
        <a:lstStyle/>
        <a:p>
          <a:endParaRPr lang="ru-RU" b="0"/>
        </a:p>
      </dgm:t>
    </dgm:pt>
    <dgm:pt modelId="{4BBE4540-F566-4E42-B865-DBB661D7EC59}" type="sibTrans" cxnId="{BEC93D2E-BCB1-4E84-9B23-AE774C044CA3}">
      <dgm:prSet/>
      <dgm:spPr/>
      <dgm:t>
        <a:bodyPr/>
        <a:lstStyle/>
        <a:p>
          <a:endParaRPr lang="ru-RU" b="0"/>
        </a:p>
      </dgm:t>
    </dgm:pt>
    <dgm:pt modelId="{7B66984D-E6E9-4968-A891-41530DA6792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Организация формы социальной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 работы, предусматривающая внедрение инновационных методов работы с пожилыми в рамках межведомственного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b="0" dirty="0">
              <a:latin typeface="Times New Roman" pitchFamily="18" charset="0"/>
              <a:cs typeface="Times New Roman" pitchFamily="18" charset="0"/>
            </a:rPr>
            <a:t>сотрудничества</a:t>
          </a:r>
          <a:endParaRPr lang="ru-RU" sz="1400" b="0" dirty="0"/>
        </a:p>
      </dgm:t>
    </dgm:pt>
    <dgm:pt modelId="{02766BCA-4ADB-4C9E-8285-E4BD1DE86305}" type="parTrans" cxnId="{6CAACF8D-0509-4526-9F69-0FD140A41AE1}">
      <dgm:prSet/>
      <dgm:spPr/>
      <dgm:t>
        <a:bodyPr/>
        <a:lstStyle/>
        <a:p>
          <a:endParaRPr lang="ru-RU" b="0"/>
        </a:p>
      </dgm:t>
    </dgm:pt>
    <dgm:pt modelId="{5500C9A9-BCD4-4914-9ED3-D1F438442441}" type="sibTrans" cxnId="{6CAACF8D-0509-4526-9F69-0FD140A41AE1}">
      <dgm:prSet/>
      <dgm:spPr/>
      <dgm:t>
        <a:bodyPr/>
        <a:lstStyle/>
        <a:p>
          <a:endParaRPr lang="ru-RU" b="0"/>
        </a:p>
      </dgm:t>
    </dgm:pt>
    <dgm:pt modelId="{B6BC5570-905F-455A-9851-55063A4B567B}" type="pres">
      <dgm:prSet presAssocID="{3A2FEE09-AF47-43DE-A8E3-AD8E5FC5098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7F6E98-18AB-4D22-A068-AB3AE3349C3B}" type="pres">
      <dgm:prSet presAssocID="{3A2FEE09-AF47-43DE-A8E3-AD8E5FC5098F}" presName="matrix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F7D58F4-58D6-4ADC-83D4-D2B15BD0CA6D}" type="pres">
      <dgm:prSet presAssocID="{3A2FEE09-AF47-43DE-A8E3-AD8E5FC5098F}" presName="tile1" presStyleLbl="node1" presStyleIdx="0" presStyleCnt="4"/>
      <dgm:spPr>
        <a:prstGeom prst="teardrop">
          <a:avLst/>
        </a:prstGeom>
      </dgm:spPr>
    </dgm:pt>
    <dgm:pt modelId="{C2BA8844-CDB7-464F-8343-B57B80C44DA4}" type="pres">
      <dgm:prSet presAssocID="{3A2FEE09-AF47-43DE-A8E3-AD8E5FC509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1985A2-5C87-4DB8-A786-88E71C0B5029}" type="pres">
      <dgm:prSet presAssocID="{3A2FEE09-AF47-43DE-A8E3-AD8E5FC5098F}" presName="tile2" presStyleLbl="node1" presStyleIdx="1" presStyleCnt="4"/>
      <dgm:spPr>
        <a:prstGeom prst="teardrop">
          <a:avLst/>
        </a:prstGeom>
      </dgm:spPr>
    </dgm:pt>
    <dgm:pt modelId="{B44AB25F-E76C-4E5C-BB55-9ED3E076A64B}" type="pres">
      <dgm:prSet presAssocID="{3A2FEE09-AF47-43DE-A8E3-AD8E5FC509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948423-CBC3-45D5-84B5-17CBF94F4B72}" type="pres">
      <dgm:prSet presAssocID="{3A2FEE09-AF47-43DE-A8E3-AD8E5FC5098F}" presName="tile3" presStyleLbl="node1" presStyleIdx="2" presStyleCnt="4"/>
      <dgm:spPr>
        <a:prstGeom prst="teardrop">
          <a:avLst/>
        </a:prstGeom>
      </dgm:spPr>
    </dgm:pt>
    <dgm:pt modelId="{00210C60-14C9-48F8-B9DE-AEF0F3871AA0}" type="pres">
      <dgm:prSet presAssocID="{3A2FEE09-AF47-43DE-A8E3-AD8E5FC509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8BE312-87E6-451D-ACE1-6C1BBF1055EF}" type="pres">
      <dgm:prSet presAssocID="{3A2FEE09-AF47-43DE-A8E3-AD8E5FC5098F}" presName="tile4" presStyleLbl="node1" presStyleIdx="3" presStyleCnt="4" custLinFactNeighborX="952"/>
      <dgm:spPr>
        <a:prstGeom prst="teardrop">
          <a:avLst/>
        </a:prstGeom>
      </dgm:spPr>
    </dgm:pt>
    <dgm:pt modelId="{AA21154A-1AC1-49A6-A4AB-0D87F6490983}" type="pres">
      <dgm:prSet presAssocID="{3A2FEE09-AF47-43DE-A8E3-AD8E5FC509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08DA847-666E-4476-9080-C50E6FAD7C15}" type="pres">
      <dgm:prSet presAssocID="{3A2FEE09-AF47-43DE-A8E3-AD8E5FC5098F}" presName="centerTile" presStyleLbl="fgShp" presStyleIdx="0" presStyleCnt="1" custScaleX="72365" custScaleY="138182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2FE42009-C8C0-4CF6-8512-12BE2540E718}" type="presOf" srcId="{18D6A494-F396-4D58-90CE-18F4500756C1}" destId="{00210C60-14C9-48F8-B9DE-AEF0F3871AA0}" srcOrd="1" destOrd="0" presId="urn:microsoft.com/office/officeart/2005/8/layout/matrix1"/>
    <dgm:cxn modelId="{4B070515-807E-4E97-9299-611F00FDA878}" type="presOf" srcId="{18D6A494-F396-4D58-90CE-18F4500756C1}" destId="{00948423-CBC3-45D5-84B5-17CBF94F4B72}" srcOrd="0" destOrd="0" presId="urn:microsoft.com/office/officeart/2005/8/layout/matrix1"/>
    <dgm:cxn modelId="{7C56002C-FCA8-43CA-8811-A535275C6C2C}" type="presOf" srcId="{0D7BFB1D-CA24-4E27-B823-C06E894BD28F}" destId="{D08DA847-666E-4476-9080-C50E6FAD7C15}" srcOrd="0" destOrd="0" presId="urn:microsoft.com/office/officeart/2005/8/layout/matrix1"/>
    <dgm:cxn modelId="{E163152D-F176-496B-BB18-CC9898204147}" type="presOf" srcId="{52709310-A316-48CF-A9F3-6222D091AA9E}" destId="{C2BA8844-CDB7-464F-8343-B57B80C44DA4}" srcOrd="1" destOrd="0" presId="urn:microsoft.com/office/officeart/2005/8/layout/matrix1"/>
    <dgm:cxn modelId="{BEC93D2E-BCB1-4E84-9B23-AE774C044CA3}" srcId="{0D7BFB1D-CA24-4E27-B823-C06E894BD28F}" destId="{18D6A494-F396-4D58-90CE-18F4500756C1}" srcOrd="2" destOrd="0" parTransId="{C4EAB9C0-832E-440C-AF3A-1E0183B91509}" sibTransId="{4BBE4540-F566-4E42-B865-DBB661D7EC59}"/>
    <dgm:cxn modelId="{61761E43-65D4-4E25-A121-81E44BE15DCE}" type="presOf" srcId="{C65FD452-F797-45A4-A645-D92F89D51569}" destId="{2E1985A2-5C87-4DB8-A786-88E71C0B5029}" srcOrd="0" destOrd="0" presId="urn:microsoft.com/office/officeart/2005/8/layout/matrix1"/>
    <dgm:cxn modelId="{75421449-B406-4BB1-9043-5493B7BF4C14}" type="presOf" srcId="{C65FD452-F797-45A4-A645-D92F89D51569}" destId="{B44AB25F-E76C-4E5C-BB55-9ED3E076A64B}" srcOrd="1" destOrd="0" presId="urn:microsoft.com/office/officeart/2005/8/layout/matrix1"/>
    <dgm:cxn modelId="{406F326B-419B-4A9E-A64D-A755490C524D}" type="presOf" srcId="{7B66984D-E6E9-4968-A891-41530DA6792C}" destId="{AA21154A-1AC1-49A6-A4AB-0D87F6490983}" srcOrd="1" destOrd="0" presId="urn:microsoft.com/office/officeart/2005/8/layout/matrix1"/>
    <dgm:cxn modelId="{36A61A74-90B3-4089-B355-228222388D3A}" type="presOf" srcId="{52709310-A316-48CF-A9F3-6222D091AA9E}" destId="{AF7D58F4-58D6-4ADC-83D4-D2B15BD0CA6D}" srcOrd="0" destOrd="0" presId="urn:microsoft.com/office/officeart/2005/8/layout/matrix1"/>
    <dgm:cxn modelId="{52CDC676-1159-4341-AEBC-FA8156288275}" srcId="{0D7BFB1D-CA24-4E27-B823-C06E894BD28F}" destId="{C65FD452-F797-45A4-A645-D92F89D51569}" srcOrd="1" destOrd="0" parTransId="{38C86C3C-5799-4349-BC03-49FD3EAC7E4E}" sibTransId="{1DE34EC7-602C-44BB-B13C-51FD0BB22363}"/>
    <dgm:cxn modelId="{6CAACF8D-0509-4526-9F69-0FD140A41AE1}" srcId="{0D7BFB1D-CA24-4E27-B823-C06E894BD28F}" destId="{7B66984D-E6E9-4968-A891-41530DA6792C}" srcOrd="3" destOrd="0" parTransId="{02766BCA-4ADB-4C9E-8285-E4BD1DE86305}" sibTransId="{5500C9A9-BCD4-4914-9ED3-D1F438442441}"/>
    <dgm:cxn modelId="{E0827FB9-EF11-409C-90B8-CDE0C53829B2}" type="presOf" srcId="{3A2FEE09-AF47-43DE-A8E3-AD8E5FC5098F}" destId="{B6BC5570-905F-455A-9851-55063A4B567B}" srcOrd="0" destOrd="0" presId="urn:microsoft.com/office/officeart/2005/8/layout/matrix1"/>
    <dgm:cxn modelId="{F50624C0-081F-42B7-BB77-8158C56B7939}" srcId="{0D7BFB1D-CA24-4E27-B823-C06E894BD28F}" destId="{52709310-A316-48CF-A9F3-6222D091AA9E}" srcOrd="0" destOrd="0" parTransId="{8378EA52-786E-449F-BB97-1495CE5F3ABD}" sibTransId="{0E1F6A77-CEF3-43B8-82C3-33319D2D413E}"/>
    <dgm:cxn modelId="{829780C5-CFC3-4DA0-BB16-61871DD27867}" srcId="{3A2FEE09-AF47-43DE-A8E3-AD8E5FC5098F}" destId="{0D7BFB1D-CA24-4E27-B823-C06E894BD28F}" srcOrd="0" destOrd="0" parTransId="{F8B7A3F7-A1E5-4D14-B8B3-C3A8373F781B}" sibTransId="{B1B8E59C-D161-4F73-A462-E8A7255A930F}"/>
    <dgm:cxn modelId="{B47C72FC-3B37-458C-8E90-D47386D24A77}" type="presOf" srcId="{7B66984D-E6E9-4968-A891-41530DA6792C}" destId="{B38BE312-87E6-451D-ACE1-6C1BBF1055EF}" srcOrd="0" destOrd="0" presId="urn:microsoft.com/office/officeart/2005/8/layout/matrix1"/>
    <dgm:cxn modelId="{37642D5F-C3E6-4E28-87F5-FCAF18D39721}" type="presParOf" srcId="{B6BC5570-905F-455A-9851-55063A4B567B}" destId="{3E7F6E98-18AB-4D22-A068-AB3AE3349C3B}" srcOrd="0" destOrd="0" presId="urn:microsoft.com/office/officeart/2005/8/layout/matrix1"/>
    <dgm:cxn modelId="{FF963E2E-B39E-44C4-84C6-2BDF9150155A}" type="presParOf" srcId="{3E7F6E98-18AB-4D22-A068-AB3AE3349C3B}" destId="{AF7D58F4-58D6-4ADC-83D4-D2B15BD0CA6D}" srcOrd="0" destOrd="0" presId="urn:microsoft.com/office/officeart/2005/8/layout/matrix1"/>
    <dgm:cxn modelId="{EB748711-9930-4ECE-9406-BD84BA861860}" type="presParOf" srcId="{3E7F6E98-18AB-4D22-A068-AB3AE3349C3B}" destId="{C2BA8844-CDB7-464F-8343-B57B80C44DA4}" srcOrd="1" destOrd="0" presId="urn:microsoft.com/office/officeart/2005/8/layout/matrix1"/>
    <dgm:cxn modelId="{C26CA981-932C-4F3C-8EF1-FC8F657A249B}" type="presParOf" srcId="{3E7F6E98-18AB-4D22-A068-AB3AE3349C3B}" destId="{2E1985A2-5C87-4DB8-A786-88E71C0B5029}" srcOrd="2" destOrd="0" presId="urn:microsoft.com/office/officeart/2005/8/layout/matrix1"/>
    <dgm:cxn modelId="{00E9F148-4293-4E09-851D-50068D1223CD}" type="presParOf" srcId="{3E7F6E98-18AB-4D22-A068-AB3AE3349C3B}" destId="{B44AB25F-E76C-4E5C-BB55-9ED3E076A64B}" srcOrd="3" destOrd="0" presId="urn:microsoft.com/office/officeart/2005/8/layout/matrix1"/>
    <dgm:cxn modelId="{18646F20-D158-4A3A-9FBE-A822598D6890}" type="presParOf" srcId="{3E7F6E98-18AB-4D22-A068-AB3AE3349C3B}" destId="{00948423-CBC3-45D5-84B5-17CBF94F4B72}" srcOrd="4" destOrd="0" presId="urn:microsoft.com/office/officeart/2005/8/layout/matrix1"/>
    <dgm:cxn modelId="{CA92DE99-6FA4-487A-B431-7EB01F609B43}" type="presParOf" srcId="{3E7F6E98-18AB-4D22-A068-AB3AE3349C3B}" destId="{00210C60-14C9-48F8-B9DE-AEF0F3871AA0}" srcOrd="5" destOrd="0" presId="urn:microsoft.com/office/officeart/2005/8/layout/matrix1"/>
    <dgm:cxn modelId="{CAE6EA79-E61C-41AB-86D7-35E0BFBE4781}" type="presParOf" srcId="{3E7F6E98-18AB-4D22-A068-AB3AE3349C3B}" destId="{B38BE312-87E6-451D-ACE1-6C1BBF1055EF}" srcOrd="6" destOrd="0" presId="urn:microsoft.com/office/officeart/2005/8/layout/matrix1"/>
    <dgm:cxn modelId="{2634F939-1E29-4ED1-8D63-29783713321D}" type="presParOf" srcId="{3E7F6E98-18AB-4D22-A068-AB3AE3349C3B}" destId="{AA21154A-1AC1-49A6-A4AB-0D87F6490983}" srcOrd="7" destOrd="0" presId="urn:microsoft.com/office/officeart/2005/8/layout/matrix1"/>
    <dgm:cxn modelId="{E92EB54F-7DEE-47E9-9460-AD2DA4A2F70A}" type="presParOf" srcId="{B6BC5570-905F-455A-9851-55063A4B567B}" destId="{D08DA847-666E-4476-9080-C50E6FAD7C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D58F4-58D6-4ADC-83D4-D2B15BD0CA6D}">
      <dsp:nvSpPr>
        <dsp:cNvPr id="0" name=""/>
        <dsp:cNvSpPr/>
      </dsp:nvSpPr>
      <dsp:spPr>
        <a:xfrm rot="16200000">
          <a:off x="774085" y="-774085"/>
          <a:ext cx="2088232" cy="3636404"/>
        </a:xfrm>
        <a:prstGeom prst="teardrop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Ранее выявление и профилактика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когнитивных нарушений у пожилых</a:t>
          </a:r>
          <a:endParaRPr lang="ru-RU" sz="1400" b="0" kern="1200" dirty="0">
            <a:solidFill>
              <a:schemeClr val="bg1"/>
            </a:solidFill>
          </a:endParaRPr>
        </a:p>
      </dsp:txBody>
      <dsp:txXfrm rot="5400000">
        <a:off x="-1" y="1"/>
        <a:ext cx="3636404" cy="1566174"/>
      </dsp:txXfrm>
    </dsp:sp>
    <dsp:sp modelId="{2E1985A2-5C87-4DB8-A786-88E71C0B5029}">
      <dsp:nvSpPr>
        <dsp:cNvPr id="0" name=""/>
        <dsp:cNvSpPr/>
      </dsp:nvSpPr>
      <dsp:spPr>
        <a:xfrm>
          <a:off x="3636404" y="0"/>
          <a:ext cx="3636404" cy="2088232"/>
        </a:xfrm>
        <a:prstGeom prst="teardrop">
          <a:avLst/>
        </a:prstGeom>
        <a:solidFill>
          <a:srgbClr val="0066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Организация доступной,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 долговременной, качественной социально-медицинской помощи пожилым гражданам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 с психическими расстройствами</a:t>
          </a:r>
          <a:endParaRPr lang="ru-RU" sz="1400" b="0" kern="1200" dirty="0"/>
        </a:p>
      </dsp:txBody>
      <dsp:txXfrm>
        <a:off x="3636404" y="0"/>
        <a:ext cx="3636404" cy="1566174"/>
      </dsp:txXfrm>
    </dsp:sp>
    <dsp:sp modelId="{00948423-CBC3-45D5-84B5-17CBF94F4B72}">
      <dsp:nvSpPr>
        <dsp:cNvPr id="0" name=""/>
        <dsp:cNvSpPr/>
      </dsp:nvSpPr>
      <dsp:spPr>
        <a:xfrm rot="10800000">
          <a:off x="0" y="2088232"/>
          <a:ext cx="3636404" cy="2088232"/>
        </a:xfrm>
        <a:prstGeom prst="teardrop">
          <a:avLst/>
        </a:prstGeom>
        <a:solidFill>
          <a:srgbClr val="0099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Повышение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независимости людей пожилого и старческого возраста путём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сохранения на возможном уровне когнитивных процессов</a:t>
          </a:r>
          <a:endParaRPr lang="ru-RU" sz="1400" b="0" kern="1200" dirty="0"/>
        </a:p>
      </dsp:txBody>
      <dsp:txXfrm rot="10800000">
        <a:off x="0" y="2610290"/>
        <a:ext cx="3636404" cy="1566174"/>
      </dsp:txXfrm>
    </dsp:sp>
    <dsp:sp modelId="{B38BE312-87E6-451D-ACE1-6C1BBF1055EF}">
      <dsp:nvSpPr>
        <dsp:cNvPr id="0" name=""/>
        <dsp:cNvSpPr/>
      </dsp:nvSpPr>
      <dsp:spPr>
        <a:xfrm rot="5400000">
          <a:off x="4410490" y="1314146"/>
          <a:ext cx="2088232" cy="3636404"/>
        </a:xfrm>
        <a:prstGeom prst="teardrop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Организация формы социальной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 работы, предусматривающая внедрение инновационных методов работы с пожилыми в рамках межведомственного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0" kern="1200" dirty="0">
              <a:latin typeface="Times New Roman" pitchFamily="18" charset="0"/>
              <a:cs typeface="Times New Roman" pitchFamily="18" charset="0"/>
            </a:rPr>
            <a:t>сотрудничества</a:t>
          </a:r>
          <a:endParaRPr lang="ru-RU" sz="1400" b="0" kern="1200" dirty="0"/>
        </a:p>
      </dsp:txBody>
      <dsp:txXfrm rot="-5400000">
        <a:off x="3636403" y="2610290"/>
        <a:ext cx="3636404" cy="1566174"/>
      </dsp:txXfrm>
    </dsp:sp>
    <dsp:sp modelId="{D08DA847-666E-4476-9080-C50E6FAD7C15}">
      <dsp:nvSpPr>
        <dsp:cNvPr id="0" name=""/>
        <dsp:cNvSpPr/>
      </dsp:nvSpPr>
      <dsp:spPr>
        <a:xfrm>
          <a:off x="2846958" y="1366841"/>
          <a:ext cx="1578890" cy="1442780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524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00CC"/>
              </a:solidFill>
              <a:latin typeface="a_SeriferTitul" panose="020A0904090705020304" pitchFamily="18" charset="-52"/>
            </a:rPr>
            <a:t>Цели проекта:</a:t>
          </a:r>
        </a:p>
      </dsp:txBody>
      <dsp:txXfrm>
        <a:off x="3078181" y="1578131"/>
        <a:ext cx="1116444" cy="102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CF70-0F4B-482D-8778-9D0D1922B18D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BCE7-E8CA-4DE4-A6AF-79F57BC267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5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65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35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5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0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0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0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0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3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2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1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3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953D-6CC0-4AC0-B2EF-F83C213740F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3547-FB38-4121-9F76-257034448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8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comments" Target="../comments/comment1.xml"/><Relationship Id="rId5" Type="http://schemas.openxmlformats.org/officeDocument/2006/relationships/image" Target="../media/image9.pn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microsoft.com/office/2007/relationships/hdphoto" Target="../media/hdphoto1.wdp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osha\Desktop\33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7171"/>
            <a:ext cx="604461" cy="5999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87826"/>
            <a:ext cx="73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+mj-lt"/>
              </a:rPr>
              <a:t>Министерство социального развития и труда Астраханской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83454"/>
            <a:ext cx="864096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ГАУСО АО «Дом – интернат, предназначенный для граждан, имеющих психические расстройства, «Забота».</a:t>
            </a: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7638"/>
            <a:ext cx="6365321" cy="2736305"/>
          </a:xfrm>
          <a:prstGeom prst="roundRect">
            <a:avLst>
              <a:gd name="adj" fmla="val 16667"/>
            </a:avLst>
          </a:prstGeom>
          <a:ln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2771800" y="706609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/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SeriferTitul" panose="020A0904090705020304" pitchFamily="18" charset="-52"/>
                <a:cs typeface="Arial" charset="0"/>
              </a:rPr>
              <a:t>задачи проекта: </a:t>
            </a: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gray">
          <a:xfrm>
            <a:off x="266137" y="1112640"/>
            <a:ext cx="4229100" cy="1345680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black">
          <a:xfrm>
            <a:off x="436794" y="1369981"/>
            <a:ext cx="3887787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prstClr val="black"/>
              </a:buClr>
              <a:defRPr/>
            </a:pPr>
            <a:r>
              <a:rPr lang="ru-RU" sz="1400" b="1" dirty="0">
                <a:solidFill>
                  <a:prstClr val="white"/>
                </a:solidFill>
                <a:cs typeface="Arial" charset="0"/>
              </a:rPr>
              <a:t>Своевременная диагностика населения 60+ для раннего выявления когнитивных нарушений у пожилых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8" name="AutoShape 9"/>
          <p:cNvSpPr>
            <a:spLocks noChangeArrowheads="1"/>
          </p:cNvSpPr>
          <p:nvPr/>
        </p:nvSpPr>
        <p:spPr bwMode="ltGray">
          <a:xfrm>
            <a:off x="266137" y="2660848"/>
            <a:ext cx="4307772" cy="1495078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black">
          <a:xfrm>
            <a:off x="558931" y="2967147"/>
            <a:ext cx="3887787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prstClr val="black"/>
              </a:buClr>
              <a:defRPr/>
            </a:pPr>
            <a:r>
              <a:rPr lang="ru-RU" sz="1400" b="1" dirty="0">
                <a:solidFill>
                  <a:prstClr val="white"/>
                </a:solidFill>
                <a:cs typeface="Arial" charset="0"/>
              </a:rPr>
              <a:t>Формирование банка данных о потребностях в медицинской, социальной помощи лиц 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8" name="AutoShape 14"/>
          <p:cNvSpPr>
            <a:spLocks noChangeArrowheads="1"/>
          </p:cNvSpPr>
          <p:nvPr/>
        </p:nvSpPr>
        <p:spPr bwMode="ltGray">
          <a:xfrm>
            <a:off x="4698621" y="1112639"/>
            <a:ext cx="4229100" cy="1345681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black">
          <a:xfrm>
            <a:off x="4826348" y="1369981"/>
            <a:ext cx="3887787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prstClr val="black"/>
              </a:buClr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Создание консультативно- координационного центра по работе </a:t>
            </a:r>
          </a:p>
          <a:p>
            <a:pPr marL="0" indent="0" algn="ctr">
              <a:buClr>
                <a:prstClr val="black"/>
              </a:buClr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с пожилыми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" name="AutoShape 14"/>
          <p:cNvSpPr>
            <a:spLocks noChangeArrowheads="1"/>
          </p:cNvSpPr>
          <p:nvPr/>
        </p:nvSpPr>
        <p:spPr bwMode="ltGray">
          <a:xfrm>
            <a:off x="4698621" y="2681135"/>
            <a:ext cx="4229100" cy="1474791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black">
          <a:xfrm>
            <a:off x="4869277" y="3074869"/>
            <a:ext cx="38877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prstClr val="black"/>
              </a:buClr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Внедрение системы долговременной помощи больным с деменцией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08" y="123477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Проект «Деменция: пути преодоления»</a:t>
            </a:r>
          </a:p>
        </p:txBody>
      </p:sp>
    </p:spTree>
    <p:extLst>
      <p:ext uri="{BB962C8B-B14F-4D97-AF65-F5344CB8AC3E}">
        <p14:creationId xmlns:p14="http://schemas.microsoft.com/office/powerpoint/2010/main" val="28731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908" y="123477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Проект «Деменция: пути преодоления»</a:t>
            </a: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5250" r="-8" b="3534"/>
          <a:stretch/>
        </p:blipFill>
        <p:spPr>
          <a:xfrm>
            <a:off x="4934130" y="617331"/>
            <a:ext cx="3797419" cy="214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3DA6B-FEF6-43B8-97F6-9ACD3F25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5855"/>
            <a:ext cx="3528391" cy="214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AE50F3-C2F8-4055-A794-916656769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41378"/>
            <a:ext cx="4104456" cy="203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7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908" y="123477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Занятия Школы ухода «Забота»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BD30B-A8EC-42A2-9166-8EB6E5BAC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0" y="571211"/>
            <a:ext cx="2664360" cy="205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1A3BF-11EB-4E8F-9CDA-C01FE0F04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08470"/>
            <a:ext cx="2664360" cy="179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DE9165-9F09-41E7-B50D-2616AE6C6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78" y="619220"/>
            <a:ext cx="280831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548D96-7C3B-4282-A870-DA212BCA2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09" y="2735152"/>
            <a:ext cx="265105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80AA73-7249-4435-ADBD-49B3665C8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4" y="2735152"/>
            <a:ext cx="2651058" cy="185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CED0AF-B6FB-4EB1-9225-42EEB6B21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58" y="610907"/>
            <a:ext cx="2462964" cy="196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65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9"/>
          <p:cNvSpPr>
            <a:spLocks noChangeArrowheads="1"/>
          </p:cNvSpPr>
          <p:nvPr/>
        </p:nvSpPr>
        <p:spPr bwMode="ltGray">
          <a:xfrm>
            <a:off x="231686" y="758071"/>
            <a:ext cx="4307772" cy="1116869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black">
          <a:xfrm>
            <a:off x="441678" y="965775"/>
            <a:ext cx="3887787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prstClr val="black"/>
              </a:buClr>
              <a:defRPr/>
            </a:pPr>
            <a:r>
              <a:rPr lang="ru-RU" sz="1400" b="1" i="1" dirty="0">
                <a:solidFill>
                  <a:prstClr val="white"/>
                </a:solidFill>
                <a:latin typeface="Calibri Light" panose="020F0302020204030204" pitchFamily="34" charset="0"/>
                <a:cs typeface="Arial" charset="0"/>
              </a:rPr>
              <a:t>Быть полезным для окружающих, делая доброе и нужное дело, можно в любом возрасте </a:t>
            </a:r>
            <a:endParaRPr lang="en-US" sz="1400" b="1" i="1" dirty="0">
              <a:solidFill>
                <a:prstClr val="white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05" name="AutoShape 14"/>
          <p:cNvSpPr>
            <a:spLocks noChangeArrowheads="1"/>
          </p:cNvSpPr>
          <p:nvPr/>
        </p:nvSpPr>
        <p:spPr bwMode="ltGray">
          <a:xfrm>
            <a:off x="4698620" y="781694"/>
            <a:ext cx="4229100" cy="1093246"/>
          </a:xfrm>
          <a:prstGeom prst="roundRect">
            <a:avLst>
              <a:gd name="adj" fmla="val 175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black">
          <a:xfrm>
            <a:off x="4869276" y="786229"/>
            <a:ext cx="3887787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prstClr val="black"/>
              </a:buClr>
              <a:defRPr/>
            </a:pPr>
            <a:r>
              <a:rPr lang="ru-RU" sz="1400" b="1" i="1" dirty="0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rPr>
              <a:t>Помогая другим ,продлевая своё активное долголетие, добровольцы старшего возраста смогут самореализовываться, делиться своим жизненным и профессиональным опытом</a:t>
            </a:r>
            <a:endParaRPr lang="en-US" sz="1400" b="1" i="1" dirty="0">
              <a:solidFill>
                <a:srgbClr val="FFFFFF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08" y="123477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Серебряное волонтерство</a:t>
            </a: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/>
          <a:stretch/>
        </p:blipFill>
        <p:spPr bwMode="auto">
          <a:xfrm>
            <a:off x="5805504" y="1989692"/>
            <a:ext cx="2700000" cy="138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4836" b="29932"/>
          <a:stretch>
            <a:fillRect/>
          </a:stretch>
        </p:blipFill>
        <p:spPr bwMode="auto">
          <a:xfrm>
            <a:off x="3628447" y="1989692"/>
            <a:ext cx="1871418" cy="2585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357A2-5670-4865-AAD1-6DEE72BCB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9" y="2023458"/>
            <a:ext cx="2997517" cy="246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4D222-A849-405E-B65D-7A0A11389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04" y="3374106"/>
            <a:ext cx="2700000" cy="1475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2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908" y="123477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Стационарозаменяющая технология «Передышка»</a:t>
            </a: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" y="680525"/>
            <a:ext cx="3704777" cy="2024424"/>
          </a:xfrm>
          <a:prstGeom prst="rect">
            <a:avLst/>
          </a:prstGeom>
          <a:noFill/>
          <a:ln w="19050"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Объект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2"/>
          <a:stretch/>
        </p:blipFill>
        <p:spPr bwMode="auto">
          <a:xfrm>
            <a:off x="258085" y="2850100"/>
            <a:ext cx="3704777" cy="186342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C7950-DBAB-40C0-A4F5-F684CE022BA0}"/>
              </a:ext>
            </a:extLst>
          </p:cNvPr>
          <p:cNvSpPr txBox="1"/>
          <p:nvPr/>
        </p:nvSpPr>
        <p:spPr>
          <a:xfrm>
            <a:off x="4283968" y="827255"/>
            <a:ext cx="4726744" cy="388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базе нашего дома-интерната развивается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стационарзамещающая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«Передышка», которая позволяет родственникам временно размещать без процедуры признания нуждающимся. Оформление на временное стационарное обслуживание дает возможность родственникам, осуществляющим уход за членом семьи , нуждающемуся в посторонней помощи , временно разместить их на период отпуска , командировки, иной краткосрочный период( стационарное лечение ухаживающего, необходимость обследования или санаторно-курортного лечения).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E0C87-9633-48E4-9E58-BD9E66D0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643758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 ГАУСО АО Дом – интернат  «Забота"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Оксана  Германовна Кушалакова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Дом- интернат -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в Астраханской области учреждение социального обслуживания, предоставляющее услуги пожилым гражданам, страдающим хроническими психическими заболеваниями. Мы призваны помочь людям, попавшим в трудную жизненную ситуацию в силу различных обстоятельств: престарелым, не создавшим семьи, потерявшим близких, имеющим родственников, но утратившим с ними связь, а также тем, кто не может жить с родными вследствие заболевания»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80226-CE69-4508-8811-EEC45253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848" y="339503"/>
            <a:ext cx="3600400" cy="17281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0F56A-9D0A-48AE-B3E1-85FC47AF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3478"/>
            <a:ext cx="486138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90677"/>
            <a:ext cx="9036496" cy="37457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Обучение – путь к развитию</a:t>
            </a: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/>
          <a:stretch>
            <a:fillRect/>
          </a:stretch>
        </p:blipFill>
        <p:spPr>
          <a:xfrm>
            <a:off x="2960400" y="540626"/>
            <a:ext cx="3223199" cy="1952842"/>
          </a:xfrm>
          <a:prstGeom prst="rect">
            <a:avLst/>
          </a:prstGeom>
          <a:ln w="1905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7165"/>
          <a:stretch>
            <a:fillRect/>
          </a:stretch>
        </p:blipFill>
        <p:spPr bwMode="auto">
          <a:xfrm>
            <a:off x="242661" y="588433"/>
            <a:ext cx="2160000" cy="2160000"/>
          </a:xfrm>
          <a:prstGeom prst="rect">
            <a:avLst/>
          </a:prstGeom>
          <a:ln w="19050">
            <a:solidFill>
              <a:srgbClr val="0000CC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7443"/>
            <a:ext cx="2160000" cy="1952842"/>
          </a:xfrm>
          <a:prstGeom prst="rect">
            <a:avLst/>
          </a:prstGeom>
          <a:ln w="19050">
            <a:solidFill>
              <a:srgbClr val="0000CC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33081"/>
          <a:stretch/>
        </p:blipFill>
        <p:spPr bwMode="auto">
          <a:xfrm>
            <a:off x="323528" y="2938601"/>
            <a:ext cx="1800000" cy="1768447"/>
          </a:xfrm>
          <a:prstGeom prst="rect">
            <a:avLst/>
          </a:prstGeom>
          <a:ln w="19050">
            <a:solidFill>
              <a:srgbClr val="0000CC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3796558" y="4108743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097AAB-6D90-4A15-AB7E-B7ABA1F6AA10}"/>
              </a:ext>
            </a:extLst>
          </p:cNvPr>
          <p:cNvSpPr txBox="1"/>
          <p:nvPr/>
        </p:nvSpPr>
        <p:spPr>
          <a:xfrm>
            <a:off x="2402661" y="2493468"/>
            <a:ext cx="66338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учреждении работают грамотные специалисты, преданные своему делу. В целях совершенствования социального обслуживания мы стремимся постоянно повышать квалификацию, посещаем конференции, принимаем участие во всероссийских семинарах, посвященных вопросам внедрения системы долговременного ухода за пожилыми и инвалидами, где рассматриваются   опыты других регионов по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стационарзамещающим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технологиям, создания комплексной системы реабилитации и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инвалидов, организации доступной среды для маломобильных групп населения.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159614"/>
            <a:ext cx="9036496" cy="71508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_SeriferTitul" panose="020A0904090705020304" pitchFamily="18" charset="-52"/>
              </a:rPr>
              <a:t>«Работа, которую мы делаем, исцеляет боли»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_SeriferTitul" panose="020A0904090705020304" pitchFamily="18" charset="-52"/>
              </a:rPr>
              <a:t>					У. Шекспир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9994" r="-131"/>
          <a:stretch/>
        </p:blipFill>
        <p:spPr>
          <a:xfrm>
            <a:off x="178453" y="2752002"/>
            <a:ext cx="2159186" cy="162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r="9293" b="4145"/>
          <a:stretch/>
        </p:blipFill>
        <p:spPr>
          <a:xfrm>
            <a:off x="5047454" y="2805248"/>
            <a:ext cx="1984879" cy="149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00" y="2805248"/>
            <a:ext cx="2019293" cy="151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3652818" y="4138674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B04649F-0F32-4BC7-9C80-8A49AF90C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94" y="2789640"/>
            <a:ext cx="1583121" cy="152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096E7D-3F98-4571-BEEA-CE7137BC5A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3" y="987124"/>
            <a:ext cx="2077489" cy="152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Объект 9">
            <a:extLst>
              <a:ext uri="{FF2B5EF4-FFF2-40B4-BE49-F238E27FC236}">
                <a16:creationId xmlns:a16="http://schemas.microsoft.com/office/drawing/2014/main" id="{23ACD569-E010-4663-8F58-00F077050E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63" y="1009416"/>
            <a:ext cx="2193345" cy="147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0B80B-5845-46B3-9180-A74A04C7E5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9416"/>
            <a:ext cx="1984879" cy="151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41B2F-3EFF-4173-A15D-EBFCC7AAA6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49" y="1027118"/>
            <a:ext cx="1874218" cy="147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52" y="195484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 Важно прибавить  не только годы к жизни, но и жизнь к годам 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48997"/>
          <a:stretch>
            <a:fillRect/>
          </a:stretch>
        </p:blipFill>
        <p:spPr bwMode="auto">
          <a:xfrm>
            <a:off x="3751612" y="781546"/>
            <a:ext cx="2683425" cy="166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9107"/>
          <a:stretch>
            <a:fillRect/>
          </a:stretch>
        </p:blipFill>
        <p:spPr bwMode="auto">
          <a:xfrm>
            <a:off x="3681933" y="2743592"/>
            <a:ext cx="235987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3428189" y="4096125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8F68E-8C60-4A58-9041-48875C86B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21" y="800728"/>
            <a:ext cx="2232248" cy="166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B3EC5E-D16B-40DC-994D-627DFF5AF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51" y="2718525"/>
            <a:ext cx="2480718" cy="166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E9CB068-CAA0-482B-9ABD-BD8C78FD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" y="810615"/>
            <a:ext cx="3024336" cy="168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3C2201-3C0B-418C-8BC6-E06D11D236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1" y="2727696"/>
            <a:ext cx="2815763" cy="167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50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6907"/>
            <a:ext cx="9036496" cy="71508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_SeriferTitul" panose="020A0904090705020304" pitchFamily="18" charset="-52"/>
              </a:rPr>
              <a:t>Люди, которые каждый день приходят на помощь, становятся неотъемлемой частью жизни тех, кто в этом нуждается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7026582" y="3540758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E6F12-8B31-47FF-A893-825262FC8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42" y="2942430"/>
            <a:ext cx="2558673" cy="165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5EBD2E-ACFC-481C-82F1-431619773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49" y="1115692"/>
            <a:ext cx="2505488" cy="152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971E59-D8A7-4720-9E0C-BEEBCD409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4" y="2942430"/>
            <a:ext cx="2558673" cy="15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Объект 5">
            <a:extLst>
              <a:ext uri="{FF2B5EF4-FFF2-40B4-BE49-F238E27FC236}">
                <a16:creationId xmlns:a16="http://schemas.microsoft.com/office/drawing/2014/main" id="{B3FDB5D4-7D6D-4B39-A6ED-CF08A0A6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" y="1138924"/>
            <a:ext cx="2960532" cy="162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90D7D5-BE87-403F-97E6-80C2D57508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4341" r="47037" b="41085"/>
          <a:stretch/>
        </p:blipFill>
        <p:spPr>
          <a:xfrm>
            <a:off x="6453561" y="2959580"/>
            <a:ext cx="2558673" cy="165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849F37-7688-458E-97BB-7B158C11B9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01" y="1115692"/>
            <a:ext cx="2835595" cy="162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09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52" y="195484"/>
            <a:ext cx="9036496" cy="40862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_SeriferTitul" panose="020A0904090705020304" pitchFamily="18" charset="-52"/>
              </a:rPr>
              <a:t>Территория активного долголетия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4709045" y="4296832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8" y="841888"/>
            <a:ext cx="2051127" cy="165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61279-F4CF-4E48-BBA5-BFD14D87A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52" y="879954"/>
            <a:ext cx="2342970" cy="169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55228D-5722-435B-AF7F-C2869DF43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38" y="2714066"/>
            <a:ext cx="207491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3B64B05-F15E-4C89-A7A9-6B11663DA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7" y="2730031"/>
            <a:ext cx="208065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Объект 40">
            <a:extLst>
              <a:ext uri="{FF2B5EF4-FFF2-40B4-BE49-F238E27FC236}">
                <a16:creationId xmlns:a16="http://schemas.microsoft.com/office/drawing/2014/main" id="{F973B083-8F77-4E86-9A60-C347B81C8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68268"/>
            <a:ext cx="2397660" cy="169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76F46C9-8BA4-42F2-A2C7-BD310B198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59" y="867184"/>
            <a:ext cx="2487253" cy="165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56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52" y="195484"/>
            <a:ext cx="9036496" cy="40862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_SeriferTitul" panose="020A0904090705020304" pitchFamily="18" charset="-52"/>
              </a:rPr>
              <a:t>Территория активного долголетия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30396" r="26008" b="30857"/>
          <a:stretch/>
        </p:blipFill>
        <p:spPr>
          <a:xfrm rot="1414385">
            <a:off x="3753953" y="3524778"/>
            <a:ext cx="1636095" cy="98826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9556"/>
            <a:ext cx="2651273" cy="175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81" y="749556"/>
            <a:ext cx="2634184" cy="184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FD78BF-09F3-48B0-A46F-B3AC49211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13" y="777944"/>
            <a:ext cx="2775148" cy="175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2C226A-1B27-4541-A4F0-5BAE5799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86692"/>
            <a:ext cx="274933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5724A9-9C38-4CD7-8192-5C0602F84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58" y="2806239"/>
            <a:ext cx="2697707" cy="1777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261808-0B45-42D5-92A4-EADE46788D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40" y="2724299"/>
            <a:ext cx="2788639" cy="198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14" y="29005"/>
            <a:ext cx="9036496" cy="37457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_SeriferTitul" panose="020A0904090705020304" pitchFamily="18" charset="-52"/>
              </a:rPr>
              <a:t>Проект «Деменция: пути преодоления»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04787246"/>
              </p:ext>
            </p:extLst>
          </p:nvPr>
        </p:nvGraphicFramePr>
        <p:xfrm>
          <a:off x="932958" y="483518"/>
          <a:ext cx="72728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42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12343</TotalTime>
  <Words>478</Words>
  <Application>Microsoft Office PowerPoint</Application>
  <PresentationFormat>Экран (16:9)</PresentationFormat>
  <Paragraphs>46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a_SeriferTitul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 Директор ГАУСО АО Дом – интернат  «Забота"  Оксана  Германовна Кушалакова «Наш Дом- интернат -единственное в Астраханской области учреждение социального обслуживания, предоставляющее услуги пожилым гражданам, страдающим хроническими психическими заболеваниями. Мы призваны помочь людям, попавшим в трудную жизненную ситуацию в силу различных обстоятельств: престарелым, не создавшим семьи, потерявшим близких, имеющим родственников, но утратившим с ними связь, а также тем, кто не может жить с родными вследствие заболевания»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Жаныл Иркалиева</cp:lastModifiedBy>
  <cp:revision>1018</cp:revision>
  <cp:lastPrinted>2019-03-06T08:53:47Z</cp:lastPrinted>
  <dcterms:created xsi:type="dcterms:W3CDTF">2017-01-21T08:29:20Z</dcterms:created>
  <dcterms:modified xsi:type="dcterms:W3CDTF">2022-03-28T12:39:35Z</dcterms:modified>
</cp:coreProperties>
</file>