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629505"/>
    <a:srgbClr val="008000"/>
    <a:srgbClr val="FF0000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8028" autoAdjust="0"/>
  </p:normalViewPr>
  <p:slideViewPr>
    <p:cSldViewPr>
      <p:cViewPr>
        <p:scale>
          <a:sx n="100" d="100"/>
          <a:sy n="100" d="100"/>
        </p:scale>
        <p:origin x="-186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00CC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366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Лист1!$A$1:$A$10</c:f>
              <c:strCache>
                <c:ptCount val="10"/>
                <c:pt idx="0">
                  <c:v>Оцените количество экологических добровольческих объединений в Югре </c:v>
                </c:pt>
                <c:pt idx="1">
                  <c:v>Оцените эффективность работы экологического добровольчества </c:v>
                </c:pt>
                <c:pt idx="2">
                  <c:v>Оцените степень влияния экологических добровольческих объединений на общественное мнение</c:v>
                </c:pt>
                <c:pt idx="3">
                  <c:v>Оцените взаимодействие экологических добровольческих объединений с органами власти</c:v>
                </c:pt>
                <c:pt idx="4">
                  <c:v>Оцените взаимодействие экологических добровольческих объединений с бизнесом</c:v>
                </c:pt>
                <c:pt idx="5">
                  <c:v>Оцените взаимодействие экологических добровольческих объединений со средствами массовой информации </c:v>
                </c:pt>
                <c:pt idx="6">
                  <c:v>Оцените взаимодействие экологических добровольческих объединений между собой </c:v>
                </c:pt>
                <c:pt idx="7">
                  <c:v>Оцените финансовое и материально-технического обеспечение экологических добровольческих объединений </c:v>
                </c:pt>
                <c:pt idx="8">
                  <c:v>Оцените меры поддержки экологического добровольчества со стороны государства </c:v>
                </c:pt>
                <c:pt idx="9">
                  <c:v>Оцените престиж экологических добровольческих объединений в Югре 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4</c:v>
                </c:pt>
                <c:pt idx="1">
                  <c:v>3.73</c:v>
                </c:pt>
                <c:pt idx="2">
                  <c:v>3.55</c:v>
                </c:pt>
                <c:pt idx="3">
                  <c:v>4.09</c:v>
                </c:pt>
                <c:pt idx="4">
                  <c:v>3</c:v>
                </c:pt>
                <c:pt idx="5">
                  <c:v>3.9099999999999997</c:v>
                </c:pt>
                <c:pt idx="6">
                  <c:v>3.09</c:v>
                </c:pt>
                <c:pt idx="7">
                  <c:v>2.4</c:v>
                </c:pt>
                <c:pt idx="8">
                  <c:v>3.4499999999999997</c:v>
                </c:pt>
                <c:pt idx="9">
                  <c:v>3.9099999999999997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7-483C-824C-9F90F92F08E5}"/>
            </c:ext>
          </c:extLst>
        </c:ser>
        <c:gapWidth val="182"/>
        <c:axId val="104880768"/>
        <c:axId val="142706560"/>
      </c:barChart>
      <c:catAx>
        <c:axId val="104880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06560"/>
        <c:crosses val="autoZero"/>
        <c:auto val="1"/>
        <c:lblAlgn val="ctr"/>
        <c:lblOffset val="100"/>
      </c:catAx>
      <c:valAx>
        <c:axId val="1427065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ysClr val="window" lastClr="FFFFFF">
        <a:alpha val="50000"/>
      </a:sys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A867-4B96-485D-A2D5-88BB6061B63A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7BE9-67F2-43DD-A1D9-A1AD40504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42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0E45-679C-437F-A3F1-8F768664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766F-2B92-4E5E-9FB7-6971105A8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AE8D-B71C-4049-AB61-72798D7A7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1E63-F01B-469B-9608-0A2421332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6ADD-8D78-4043-8A98-33C51241C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5BB8-6583-4A2D-84E2-92298D2E3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0171-70C1-4496-B30E-D86DD14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49B4-FAD9-46D8-9994-20498D0F4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DC6F-0F76-4606-85CD-3D42B2173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14DC-27B3-44E1-A3DA-D4471CF4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78AB-D09B-4A45-A3A7-2023EF3FE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1F9436-D3C7-4399-93FE-413BCB03C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46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gradFill flip="none" rotWithShape="1">
            <a:gsLst>
              <a:gs pos="100000">
                <a:srgbClr val="629505"/>
              </a:gs>
              <a:gs pos="0">
                <a:srgbClr val="92D05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-142875" y="0"/>
            <a:ext cx="1857375" cy="1643063"/>
          </a:xfrm>
          <a:prstGeom prst="ellipse">
            <a:avLst/>
          </a:prstGeom>
          <a:gradFill flip="none" rotWithShape="1">
            <a:gsLst>
              <a:gs pos="100000">
                <a:srgbClr val="629505"/>
              </a:gs>
              <a:gs pos="0">
                <a:srgbClr val="92D0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38"/>
            <a:ext cx="14287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9"/>
          <p:cNvSpPr>
            <a:spLocks/>
          </p:cNvSpPr>
          <p:nvPr/>
        </p:nvSpPr>
        <p:spPr bwMode="gray">
          <a:xfrm rot="10800000">
            <a:off x="8567738" y="206375"/>
            <a:ext cx="576262" cy="1008063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1643095" y="0"/>
            <a:ext cx="75009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Региональное молодежное общественное экологическое </a:t>
            </a:r>
            <a:r>
              <a:rPr lang="ru-RU" sz="1600" b="1" dirty="0" smtClean="0">
                <a:solidFill>
                  <a:schemeClr val="bg1"/>
                </a:solidFill>
              </a:rPr>
              <a:t>движение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Ханты-Мансийского автономного округа - Югры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«Третья планета от Солнца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42228"/>
            <a:ext cx="9144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000" b="1" i="1" dirty="0" smtClean="0">
                <a:solidFill>
                  <a:srgbClr val="008000"/>
                </a:solidFill>
              </a:rPr>
              <a:t>Вязов Евгений Викторович,</a:t>
            </a:r>
          </a:p>
          <a:p>
            <a:pPr algn="r"/>
            <a:r>
              <a:rPr lang="ru-RU" sz="1400" i="1" dirty="0" smtClean="0">
                <a:solidFill>
                  <a:srgbClr val="008000"/>
                </a:solidFill>
              </a:rPr>
              <a:t>председатель Регионального молодежного</a:t>
            </a:r>
          </a:p>
          <a:p>
            <a:pPr algn="r"/>
            <a:r>
              <a:rPr lang="ru-RU" sz="1400" i="1" dirty="0" smtClean="0">
                <a:solidFill>
                  <a:srgbClr val="008000"/>
                </a:solidFill>
              </a:rPr>
              <a:t>общественного экологического движения</a:t>
            </a:r>
          </a:p>
          <a:p>
            <a:pPr algn="r"/>
            <a:r>
              <a:rPr lang="ru-RU" sz="1400" i="1" dirty="0" smtClean="0">
                <a:solidFill>
                  <a:srgbClr val="008000"/>
                </a:solidFill>
              </a:rPr>
              <a:t>Ханты-Мансийского автономного округа – Югры</a:t>
            </a:r>
          </a:p>
          <a:p>
            <a:pPr algn="r"/>
            <a:r>
              <a:rPr lang="ru-RU" sz="1400" i="1" dirty="0" smtClean="0">
                <a:solidFill>
                  <a:srgbClr val="008000"/>
                </a:solidFill>
              </a:rPr>
              <a:t>«Третья планета от Солнца»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224153"/>
            <a:ext cx="9144000" cy="2062103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формирования компетенций руководителей и активистов экологических объединений в Югре: из опыта работы Ресурсного </a:t>
            </a:r>
            <a:r>
              <a:rPr lang="ru-RU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экоцентра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 зонтом»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42844" y="5715016"/>
            <a:ext cx="2202332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921" y="1376039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5128" y="1414259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595" y="1376039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857" y="1357298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28860" y="1503384"/>
            <a:ext cx="642942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«ЧАШКА»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Неформальные встречи в онлайн- 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оффлайн-форматах</a:t>
            </a:r>
            <a:r>
              <a:rPr lang="ru-RU" sz="2000" b="1" i="1" dirty="0" smtClean="0">
                <a:solidFill>
                  <a:schemeClr val="bg1"/>
                </a:solidFill>
              </a:rPr>
              <a:t> для решения конкретных задач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47477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1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346" y="3008937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83553" y="3047157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47020" y="3008937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2990196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47284" y="3136282"/>
            <a:ext cx="641099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«ФЛЕШКА»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Обмен и накопление опыта региональных и российских экспертов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12810">
            <a:off x="495257" y="3061884"/>
            <a:ext cx="1155543" cy="10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346" y="4680928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83553" y="4719148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47020" y="4680928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4662187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47284" y="4808273"/>
            <a:ext cx="641099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«ПРЯЖКА»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Стажировки в экологических организациях страны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9929920">
            <a:off x="319949" y="4876974"/>
            <a:ext cx="1505480" cy="8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s://sun3.userapi.com/sun3-10/s/v1/ig2/DjcHYbJyPdm3HiMrh1xdtdfv1e5C3s05mUO_CSiMcZwShHfielSy7DxBTGT-makEQB2iBHOzAPwyoUIaq0rbj6iN.jpg?size=1920x144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t="10418"/>
          <a:stretch>
            <a:fillRect/>
          </a:stretch>
        </p:blipFill>
        <p:spPr bwMode="auto">
          <a:xfrm>
            <a:off x="5214942" y="2643182"/>
            <a:ext cx="3656990" cy="24569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921" y="989932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5128" y="1028152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595" y="989932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857" y="971191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28860" y="1117277"/>
            <a:ext cx="642942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«ЧАШКА»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Неформальные встречи в онлайн- 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оффлайн-форматах</a:t>
            </a:r>
            <a:r>
              <a:rPr lang="ru-RU" sz="2000" b="1" i="1" dirty="0" smtClean="0">
                <a:solidFill>
                  <a:schemeClr val="bg1"/>
                </a:solidFill>
              </a:rPr>
              <a:t> для решения конкретных задач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6137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938" name="Picture 2" descr="https://sun9-west.userapi.com/sun9-3/s/v1/ig2/cjMQy-jY2tm5Sb0MWFdzxj028kYrZlvCLV4rryMWLg6TCYj5mvrZNpbMZH1drWdz9IkDnchBxBOOWxhIIjmsF_um.jpg?size=1200x1600&amp;quality=95&amp;type=album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23813" b="26577"/>
          <a:stretch>
            <a:fillRect/>
          </a:stretch>
        </p:blipFill>
        <p:spPr bwMode="auto">
          <a:xfrm>
            <a:off x="285720" y="2643182"/>
            <a:ext cx="3672000" cy="24288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942" name="Picture 6" descr="https://sun9-east.userapi.com/sun9-42/s/v1/ig2/7yOa_RiUz5ec_Sqxt4sUNckOajYyaUxuWG7GwS1gToJlSyGmDv_cJKztzV0FtP0GU5ZLtnWOWyZ_2T01Em1lapQB.jpg?size=750x1334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b="28562"/>
          <a:stretch>
            <a:fillRect/>
          </a:stretch>
        </p:blipFill>
        <p:spPr bwMode="auto">
          <a:xfrm>
            <a:off x="3357554" y="3500438"/>
            <a:ext cx="2357454" cy="299548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346" y="1026966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83553" y="1065186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47020" y="1026966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1008225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47284" y="1154311"/>
            <a:ext cx="641099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«ФЛЕШКА»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Обмен и накопление опыта региональных и российских экспертов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12810">
            <a:off x="495257" y="1079913"/>
            <a:ext cx="1155543" cy="109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62" name="Picture 2" descr="https://sun9-north.userapi.com/sun9-84/s/v1/ig2/BC1-F8L_6m5FIWSNly6xrLD4jDsFOZpHOO04vdLB0ravjVEroLERPESq4YbJ6VRP7YjI1swB5zBFcRLYh94Vt-QN.jpg?size=1573x936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081887" cy="24288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66" name="Picture 6" descr="https://sun9-north.userapi.com/sun9-88/s/v1/ig2/HyFSenZGWpF_r-qLzj5TIbpf1Sb7IT4ddGCFKfwCsK-x88RWjhSXd6Pd8ASvLGbfoDxiTxQ8jz-r9iKjoWQQPkF7.jpg?size=1920x108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270405" cy="24021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64" name="Picture 4" descr="https://sun9-north.userapi.com/sun9-81/s/v1/ig2/ZQTLY_JqD-5dwcQvX6HXt_Hw3pq7cCuGgVHN_K5zxI5kafOhRs6yiGHxg2PiuM2eOaFuHbuonyr1hZWtGrS1o1pH.jpg?size=1560x928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286256"/>
            <a:ext cx="4071966" cy="24222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346" y="1035626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83553" y="1073846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47020" y="1035626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23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1016885"/>
            <a:ext cx="8746804" cy="1233187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47284" y="1162971"/>
            <a:ext cx="641099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FF00"/>
                </a:solidFill>
              </a:rPr>
              <a:t>ПОДПРОЕКТ «ПРЯЖКА»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Стажировки в экологических организациях страны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929920">
            <a:off x="319949" y="1231672"/>
            <a:ext cx="1505480" cy="8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986" name="Picture 2" descr="https://sun9-north.userapi.com/sun9-81/s/v1/if2/wxq76U2vpWwRc9kNQzUknDL9OBXqJM_0ClaFVcANZDUr4dn8o0jgd_sAAbM9dLJ4SzCy2ZchGl-esDzV7TPKLYe6.jpg?size=2560x1707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3644288" cy="243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988" name="Picture 4" descr="https://sun9-west.userapi.com/sun9-53/s/v1/if2/DR8ZxRhALClsfsS4zK7I6t-YItalMrO0FMqTPALqH29nX7cYcevHUY2QRi02UoZYFyQCck4rZtRJT4qBZlM3kMSA.jpg?size=2560x1707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3992" y="2643182"/>
            <a:ext cx="3644288" cy="243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990" name="Picture 6" descr="https://sun9-east.userapi.com/sun9-18/s/v1/if2/pfN6mhHVLM9wyxHs3oFi92tI6l_K97qPLn8J4vl3BjPRyNbWzQg-gW5-pPEtzBJanGHBskpZ5kim2gXsg2I3obl1.jpg?size=2560x1707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214818"/>
            <a:ext cx="3644288" cy="243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928670"/>
            <a:ext cx="750099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общей активности в некоммерческом секторе в пропорциональном соотношении</a:t>
            </a:r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 списочного состава некоммерческих организаций в округе</a:t>
            </a:r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качества проектов и общего уровня компетенций в некоммерческом секторе</a:t>
            </a:r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25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смена ориентиров в деятельности «третьего сектора» в зависимости от «модных» тенденций.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357158" y="1142984"/>
            <a:ext cx="642942" cy="64291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357158" y="2571768"/>
            <a:ext cx="642942" cy="64291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gray">
          <a:xfrm>
            <a:off x="357158" y="3714776"/>
            <a:ext cx="642942" cy="64291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gray">
          <a:xfrm>
            <a:off x="357158" y="5000636"/>
            <a:ext cx="642942" cy="64291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714620"/>
            <a:ext cx="3780000" cy="861774"/>
          </a:xfrm>
          <a:prstGeom prst="rect">
            <a:avLst/>
          </a:prstGeom>
          <a:gradFill>
            <a:gsLst>
              <a:gs pos="0">
                <a:srgbClr val="629505"/>
              </a:gs>
              <a:gs pos="39000">
                <a:srgbClr val="92D050"/>
              </a:gs>
              <a:gs pos="69000">
                <a:srgbClr val="99FF9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«свои» для «своих»</a:t>
            </a:r>
          </a:p>
          <a:p>
            <a:pPr lvl="0" algn="ctr"/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подпроект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«Чашка»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gray">
          <a:xfrm>
            <a:off x="214282" y="1214422"/>
            <a:ext cx="4000528" cy="100013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Общеорганизационное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9388" y="4138862"/>
            <a:ext cx="3780000" cy="861774"/>
          </a:xfrm>
          <a:prstGeom prst="rect">
            <a:avLst/>
          </a:prstGeom>
          <a:gradFill flip="none" rotWithShape="1">
            <a:gsLst>
              <a:gs pos="0">
                <a:srgbClr val="629505"/>
              </a:gs>
              <a:gs pos="39000">
                <a:srgbClr val="92D050"/>
              </a:gs>
              <a:gs pos="69000">
                <a:srgbClr val="99FF99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«другие» для «своих»</a:t>
            </a:r>
          </a:p>
          <a:p>
            <a:pPr lvl="0" algn="ctr"/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подпроект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Флешка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572140"/>
            <a:ext cx="3780000" cy="861774"/>
          </a:xfrm>
          <a:prstGeom prst="rect">
            <a:avLst/>
          </a:prstGeom>
          <a:gradFill flip="none" rotWithShape="1">
            <a:gsLst>
              <a:gs pos="0">
                <a:srgbClr val="629505"/>
              </a:gs>
              <a:gs pos="39000">
                <a:srgbClr val="92D050"/>
              </a:gs>
              <a:gs pos="69000">
                <a:srgbClr val="99FF99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«свои» у «других»</a:t>
            </a:r>
          </a:p>
          <a:p>
            <a:pPr lvl="0" algn="ctr"/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подпроект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«Пряжка»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4929190" y="1214422"/>
            <a:ext cx="4000528" cy="100013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18" r="5348"/>
          <a:stretch>
            <a:fillRect/>
          </a:stretch>
        </p:blipFill>
        <p:spPr bwMode="auto">
          <a:xfrm>
            <a:off x="71470" y="1071546"/>
            <a:ext cx="39290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5984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611188" y="549275"/>
            <a:ext cx="8353425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859338" y="177800"/>
            <a:ext cx="410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РМОЭД «Третья планета от Солнца»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0" y="5857892"/>
            <a:ext cx="9144000" cy="954107"/>
          </a:xfrm>
          <a:prstGeom prst="rect">
            <a:avLst/>
          </a:prstGeom>
          <a:gradFill rotWithShape="1">
            <a:gsLst>
              <a:gs pos="0">
                <a:schemeClr val="folHlink">
                  <a:alpha val="47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https://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планета.хмао.инфо.сайт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 </a:t>
            </a: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https</a:t>
            </a: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://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эко.хмао.инфо.сайт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8000"/>
                </a:solidFill>
              </a:rPr>
              <a:t> </a:t>
            </a:r>
            <a:endParaRPr lang="ru-RU" sz="2800" b="1" dirty="0" smtClean="0">
              <a:solidFill>
                <a:srgbClr val="008000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786214" y="1857364"/>
            <a:ext cx="52863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</a:t>
            </a:r>
          </a:p>
          <a:p>
            <a:pPr algn="ctr">
              <a:defRPr/>
            </a:pPr>
            <a:r>
              <a:rPr lang="ru-RU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9.userapi.com/s/v1/ig2/_K8848LOLx5XLIu9hGgbaQqOUyFTQOiQYr4sMeu_kuEP3Kuo0doa1rzyokgqMq1v69cqpdP0EHaxL7-i4jJiHmY6.jpg?size=2160x21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l="3969" t="17859" r="2765" b="24593"/>
          <a:stretch>
            <a:fillRect/>
          </a:stretch>
        </p:blipFill>
        <p:spPr bwMode="auto">
          <a:xfrm>
            <a:off x="5214942" y="3071810"/>
            <a:ext cx="3621167" cy="2234337"/>
          </a:xfrm>
          <a:prstGeom prst="rect">
            <a:avLst/>
          </a:prstGeom>
          <a:noFill/>
        </p:spPr>
      </p:pic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278605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1357300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общественный координационно-ресурсный центр для некоммерческих организаций и добровольческих объединений Ханты-Мансийского автономного округа – Югры, работающих в сфере охраны окружающей среды и защиты животных «Под зонтом»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7393" y="5715016"/>
            <a:ext cx="3996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Пыть-Ях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школа № 5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https://vk.com/byumbrella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4545" t="4040" b="13131"/>
          <a:stretch>
            <a:fillRect/>
          </a:stretch>
        </p:blipFill>
        <p:spPr bwMode="auto">
          <a:xfrm>
            <a:off x="142844" y="3286124"/>
            <a:ext cx="47201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114298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107154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Форсайт-сессия «Экологическое добровольчество в Югре: взгляд в будущее»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5929330"/>
            <a:ext cx="271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мая 2021 года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09" r="1562" b="3571"/>
          <a:stretch>
            <a:fillRect/>
          </a:stretch>
        </p:blipFill>
        <p:spPr bwMode="auto">
          <a:xfrm>
            <a:off x="142844" y="4214818"/>
            <a:ext cx="38100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8081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232" b="4749"/>
          <a:stretch>
            <a:fillRect/>
          </a:stretch>
        </p:blipFill>
        <p:spPr bwMode="auto">
          <a:xfrm>
            <a:off x="3407632" y="2143116"/>
            <a:ext cx="56053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100010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107154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оценки современного развития экологического добровольчества в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Югре 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баллов)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2F264D91-3AE1-4AFD-BDB3-73D51004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8417601"/>
              </p:ext>
            </p:extLst>
          </p:nvPr>
        </p:nvGraphicFramePr>
        <p:xfrm>
          <a:off x="207263" y="1142985"/>
          <a:ext cx="879389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«Точки роста»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0720672"/>
              </p:ext>
            </p:extLst>
          </p:nvPr>
        </p:nvGraphicFramePr>
        <p:xfrm>
          <a:off x="142844" y="785794"/>
          <a:ext cx="8858312" cy="59429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xmlns="" val="1163457508"/>
                    </a:ext>
                  </a:extLst>
                </a:gridCol>
                <a:gridCol w="6000792">
                  <a:extLst>
                    <a:ext uri="{9D8B030D-6E8A-4147-A177-3AD203B41FA5}">
                      <a16:colId xmlns:a16="http://schemas.microsoft.com/office/drawing/2014/main" xmlns="" val="103962989"/>
                    </a:ext>
                  </a:extLst>
                </a:gridCol>
              </a:tblGrid>
              <a:tr h="313274">
                <a:tc>
                  <a:txBody>
                    <a:bodyPr/>
                    <a:lstStyle/>
                    <a:p>
                      <a:pPr marR="565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«Точка роста»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Мероприятия по развитию «точки роста»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1437051"/>
                  </a:ext>
                </a:extLst>
              </a:tr>
              <a:tr h="1685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Опыт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28575" lvl="0" indent="-285750" fontAlgn="base">
                        <a:lnSpc>
                          <a:spcPct val="107000"/>
                        </a:lnSpc>
                        <a:spcAft>
                          <a:spcPts val="170"/>
                        </a:spcAft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Char char="­"/>
                      </a:pPr>
                      <a:r>
                        <a:rPr lang="ru-RU" sz="17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обобщение и трансляция накопленного опыта; </a:t>
                      </a:r>
                    </a:p>
                    <a:p>
                      <a:pPr marL="285750" marR="28575" lvl="0" indent="-28575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Char char="­"/>
                      </a:pPr>
                      <a:r>
                        <a:rPr lang="ru-RU" sz="17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работа с порталом «ЕЛКА», как основным региональным ресурсом по презентации опыта, деятельности организаций, включая содействие развитию портала с учетом запросов экологического добровольчества. </a:t>
                      </a:r>
                      <a:endParaRPr lang="ru-RU" sz="17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090552"/>
                  </a:ext>
                </a:extLst>
              </a:tr>
              <a:tr h="1449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Сотрудничество 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Char char="­"/>
                      </a:pPr>
                      <a:r>
                        <a:rPr lang="ru-RU" sz="17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организация совместных массовых событий с целью обеспечения сотрудничества в первую очередь внутри региона; </a:t>
                      </a:r>
                    </a:p>
                    <a:p>
                      <a:pPr marL="285750" lvl="0" indent="-28575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Char char="­"/>
                      </a:pPr>
                      <a:r>
                        <a:rPr lang="ru-RU" sz="17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создание учебных программ по экологическому добровольчеству. </a:t>
                      </a:r>
                      <a:endParaRPr lang="ru-RU" sz="17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949490"/>
                  </a:ext>
                </a:extLst>
              </a:tr>
              <a:tr h="1122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Поддержка органов власти и спонсоров 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56515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­"/>
                      </a:pPr>
                      <a:r>
                        <a:rPr lang="ru-RU" sz="1700" dirty="0" smtClean="0">
                          <a:effectLst/>
                        </a:rPr>
                        <a:t>активизация </a:t>
                      </a:r>
                      <a:r>
                        <a:rPr lang="ru-RU" sz="1700" dirty="0">
                          <a:effectLst/>
                        </a:rPr>
                        <a:t>проявления инициатив со стороны экологических добровольческих организаций с целью обеспечения взаимодействия и сотрудничества с органами власти и бизнесом.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142128"/>
                  </a:ext>
                </a:extLst>
              </a:tr>
              <a:tr h="1286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Реальные региональные и локальные экологические проблемы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50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5588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­"/>
                      </a:pPr>
                      <a:r>
                        <a:rPr lang="ru-RU" sz="1700" dirty="0" smtClean="0">
                          <a:effectLst/>
                        </a:rPr>
                        <a:t>внедрение </a:t>
                      </a:r>
                      <a:r>
                        <a:rPr lang="ru-RU" sz="1700" dirty="0">
                          <a:effectLst/>
                        </a:rPr>
                        <a:t>проектного подхода в деятельность экологических добровольческих организаций, с целью обеспечения системности работы по решению экологических вызовов.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4" marR="10489" marT="49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3784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«Точки роста»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921" y="2580025"/>
            <a:ext cx="8746804" cy="134904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5128" y="2618246"/>
            <a:ext cx="804968" cy="11872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921" y="1071546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5128" y="1109766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595" y="1071546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4" y="2580748"/>
            <a:ext cx="8501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Привлечение </a:t>
            </a:r>
            <a:r>
              <a:rPr lang="ru-RU" sz="2000" b="1" i="1" dirty="0"/>
              <a:t>к деятельности в качестве экспертов специалистов различных государственных и муниципальных органов власти, учреждений и организаций региона на основе сотрудничества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844" y="4500570"/>
            <a:ext cx="8746804" cy="1643074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08051" y="4538791"/>
            <a:ext cx="804968" cy="158734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784" y="4519311"/>
            <a:ext cx="8676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Получение дополнительного образования и просвещения в Ханты-Мансийском автономном округе – Югре по вопросам экологии, организации деятельности некоммерческих организаций и добровольческих объединений, современных компетенций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857" y="2561284"/>
            <a:ext cx="8746804" cy="134904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1064" y="2599505"/>
            <a:ext cx="804968" cy="11872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857" y="1052805"/>
            <a:ext cx="8746804" cy="1015663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61064" y="1091025"/>
            <a:ext cx="804968" cy="118640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xmlns="" id="{71851789-49CA-49AA-937F-6FA31A8B12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4531" y="1052805"/>
            <a:ext cx="85011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Участие </a:t>
            </a:r>
            <a:r>
              <a:rPr lang="ru-RU" sz="2000" b="1" i="1" dirty="0"/>
              <a:t>в </a:t>
            </a:r>
            <a:r>
              <a:rPr lang="ru-RU" sz="2000" b="1" i="1" dirty="0" err="1"/>
              <a:t>грантовых</a:t>
            </a:r>
            <a:r>
              <a:rPr lang="ru-RU" sz="2000" b="1" i="1" dirty="0"/>
              <a:t> конкурсах регионального и федерального уровня, конкурсах грантов для НКО бизнес-структур региона, конкурсы частных фондов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4530" y="2562007"/>
            <a:ext cx="8501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Привлечение </a:t>
            </a:r>
            <a:r>
              <a:rPr lang="ru-RU" sz="2000" b="1" i="1" dirty="0"/>
              <a:t>к деятельности в качестве экспертов специалистов различных государственных и муниципальных органов власти, учреждений и организаций региона на основе сотрудничества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xmlns="" id="{5BE1D90F-DB23-43C8-815B-126CB32E0A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780" y="4481829"/>
            <a:ext cx="8746804" cy="1643074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rgbClr val="99CC00"/>
              </a:gs>
              <a:gs pos="100000">
                <a:srgbClr val="99CC00">
                  <a:gamma/>
                  <a:shade val="69804"/>
                  <a:invGamma/>
                </a:srgbClr>
              </a:gs>
            </a:gsLst>
            <a:path path="rect">
              <a:fillToRect l="100000" t="100000"/>
            </a:path>
            <a:tileRect r="-100000" b="-100000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FDFBAAD2-D12B-4BBC-817C-6B7730901340}"/>
              </a:ext>
            </a:extLst>
          </p:cNvPr>
          <p:cNvSpPr>
            <a:spLocks/>
          </p:cNvSpPr>
          <p:nvPr/>
        </p:nvSpPr>
        <p:spPr bwMode="gray">
          <a:xfrm>
            <a:off x="203987" y="4520050"/>
            <a:ext cx="804968" cy="158734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48627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48627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500570"/>
            <a:ext cx="8676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Получение дополнительного образования и просвещения в Ханты-Мансийском автономном округе – Югре по вопросам экологии, организации деятельности некоммерческих организаций и добровольческих объединений, современных компетенций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экологических объединений Югры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143" r="17148" b="22785"/>
          <a:stretch>
            <a:fillRect/>
          </a:stretch>
        </p:blipFill>
        <p:spPr bwMode="auto">
          <a:xfrm>
            <a:off x="169034" y="857232"/>
            <a:ext cx="87671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utoShape 11"/>
          <p:cNvSpPr>
            <a:spLocks noChangeArrowheads="1"/>
          </p:cNvSpPr>
          <p:nvPr/>
        </p:nvSpPr>
        <p:spPr bwMode="gray">
          <a:xfrm>
            <a:off x="5500694" y="4429132"/>
            <a:ext cx="3500462" cy="228601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Freeform 9"/>
          <p:cNvSpPr>
            <a:spLocks/>
          </p:cNvSpPr>
          <p:nvPr/>
        </p:nvSpPr>
        <p:spPr bwMode="gray">
          <a:xfrm>
            <a:off x="5572132" y="4500570"/>
            <a:ext cx="902717" cy="100013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white">
          <a:xfrm>
            <a:off x="5572132" y="4500570"/>
            <a:ext cx="3357586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lvl="0" indent="-180975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ресурсных центра;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некоммерческих организаций со статусом юридического лица;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 добровольческих объединений и клубных формирований;</a:t>
            </a:r>
          </a:p>
          <a:p>
            <a:pPr marL="180975" lvl="0" indent="-180975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школьное лесничество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экологических объединений Югры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515"/>
          <a:stretch>
            <a:fillRect/>
          </a:stretch>
        </p:blipFill>
        <p:spPr bwMode="auto">
          <a:xfrm>
            <a:off x="1928794" y="785794"/>
            <a:ext cx="566308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5586257"/>
            <a:ext cx="76979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ru-RU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эко.хмао.инфо.сайт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https://vk.com/environmental_associations_ugra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https://vk.com/byumbrella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88006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578" y="2143116"/>
            <a:ext cx="287370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0" y="0"/>
            <a:ext cx="9144000" cy="6429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71437" y="71436"/>
            <a:ext cx="831279" cy="571482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white">
          <a:xfrm>
            <a:off x="0" y="7141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1588" y="3857628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/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https://vk.com/nkoschool</a:t>
            </a: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sun9-west.userapi.com/sun9-71/s/v1/if2/JiqoHiQfyjO2IAJfBsJPcC9ioIzgsUZBXN-AIx3k6IVZtRGG8FqXzi1jfyINII_7oGJ2U2t1tyrMPqZJ5p56WO1b.jpg?size=2560x25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 l="11906" t="23813" r="8718" b="22609"/>
          <a:stretch>
            <a:fillRect/>
          </a:stretch>
        </p:blipFill>
        <p:spPr bwMode="auto">
          <a:xfrm>
            <a:off x="285719" y="1000108"/>
            <a:ext cx="4868367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42844" y="4992729"/>
            <a:ext cx="88583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r>
              <a:rPr lang="ru-RU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системы повышения компетенций сотрудников и активистов экологических некоммерческих организаций и добровольческих объединений Ханты-Мансийского автономного округа – Югры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00306"/>
            <a:ext cx="24692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https://static.mk.ru/upload/entities/2021/01/18/16/articles/facebookPicture/fd/9a/3e/6c/b4e42fed1d37fade8b3fe051b3796d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099" y="1071546"/>
            <a:ext cx="225029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751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Просвещение для устойчивого развития:  из опыта работы</dc:title>
  <dc:creator>Customer</dc:creator>
  <cp:lastModifiedBy>1</cp:lastModifiedBy>
  <cp:revision>159</cp:revision>
  <dcterms:created xsi:type="dcterms:W3CDTF">2012-09-10T11:58:05Z</dcterms:created>
  <dcterms:modified xsi:type="dcterms:W3CDTF">2022-05-24T07:55:46Z</dcterms:modified>
</cp:coreProperties>
</file>