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80" r:id="rId2"/>
    <p:sldId id="256" r:id="rId3"/>
    <p:sldId id="283" r:id="rId4"/>
    <p:sldId id="258" r:id="rId5"/>
    <p:sldId id="268" r:id="rId6"/>
  </p:sldIdLst>
  <p:sldSz cx="18288000" cy="10287000"/>
  <p:notesSz cx="6858000" cy="9144000"/>
  <p:embeddedFontLst>
    <p:embeddedFont>
      <p:font typeface="Montserrat Bold" panose="020B0604020202020204" charset="-52"/>
      <p:regular r:id="rId8"/>
      <p:bold r:id="rId9"/>
    </p:embeddedFont>
    <p:embeddedFont>
      <p:font typeface="Montserrat" panose="020B0604020202020204" charset="-52"/>
      <p:regular r:id="rId10"/>
      <p:bold r:id="rId11"/>
      <p:italic r:id="rId12"/>
      <p:boldItalic r:id="rId13"/>
    </p:embeddedFont>
    <p:embeddedFont>
      <p:font typeface="Montserrat Light" panose="020B0604020202020204" charset="-52"/>
      <p:regular r:id="rId14"/>
      <p:italic r:id="rId15"/>
    </p:embeddedFont>
    <p:embeddedFont>
      <p:font typeface="Play" panose="020B0604020202020204" charset="0"/>
      <p:regular r:id="rId16"/>
    </p:embeddedFont>
    <p:embeddedFont>
      <p:font typeface="HK Grotesk Light" panose="020B0604020202020204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Montserrat SemiBold" panose="020B0604020202020204" charset="-52"/>
      <p:bold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760" userDrawn="1">
          <p15:clr>
            <a:srgbClr val="A4A3A4"/>
          </p15:clr>
        </p15:guide>
        <p15:guide id="3" orient="horz" pos="312" userDrawn="1">
          <p15:clr>
            <a:srgbClr val="A4A3A4"/>
          </p15:clr>
        </p15:guide>
        <p15:guide id="4" orient="horz" pos="6168" userDrawn="1">
          <p15:clr>
            <a:srgbClr val="A4A3A4"/>
          </p15:clr>
        </p15:guide>
        <p15:guide id="5" pos="384" userDrawn="1">
          <p15:clr>
            <a:srgbClr val="A4A3A4"/>
          </p15:clr>
        </p15:guide>
        <p15:guide id="6" pos="111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AD"/>
    <a:srgbClr val="38B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0679" autoAdjust="0"/>
  </p:normalViewPr>
  <p:slideViewPr>
    <p:cSldViewPr>
      <p:cViewPr varScale="1">
        <p:scale>
          <a:sx n="69" d="100"/>
          <a:sy n="69" d="100"/>
        </p:scale>
        <p:origin x="60" y="78"/>
      </p:cViewPr>
      <p:guideLst>
        <p:guide orient="horz" pos="3240"/>
        <p:guide pos="5760"/>
        <p:guide orient="horz" pos="312"/>
        <p:guide orient="horz" pos="6168"/>
        <p:guide pos="384"/>
        <p:guide pos="111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F0D35-70AC-4251-8759-5868136BE8AA}" type="datetimeFigureOut">
              <a:rPr lang="ru-RU" smtClean="0"/>
              <a:t>27.07.2022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4DBFE5-5092-4F50-8DD7-AC61D85AE0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314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DBFE5-5092-4F50-8DD7-AC61D85AE0A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11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DBFE5-5092-4F50-8DD7-AC61D85AE0A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733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DBFE5-5092-4F50-8DD7-AC61D85AE0A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264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 rot="-10800000">
            <a:off x="6872085" y="0"/>
            <a:ext cx="4394628" cy="8486859"/>
            <a:chOff x="0" y="0"/>
            <a:chExt cx="6350000" cy="2187451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21874514"/>
            </a:xfrm>
            <a:custGeom>
              <a:avLst/>
              <a:gdLst/>
              <a:ahLst/>
              <a:cxnLst/>
              <a:rect l="l" t="t" r="r" b="b"/>
              <a:pathLst>
                <a:path w="6350000" h="21874514">
                  <a:moveTo>
                    <a:pt x="6350000" y="21874514"/>
                  </a:moveTo>
                  <a:lnTo>
                    <a:pt x="0" y="21874514"/>
                  </a:lnTo>
                  <a:lnTo>
                    <a:pt x="0" y="0"/>
                  </a:lnTo>
                  <a:lnTo>
                    <a:pt x="6350000" y="21874514"/>
                  </a:lnTo>
                  <a:close/>
                </a:path>
              </a:pathLst>
            </a:custGeom>
            <a:solidFill>
              <a:srgbClr val="38B6FF"/>
            </a:solidFill>
          </p:spPr>
        </p:sp>
      </p:grp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8" t="-290" r="-6592" b="290"/>
          <a:stretch/>
        </p:blipFill>
        <p:spPr>
          <a:xfrm>
            <a:off x="7010400" y="-190500"/>
            <a:ext cx="15755056" cy="10477500"/>
          </a:xfrm>
          <a:prstGeom prst="parallelogram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100807" y="3742463"/>
            <a:ext cx="10911283" cy="2954655"/>
            <a:chOff x="-772037" y="-370667"/>
            <a:chExt cx="14548378" cy="3939538"/>
          </a:xfrm>
        </p:grpSpPr>
        <p:sp>
          <p:nvSpPr>
            <p:cNvPr id="12" name="TextBox 12"/>
            <p:cNvSpPr txBox="1"/>
            <p:nvPr/>
          </p:nvSpPr>
          <p:spPr>
            <a:xfrm>
              <a:off x="3690423" y="8923"/>
              <a:ext cx="10085918" cy="15901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330"/>
                </a:lnSpc>
              </a:pPr>
              <a:endParaRPr lang="en-US" sz="7775" dirty="0">
                <a:solidFill>
                  <a:srgbClr val="FFFFFF"/>
                </a:solidFill>
                <a:latin typeface="Montserrat Bold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-772037" y="-370667"/>
              <a:ext cx="10883194" cy="393953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ru-RU" sz="4800" dirty="0" smtClean="0">
                  <a:solidFill>
                    <a:srgbClr val="FFFFFF"/>
                  </a:solidFill>
                  <a:latin typeface="Montserrat"/>
                </a:rPr>
                <a:t>Работа общественного центра </a:t>
              </a:r>
              <a:r>
                <a:rPr lang="ru-RU" sz="4800" dirty="0" smtClean="0">
                  <a:solidFill>
                    <a:srgbClr val="FFFFFF"/>
                  </a:solidFill>
                  <a:latin typeface="Montserrat"/>
                </a:rPr>
                <a:t>«Волонтеры </a:t>
              </a:r>
              <a:r>
                <a:rPr lang="ru-RU" sz="4800" dirty="0">
                  <a:solidFill>
                    <a:srgbClr val="FFFFFF"/>
                  </a:solidFill>
                  <a:latin typeface="Montserrat"/>
                </a:rPr>
                <a:t>Победы Орловского ГАУ </a:t>
              </a:r>
              <a:endParaRPr lang="ru-RU" sz="4800" dirty="0" smtClean="0">
                <a:solidFill>
                  <a:srgbClr val="FFFFFF"/>
                </a:solidFill>
                <a:latin typeface="Montserrat"/>
              </a:endParaRPr>
            </a:p>
            <a:p>
              <a:pPr algn="ctr"/>
              <a:r>
                <a:rPr lang="ru-RU" sz="4800" dirty="0" err="1" smtClean="0">
                  <a:solidFill>
                    <a:srgbClr val="FFFFFF"/>
                  </a:solidFill>
                  <a:latin typeface="Montserrat"/>
                </a:rPr>
                <a:t>им.Н.В</a:t>
              </a:r>
              <a:r>
                <a:rPr lang="ru-RU" sz="4800" dirty="0" smtClean="0">
                  <a:solidFill>
                    <a:srgbClr val="FFFFFF"/>
                  </a:solidFill>
                  <a:latin typeface="Montserrat"/>
                </a:rPr>
                <a:t>. </a:t>
              </a:r>
              <a:r>
                <a:rPr lang="ru-RU" sz="4800" dirty="0" err="1" smtClean="0">
                  <a:solidFill>
                    <a:srgbClr val="FFFFFF"/>
                  </a:solidFill>
                  <a:latin typeface="Montserrat"/>
                </a:rPr>
                <a:t>Парахина</a:t>
              </a:r>
              <a:r>
                <a:rPr lang="ru-RU" sz="4800" dirty="0" smtClean="0">
                  <a:solidFill>
                    <a:srgbClr val="FFFFFF"/>
                  </a:solidFill>
                  <a:latin typeface="Montserrat"/>
                </a:rPr>
                <a:t>»</a:t>
              </a:r>
              <a:endParaRPr lang="en-US" sz="4800" dirty="0">
                <a:solidFill>
                  <a:srgbClr val="FFFFFF"/>
                </a:solidFill>
                <a:latin typeface="Montserrat"/>
              </a:endParaRPr>
            </a:p>
          </p:txBody>
        </p:sp>
      </p:grpSp>
      <p:pic>
        <p:nvPicPr>
          <p:cNvPr id="14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89395" y="604205"/>
            <a:ext cx="957895" cy="957895"/>
          </a:xfrm>
          <a:prstGeom prst="rect">
            <a:avLst/>
          </a:prstGeom>
        </p:spPr>
      </p:pic>
      <p:pic>
        <p:nvPicPr>
          <p:cNvPr id="15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54913" y="769723"/>
            <a:ext cx="639977" cy="639977"/>
          </a:xfrm>
          <a:prstGeom prst="rect">
            <a:avLst/>
          </a:prstGeom>
        </p:spPr>
      </p:pic>
      <p:sp>
        <p:nvSpPr>
          <p:cNvPr id="16" name="TextBox 13"/>
          <p:cNvSpPr txBox="1"/>
          <p:nvPr/>
        </p:nvSpPr>
        <p:spPr>
          <a:xfrm>
            <a:off x="2060408" y="876300"/>
            <a:ext cx="4243195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17"/>
              </a:lnSpc>
            </a:pPr>
            <a:r>
              <a:rPr lang="en-US" sz="1400" dirty="0">
                <a:solidFill>
                  <a:srgbClr val="FFFFFF"/>
                </a:solidFill>
                <a:latin typeface="Play"/>
              </a:rPr>
              <a:t>ОЦ "ВОЛОНТЕРЫ ПОБЕДЫ ОРЛОВСКОГО ГАУ "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-20782" y="7563262"/>
            <a:ext cx="745243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1600" dirty="0" smtClean="0">
                <a:solidFill>
                  <a:srgbClr val="FFFFFF"/>
                </a:solidFill>
                <a:latin typeface="HK Grotesk Light"/>
              </a:rPr>
              <a:t>Выступающий</a:t>
            </a:r>
            <a:r>
              <a:rPr lang="ru-RU" sz="1600" dirty="0">
                <a:solidFill>
                  <a:srgbClr val="FFFFFF"/>
                </a:solidFill>
                <a:latin typeface="HK Grotesk Light"/>
              </a:rPr>
              <a:t>: </a:t>
            </a:r>
            <a:r>
              <a:rPr lang="ru-RU" sz="1600" dirty="0" err="1">
                <a:solidFill>
                  <a:srgbClr val="FFFFFF"/>
                </a:solidFill>
                <a:latin typeface="HK Grotesk Light"/>
              </a:rPr>
              <a:t>Сковпень</a:t>
            </a:r>
            <a:r>
              <a:rPr lang="ru-RU" sz="1600" dirty="0">
                <a:solidFill>
                  <a:srgbClr val="FFFFFF"/>
                </a:solidFill>
                <a:latin typeface="HK Grotesk Light"/>
              </a:rPr>
              <a:t> Софья </a:t>
            </a:r>
            <a:r>
              <a:rPr lang="ru-RU" sz="1600" dirty="0" smtClean="0">
                <a:solidFill>
                  <a:srgbClr val="FFFFFF"/>
                </a:solidFill>
                <a:latin typeface="HK Grotesk Light"/>
              </a:rPr>
              <a:t>- обучающаяся </a:t>
            </a:r>
            <a:r>
              <a:rPr lang="ru-RU" sz="1600" dirty="0">
                <a:solidFill>
                  <a:srgbClr val="FFFFFF"/>
                </a:solidFill>
                <a:latin typeface="HK Grotesk Light"/>
              </a:rPr>
              <a:t>4 курса </a:t>
            </a:r>
            <a:r>
              <a:rPr lang="ru-RU" sz="1600" dirty="0" smtClean="0">
                <a:solidFill>
                  <a:srgbClr val="FFFFFF"/>
                </a:solidFill>
                <a:latin typeface="HK Grotesk Light"/>
              </a:rPr>
              <a:t>факультета Биотехнологии</a:t>
            </a:r>
            <a:r>
              <a:rPr lang="ru-RU" sz="1600" dirty="0">
                <a:solidFill>
                  <a:srgbClr val="FFFFFF"/>
                </a:solidFill>
                <a:latin typeface="HK Grotesk Light"/>
              </a:rPr>
              <a:t>, региональный координатор направления </a:t>
            </a:r>
            <a:r>
              <a:rPr lang="ru-RU" sz="1600" dirty="0" smtClean="0">
                <a:solidFill>
                  <a:srgbClr val="FFFFFF"/>
                </a:solidFill>
                <a:latin typeface="HK Grotesk Light"/>
              </a:rPr>
              <a:t>«Связь поколений», </a:t>
            </a:r>
            <a:r>
              <a:rPr lang="ru-RU" sz="1600" dirty="0">
                <a:solidFill>
                  <a:srgbClr val="FFFFFF"/>
                </a:solidFill>
                <a:latin typeface="HK Grotesk Light"/>
              </a:rPr>
              <a:t>активист студенческого </a:t>
            </a:r>
            <a:r>
              <a:rPr lang="ru-RU" sz="1600" dirty="0" smtClean="0">
                <a:solidFill>
                  <a:srgbClr val="FFFFFF"/>
                </a:solidFill>
                <a:latin typeface="HK Grotesk Light"/>
              </a:rPr>
              <a:t>совета Орловского ГАУ</a:t>
            </a:r>
            <a:endParaRPr lang="en-US" sz="1600" dirty="0">
              <a:solidFill>
                <a:srgbClr val="FFFFFF"/>
              </a:solidFill>
              <a:latin typeface="HK Grotesk Light"/>
            </a:endParaRPr>
          </a:p>
        </p:txBody>
      </p:sp>
    </p:spTree>
    <p:extLst>
      <p:ext uri="{BB962C8B-B14F-4D97-AF65-F5344CB8AC3E}">
        <p14:creationId xmlns:p14="http://schemas.microsoft.com/office/powerpoint/2010/main" val="276508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 rot="-10800000">
            <a:off x="6872085" y="0"/>
            <a:ext cx="4394628" cy="8486859"/>
            <a:chOff x="0" y="0"/>
            <a:chExt cx="6350000" cy="2187451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21874514"/>
            </a:xfrm>
            <a:custGeom>
              <a:avLst/>
              <a:gdLst/>
              <a:ahLst/>
              <a:cxnLst/>
              <a:rect l="l" t="t" r="r" b="b"/>
              <a:pathLst>
                <a:path w="6350000" h="21874514">
                  <a:moveTo>
                    <a:pt x="6350000" y="21874514"/>
                  </a:moveTo>
                  <a:lnTo>
                    <a:pt x="0" y="21874514"/>
                  </a:lnTo>
                  <a:lnTo>
                    <a:pt x="0" y="0"/>
                  </a:lnTo>
                  <a:lnTo>
                    <a:pt x="6350000" y="21874514"/>
                  </a:lnTo>
                  <a:close/>
                </a:path>
              </a:pathLst>
            </a:custGeom>
            <a:solidFill>
              <a:srgbClr val="38B6F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526257" y="2533413"/>
            <a:ext cx="10691278" cy="1561967"/>
            <a:chOff x="-478697" y="-483519"/>
            <a:chExt cx="14255038" cy="2082621"/>
          </a:xfrm>
        </p:grpSpPr>
        <p:sp>
          <p:nvSpPr>
            <p:cNvPr id="12" name="TextBox 12"/>
            <p:cNvSpPr txBox="1"/>
            <p:nvPr/>
          </p:nvSpPr>
          <p:spPr>
            <a:xfrm>
              <a:off x="3690423" y="8923"/>
              <a:ext cx="10085918" cy="15901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330"/>
                </a:lnSpc>
              </a:pPr>
              <a:endParaRPr lang="en-US" sz="7775" dirty="0">
                <a:solidFill>
                  <a:srgbClr val="FFFFFF"/>
                </a:solidFill>
                <a:latin typeface="Montserrat Bold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-478697" y="-483519"/>
              <a:ext cx="10883194" cy="98488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ru-RU" sz="4800" dirty="0" smtClean="0">
                  <a:solidFill>
                    <a:srgbClr val="FFFFFF"/>
                  </a:solidFill>
                  <a:latin typeface="Montserrat"/>
                </a:rPr>
                <a:t>2021-2022 учебный год</a:t>
              </a:r>
              <a:endParaRPr lang="en-US" sz="4800" dirty="0">
                <a:solidFill>
                  <a:srgbClr val="FFFFFF"/>
                </a:solidFill>
                <a:latin typeface="Montserrat"/>
              </a:endParaRPr>
            </a:p>
          </p:txBody>
        </p:sp>
      </p:grpSp>
      <p:pic>
        <p:nvPicPr>
          <p:cNvPr id="14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89395" y="604205"/>
            <a:ext cx="957895" cy="957895"/>
          </a:xfrm>
          <a:prstGeom prst="rect">
            <a:avLst/>
          </a:prstGeom>
        </p:spPr>
      </p:pic>
      <p:pic>
        <p:nvPicPr>
          <p:cNvPr id="15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54913" y="769723"/>
            <a:ext cx="639977" cy="639977"/>
          </a:xfrm>
          <a:prstGeom prst="rect">
            <a:avLst/>
          </a:prstGeom>
        </p:spPr>
      </p:pic>
      <p:sp>
        <p:nvSpPr>
          <p:cNvPr id="16" name="TextBox 13"/>
          <p:cNvSpPr txBox="1"/>
          <p:nvPr/>
        </p:nvSpPr>
        <p:spPr>
          <a:xfrm>
            <a:off x="2060408" y="876300"/>
            <a:ext cx="4243195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17"/>
              </a:lnSpc>
            </a:pPr>
            <a:r>
              <a:rPr lang="en-US" sz="1400" dirty="0">
                <a:solidFill>
                  <a:srgbClr val="FFFFFF"/>
                </a:solidFill>
                <a:latin typeface="Play"/>
              </a:rPr>
              <a:t>ОЦ "ВОЛОНТЕРЫ ПОБЕДЫ ОРЛОВСКОГО ГАУ "</a:t>
            </a:r>
          </a:p>
        </p:txBody>
      </p:sp>
      <p:pic>
        <p:nvPicPr>
          <p:cNvPr id="1026" name="Picture 2" descr="https://sun1-95.userapi.com/s/v1/if2/cWkxKu7SU4V8lF-fMsk-DcTEw79RZujHrYOIu-xfeIEljeuoHG6JUyUtZXF2fRqX6Futja1BG-OBsAHkW2ICTjJa.jpg?size=2560x1920&amp;quality=96&amp;type=albu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6" t="1172" r="-18226" b="-1172"/>
          <a:stretch/>
        </p:blipFill>
        <p:spPr bwMode="auto">
          <a:xfrm>
            <a:off x="7792320" y="-66585"/>
            <a:ext cx="14097000" cy="10572751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9104" y="4373330"/>
            <a:ext cx="8458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Более </a:t>
            </a: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70 волонтеров</a:t>
            </a:r>
            <a:endParaRPr lang="ru-RU" sz="2800" dirty="0" smtClean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Победители региональной премии «Большое дело»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Наши активисты победители конкурса «Послы Победы</a:t>
            </a: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» в городе Москве и Санкт-Петербурге </a:t>
            </a:r>
            <a:endParaRPr lang="ru-RU" sz="2800" dirty="0" smtClean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34 волонтера </a:t>
            </a:r>
            <a:r>
              <a:rPr lang="ru-RU" sz="2800" dirty="0" err="1" smtClean="0">
                <a:solidFill>
                  <a:schemeClr val="bg1"/>
                </a:solidFill>
                <a:latin typeface="+mj-lt"/>
              </a:rPr>
              <a:t>соорганизаторы</a:t>
            </a: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 шествия «Бессмертный полк» в городе Москва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Самые активные волонтеры в Орловской области!</a:t>
            </a:r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un9-29.userapi.com/s/v1/ig2/EVpfb_RV82waCX2YFP0iMUELNuPwgox77ejEt69ziXu0uRS6ULGD496Qr8Q_vsuyXfID5ikWb7cehJzW9Fnc47yy.jpg?size=2560x1707&amp;quality=95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2"/>
          <a:stretch/>
        </p:blipFill>
        <p:spPr bwMode="auto">
          <a:xfrm>
            <a:off x="-4027300" y="-2552700"/>
            <a:ext cx="22315300" cy="1528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 6"/>
          <p:cNvSpPr/>
          <p:nvPr/>
        </p:nvSpPr>
        <p:spPr>
          <a:xfrm>
            <a:off x="-7467600" y="-190500"/>
            <a:ext cx="25755600" cy="15880878"/>
          </a:xfrm>
          <a:custGeom>
            <a:avLst/>
            <a:gdLst/>
            <a:ahLst/>
            <a:cxnLst/>
            <a:rect l="l" t="t" r="r" b="b"/>
            <a:pathLst>
              <a:path w="8606155" h="10286874">
                <a:moveTo>
                  <a:pt x="8606155" y="10251441"/>
                </a:moveTo>
                <a:cubicBezTo>
                  <a:pt x="8606155" y="10284588"/>
                  <a:pt x="8595487" y="10286874"/>
                  <a:pt x="8567674" y="10286874"/>
                </a:cubicBezTo>
                <a:cubicBezTo>
                  <a:pt x="5713094" y="10286239"/>
                  <a:pt x="2858643" y="10286239"/>
                  <a:pt x="4064" y="10286239"/>
                </a:cubicBezTo>
                <a:cubicBezTo>
                  <a:pt x="0" y="10272396"/>
                  <a:pt x="6350" y="10259823"/>
                  <a:pt x="9271" y="10246996"/>
                </a:cubicBezTo>
                <a:cubicBezTo>
                  <a:pt x="134747" y="9685402"/>
                  <a:pt x="260350" y="9123935"/>
                  <a:pt x="386207" y="8562467"/>
                </a:cubicBezTo>
                <a:cubicBezTo>
                  <a:pt x="565658" y="7761986"/>
                  <a:pt x="745490" y="6961633"/>
                  <a:pt x="924814" y="6161151"/>
                </a:cubicBezTo>
                <a:cubicBezTo>
                  <a:pt x="1146302" y="5172583"/>
                  <a:pt x="1367282" y="4184015"/>
                  <a:pt x="1588643" y="3195574"/>
                </a:cubicBezTo>
                <a:cubicBezTo>
                  <a:pt x="1813560" y="2191385"/>
                  <a:pt x="2038604" y="1187323"/>
                  <a:pt x="2264156" y="183261"/>
                </a:cubicBezTo>
                <a:cubicBezTo>
                  <a:pt x="2277872" y="122174"/>
                  <a:pt x="2286635" y="59690"/>
                  <a:pt x="2308860" y="635"/>
                </a:cubicBezTo>
                <a:cubicBezTo>
                  <a:pt x="4395216" y="635"/>
                  <a:pt x="6481572" y="635"/>
                  <a:pt x="8567928" y="0"/>
                </a:cubicBezTo>
                <a:cubicBezTo>
                  <a:pt x="8596249" y="0"/>
                  <a:pt x="8605901" y="3429"/>
                  <a:pt x="8605901" y="35814"/>
                </a:cubicBezTo>
                <a:cubicBezTo>
                  <a:pt x="8605139" y="3441066"/>
                  <a:pt x="8605139" y="6846317"/>
                  <a:pt x="8606155" y="10251441"/>
                </a:cubicBezTo>
                <a:close/>
              </a:path>
            </a:pathLst>
          </a:custGeom>
          <a:solidFill>
            <a:srgbClr val="0070C0">
              <a:alpha val="63000"/>
            </a:srgbClr>
          </a:solidFill>
        </p:spPr>
      </p:sp>
      <p:sp>
        <p:nvSpPr>
          <p:cNvPr id="12" name="TextBox 12"/>
          <p:cNvSpPr txBox="1"/>
          <p:nvPr/>
        </p:nvSpPr>
        <p:spPr>
          <a:xfrm>
            <a:off x="2819400" y="1104900"/>
            <a:ext cx="12115800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ru-RU" sz="5400" b="1" dirty="0" smtClean="0">
                <a:solidFill>
                  <a:schemeClr val="bg1"/>
                </a:solidFill>
                <a:latin typeface="Montserrat"/>
              </a:rPr>
              <a:t>«МЕДИАПОБЕДА»</a:t>
            </a:r>
            <a:endParaRPr lang="en-US" sz="5400" b="1" dirty="0">
              <a:solidFill>
                <a:schemeClr val="bg1"/>
              </a:solidFill>
              <a:latin typeface="Montserrat"/>
            </a:endParaRPr>
          </a:p>
        </p:txBody>
      </p:sp>
      <p:pic>
        <p:nvPicPr>
          <p:cNvPr id="7172" name="Picture 4" descr="https://sun9-62.userapi.com/s/v1/ig2/ByIu7SvDrvIquPObgcgOwiklgMKrIxen7fgE60V-sLG-vERuTkEHwk4LspHeH2gPRlFEmZ0ziT2J0oX_5ADhUfE6.jpg?size=1919x1280&amp;quality=95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2857500"/>
            <a:ext cx="9148291" cy="610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04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un9-78.userapi.com/s/v1/ig2/4OtrqEXS4tjeq9_qZxRGqudq__rHi_m8sX5ZPH78RUHKj2_RO1MOclLjBgwR0gZA6pN3LsqHdDeNOVOrrZZsbhpR.jpg?size=2560x1707&amp;quality=95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484" y="24244"/>
            <a:ext cx="15391125" cy="1026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 6"/>
          <p:cNvSpPr/>
          <p:nvPr/>
        </p:nvSpPr>
        <p:spPr>
          <a:xfrm>
            <a:off x="-6629400" y="-571500"/>
            <a:ext cx="24536400" cy="15880878"/>
          </a:xfrm>
          <a:custGeom>
            <a:avLst/>
            <a:gdLst/>
            <a:ahLst/>
            <a:cxnLst/>
            <a:rect l="l" t="t" r="r" b="b"/>
            <a:pathLst>
              <a:path w="8606155" h="10286874">
                <a:moveTo>
                  <a:pt x="8606155" y="10251441"/>
                </a:moveTo>
                <a:cubicBezTo>
                  <a:pt x="8606155" y="10284588"/>
                  <a:pt x="8595487" y="10286874"/>
                  <a:pt x="8567674" y="10286874"/>
                </a:cubicBezTo>
                <a:cubicBezTo>
                  <a:pt x="5713094" y="10286239"/>
                  <a:pt x="2858643" y="10286239"/>
                  <a:pt x="4064" y="10286239"/>
                </a:cubicBezTo>
                <a:cubicBezTo>
                  <a:pt x="0" y="10272396"/>
                  <a:pt x="6350" y="10259823"/>
                  <a:pt x="9271" y="10246996"/>
                </a:cubicBezTo>
                <a:cubicBezTo>
                  <a:pt x="134747" y="9685402"/>
                  <a:pt x="260350" y="9123935"/>
                  <a:pt x="386207" y="8562467"/>
                </a:cubicBezTo>
                <a:cubicBezTo>
                  <a:pt x="565658" y="7761986"/>
                  <a:pt x="745490" y="6961633"/>
                  <a:pt x="924814" y="6161151"/>
                </a:cubicBezTo>
                <a:cubicBezTo>
                  <a:pt x="1146302" y="5172583"/>
                  <a:pt x="1367282" y="4184015"/>
                  <a:pt x="1588643" y="3195574"/>
                </a:cubicBezTo>
                <a:cubicBezTo>
                  <a:pt x="1813560" y="2191385"/>
                  <a:pt x="2038604" y="1187323"/>
                  <a:pt x="2264156" y="183261"/>
                </a:cubicBezTo>
                <a:cubicBezTo>
                  <a:pt x="2277872" y="122174"/>
                  <a:pt x="2286635" y="59690"/>
                  <a:pt x="2308860" y="635"/>
                </a:cubicBezTo>
                <a:cubicBezTo>
                  <a:pt x="4395216" y="635"/>
                  <a:pt x="6481572" y="635"/>
                  <a:pt x="8567928" y="0"/>
                </a:cubicBezTo>
                <a:cubicBezTo>
                  <a:pt x="8596249" y="0"/>
                  <a:pt x="8605901" y="3429"/>
                  <a:pt x="8605901" y="35814"/>
                </a:cubicBezTo>
                <a:cubicBezTo>
                  <a:pt x="8605139" y="3441066"/>
                  <a:pt x="8605139" y="6846317"/>
                  <a:pt x="8606155" y="10251441"/>
                </a:cubicBezTo>
                <a:close/>
              </a:path>
            </a:pathLst>
          </a:custGeom>
          <a:solidFill>
            <a:srgbClr val="0070C0">
              <a:alpha val="63000"/>
            </a:srgbClr>
          </a:solidFill>
        </p:spPr>
      </p:sp>
      <p:sp>
        <p:nvSpPr>
          <p:cNvPr id="12" name="TextBox 12"/>
          <p:cNvSpPr txBox="1"/>
          <p:nvPr/>
        </p:nvSpPr>
        <p:spPr>
          <a:xfrm>
            <a:off x="1066800" y="4076700"/>
            <a:ext cx="12115800" cy="1487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ru-RU" sz="5400" b="1" dirty="0" smtClean="0">
                <a:solidFill>
                  <a:schemeClr val="bg1"/>
                </a:solidFill>
                <a:latin typeface="Montserrat"/>
              </a:rPr>
              <a:t>Международные и Всероссийские акции</a:t>
            </a:r>
            <a:endParaRPr lang="en-US" sz="5400" b="1" dirty="0">
              <a:solidFill>
                <a:schemeClr val="bg1"/>
              </a:solidFill>
              <a:latin typeface="Montserrat"/>
            </a:endParaRPr>
          </a:p>
        </p:txBody>
      </p:sp>
      <p:pic>
        <p:nvPicPr>
          <p:cNvPr id="3076" name="Picture 4" descr="https://sun9-80.userapi.com/s/v1/ig2/YFG7ojJDggXoXKhCSfRZ3Vp6qV3P0GbEYpAHUr_FWq-xxd30O6xZr0l8SRtrWpEGIckJnxWEiCYCmqADOWiVgwUp.jpg?size=2560x1440&amp;quality=96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4" r="5761"/>
          <a:stretch/>
        </p:blipFill>
        <p:spPr bwMode="auto">
          <a:xfrm>
            <a:off x="13574516" y="3382130"/>
            <a:ext cx="4713483" cy="344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un9-85.userapi.com/s/v1/ig2/-TJO2MG-2C6Gg-v0aAeDQL8MrNY24acuBXBNT-pIfKqb5A3lIFijUtQhbIMDZyA7m9laV9aLZuRqvVwmtQxfiOX7.jpg?size=2560x1696&amp;quality=96&amp;type=albu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0" t="4209" r="1267"/>
          <a:stretch/>
        </p:blipFill>
        <p:spPr bwMode="auto">
          <a:xfrm>
            <a:off x="13598587" y="6842671"/>
            <a:ext cx="4800600" cy="346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sun9-85.userapi.com/s/v1/ig2/UMLWNC9UK9F-aa2rdY7xAVKaR_tqaZOPsLTMCjxgpCHu52JL9Sg5fl3F5NKQHtDnsmXxmsbFDNo_wn62xWHoZOiz.jpg?size=1600x1200&amp;quality=95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1660" y="0"/>
            <a:ext cx="4689413" cy="351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3927272">
            <a:off x="-1890360" y="-3864549"/>
            <a:ext cx="17250020" cy="15687831"/>
          </a:xfrm>
          <a:prstGeom prst="rect">
            <a:avLst/>
          </a:prstGeom>
          <a:solidFill>
            <a:srgbClr val="004AAD"/>
          </a:solidFill>
        </p:spPr>
      </p:sp>
      <p:sp>
        <p:nvSpPr>
          <p:cNvPr id="13" name="TextBox 13"/>
          <p:cNvSpPr txBox="1"/>
          <p:nvPr/>
        </p:nvSpPr>
        <p:spPr>
          <a:xfrm>
            <a:off x="2590800" y="512521"/>
            <a:ext cx="13792200" cy="1582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ru-RU" sz="3200" dirty="0">
                <a:solidFill>
                  <a:srgbClr val="FFFFFF"/>
                </a:solidFill>
                <a:latin typeface="Montserrat Light" panose="00000400000000000000" pitchFamily="2" charset="-52"/>
              </a:rPr>
              <a:t>Волонтеры Победы нашего общественного центра никогда </a:t>
            </a:r>
          </a:p>
          <a:p>
            <a:pPr algn="ctr">
              <a:lnSpc>
                <a:spcPts val="4200"/>
              </a:lnSpc>
            </a:pPr>
            <a:r>
              <a:rPr lang="ru-RU" sz="3200" dirty="0">
                <a:solidFill>
                  <a:srgbClr val="FFFFFF"/>
                </a:solidFill>
                <a:latin typeface="Montserrat SemiBold" panose="00000700000000000000" pitchFamily="2" charset="-52"/>
              </a:rPr>
              <a:t>не сидят на месте </a:t>
            </a:r>
            <a:r>
              <a:rPr lang="ru-RU" sz="3200" dirty="0">
                <a:solidFill>
                  <a:srgbClr val="FFFFFF"/>
                </a:solidFill>
                <a:latin typeface="Montserrat Light" panose="00000400000000000000" pitchFamily="2" charset="-52"/>
              </a:rPr>
              <a:t>и всегда </a:t>
            </a:r>
            <a:r>
              <a:rPr lang="ru-RU" sz="3200" dirty="0">
                <a:solidFill>
                  <a:srgbClr val="FFFFFF"/>
                </a:solidFill>
                <a:latin typeface="Montserrat SemiBold" panose="00000700000000000000" pitchFamily="2" charset="-52"/>
              </a:rPr>
              <a:t>готовы к оказанию помощи </a:t>
            </a:r>
            <a:r>
              <a:rPr lang="ru-RU" sz="3200" dirty="0">
                <a:solidFill>
                  <a:srgbClr val="FFFFFF"/>
                </a:solidFill>
                <a:latin typeface="Montserrat Light" panose="00000400000000000000" pitchFamily="2" charset="-52"/>
              </a:rPr>
              <a:t>гражданам различного социального слоя и положения.</a:t>
            </a:r>
            <a:endParaRPr lang="en-US" sz="3200" dirty="0">
              <a:solidFill>
                <a:srgbClr val="FFFFFF"/>
              </a:solidFill>
              <a:latin typeface="Montserrat Light" panose="00000400000000000000" pitchFamily="2" charset="-52"/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7315200" y="9624569"/>
            <a:ext cx="10781190" cy="215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Montserrat"/>
              </a:rPr>
              <a:t>Все фотографии сделаны медиа командой </a:t>
            </a:r>
            <a:r>
              <a:rPr lang="ru-RU" sz="1400" dirty="0">
                <a:latin typeface="Montserrat"/>
              </a:rPr>
              <a:t>ОЦ Волонтеров Победы Орловского ГАУ</a:t>
            </a:r>
            <a:endParaRPr lang="en-US" sz="1400" dirty="0">
              <a:latin typeface="Montserrat"/>
            </a:endParaRP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xmlns="" id="{DC910F5D-D8F1-4F9B-87C8-41DB57BB39A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868864" y="9168982"/>
            <a:ext cx="957895" cy="957895"/>
          </a:xfrm>
          <a:prstGeom prst="rect">
            <a:avLst/>
          </a:prstGeom>
        </p:spPr>
      </p:pic>
      <p:pic>
        <p:nvPicPr>
          <p:cNvPr id="11" name="Picture 12">
            <a:extLst>
              <a:ext uri="{FF2B5EF4-FFF2-40B4-BE49-F238E27FC236}">
                <a16:creationId xmlns:a16="http://schemas.microsoft.com/office/drawing/2014/main" xmlns="" id="{AFF67B51-3172-43FE-A87E-C824920D82B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7034382" y="9334500"/>
            <a:ext cx="639977" cy="639977"/>
          </a:xfrm>
          <a:prstGeom prst="rect">
            <a:avLst/>
          </a:prstGeom>
        </p:spPr>
      </p:pic>
      <p:pic>
        <p:nvPicPr>
          <p:cNvPr id="8194" name="Picture 2" descr="https://sun9-82.userapi.com/s/v1/ig2/7gEelo7jFz7ERW3edNu9cb7KjWOxuMZsMfJSt8csWlEjb69rY0QTuSuSe2_LEDWxoSdlywQa74Fxtx8vGxt4j5_M.jpg?size=1919x1280&amp;quality=95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39800"/>
            <a:ext cx="7813654" cy="521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sun9-78.userapi.com/s/v1/ig2/p12U-1gguBNwF5Xb1REijPSqh82QuWgxTI_Akq8I-KLeR9yJgLeclW_SJ68EjNR9UtQbDgeqXFXRi7D1WhgplHdo.jpg?size=2560x1707&amp;quality=95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2522482"/>
            <a:ext cx="7996959" cy="533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136</Words>
  <Application>Microsoft Office PowerPoint</Application>
  <PresentationFormat>Произвольный</PresentationFormat>
  <Paragraphs>19</Paragraphs>
  <Slides>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Arial</vt:lpstr>
      <vt:lpstr>Montserrat Bold</vt:lpstr>
      <vt:lpstr>Montserrat</vt:lpstr>
      <vt:lpstr>Montserrat Light</vt:lpstr>
      <vt:lpstr>Play</vt:lpstr>
      <vt:lpstr>HK Grotesk Light</vt:lpstr>
      <vt:lpstr>Calibri</vt:lpstr>
      <vt:lpstr>Montserrat SemiBold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Валерия</dc:creator>
  <cp:lastModifiedBy>Полина Лякина</cp:lastModifiedBy>
  <cp:revision>34</cp:revision>
  <dcterms:created xsi:type="dcterms:W3CDTF">2006-08-16T00:00:00Z</dcterms:created>
  <dcterms:modified xsi:type="dcterms:W3CDTF">2022-07-27T06:41:46Z</dcterms:modified>
  <dc:identifier>DAE5VntXePo</dc:identifier>
</cp:coreProperties>
</file>