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59" r:id="rId4"/>
    <p:sldId id="266" r:id="rId5"/>
    <p:sldId id="267" r:id="rId6"/>
    <p:sldId id="268" r:id="rId7"/>
    <p:sldId id="271" r:id="rId8"/>
    <p:sldId id="270" r:id="rId9"/>
    <p:sldId id="272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elegraf Heavy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еева Светлана Александровна" initials="АСА" lastIdx="1" clrIdx="0">
    <p:extLst>
      <p:ext uri="{19B8F6BF-5375-455C-9EA6-DF929625EA0E}">
        <p15:presenceInfo xmlns:p15="http://schemas.microsoft.com/office/powerpoint/2012/main" userId="Алексеева Светлана Александр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5" d="100"/>
          <a:sy n="75" d="100"/>
        </p:scale>
        <p:origin x="474" y="-1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06T10:20:23.402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06T10:20:23.402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06T10:20:23.402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06T10:20:23.402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06T10:20:23.402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06T10:20:23.402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06T10:20:23.402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7D635-589D-4E42-B233-9E2B8FE52E2E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CC3F8-B23E-484C-B61F-60039B6B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05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CC3F8-B23E-484C-B61F-60039B6B112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74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CC3F8-B23E-484C-B61F-60039B6B112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801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CC3F8-B23E-484C-B61F-60039B6B112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73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CC3F8-B23E-484C-B61F-60039B6B112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356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CC3F8-B23E-484C-B61F-60039B6B112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14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CC3F8-B23E-484C-B61F-60039B6B11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99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2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9" Type="http://schemas.openxmlformats.org/officeDocument/2006/relationships/image" Target="../media/image6.svg"/><Relationship Id="rId1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omments" Target="../comments/comment2.xml"/><Relationship Id="rId3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omments" Target="../comments/comment3.xml"/><Relationship Id="rId3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5" Type="http://schemas.openxmlformats.org/officeDocument/2006/relationships/comments" Target="../comments/comment4.xml"/><Relationship Id="rId10" Type="http://schemas.openxmlformats.org/officeDocument/2006/relationships/image" Target="../media/image8.png"/><Relationship Id="rId9" Type="http://schemas.openxmlformats.org/officeDocument/2006/relationships/image" Target="../media/image6.svg"/><Relationship Id="rId1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5" Type="http://schemas.openxmlformats.org/officeDocument/2006/relationships/comments" Target="../comments/comment5.xml"/><Relationship Id="rId10" Type="http://schemas.openxmlformats.org/officeDocument/2006/relationships/image" Target="../media/image8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omments" Target="../comments/comment6.xml"/><Relationship Id="rId3" Type="http://schemas.openxmlformats.org/officeDocument/2006/relationships/image" Target="../media/image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3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5" Type="http://schemas.openxmlformats.org/officeDocument/2006/relationships/comments" Target="../comments/comment7.xml"/><Relationship Id="rId10" Type="http://schemas.openxmlformats.org/officeDocument/2006/relationships/image" Target="../media/image8.png"/><Relationship Id="rId9" Type="http://schemas.openxmlformats.org/officeDocument/2006/relationships/image" Target="../media/image6.sv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2895" y="562673"/>
            <a:ext cx="17166093" cy="9050793"/>
            <a:chOff x="0" y="0"/>
            <a:chExt cx="22888123" cy="120677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067723" cy="12067723"/>
            </a:xfrm>
            <a:custGeom>
              <a:avLst/>
              <a:gdLst/>
              <a:ahLst/>
              <a:cxnLst/>
              <a:rect l="l" t="t" r="r" b="b"/>
              <a:pathLst>
                <a:path w="12067723" h="12067723">
                  <a:moveTo>
                    <a:pt x="0" y="0"/>
                  </a:moveTo>
                  <a:lnTo>
                    <a:pt x="12067723" y="0"/>
                  </a:lnTo>
                  <a:lnTo>
                    <a:pt x="12067723" y="12067723"/>
                  </a:lnTo>
                  <a:lnTo>
                    <a:pt x="0" y="12067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0820400" y="0"/>
              <a:ext cx="12067723" cy="12067723"/>
            </a:xfrm>
            <a:custGeom>
              <a:avLst/>
              <a:gdLst/>
              <a:ahLst/>
              <a:cxnLst/>
              <a:rect l="l" t="t" r="r" b="b"/>
              <a:pathLst>
                <a:path w="12067723" h="12067723">
                  <a:moveTo>
                    <a:pt x="0" y="0"/>
                  </a:moveTo>
                  <a:lnTo>
                    <a:pt x="12067723" y="0"/>
                  </a:lnTo>
                  <a:lnTo>
                    <a:pt x="12067723" y="12067723"/>
                  </a:lnTo>
                  <a:lnTo>
                    <a:pt x="0" y="12067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798964" y="1028700"/>
            <a:ext cx="8460336" cy="8229600"/>
          </a:xfrm>
          <a:custGeom>
            <a:avLst/>
            <a:gdLst/>
            <a:ahLst/>
            <a:cxnLst/>
            <a:rect l="l" t="t" r="r" b="b"/>
            <a:pathLst>
              <a:path w="8460336" h="8229600">
                <a:moveTo>
                  <a:pt x="0" y="0"/>
                </a:moveTo>
                <a:lnTo>
                  <a:pt x="8460336" y="0"/>
                </a:lnTo>
                <a:lnTo>
                  <a:pt x="84603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756255" y="3481889"/>
            <a:ext cx="8978202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8800" dirty="0" smtClean="0">
                <a:solidFill>
                  <a:srgbClr val="000000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ВОЛОНТЕРСКАЯ </a:t>
            </a:r>
          </a:p>
          <a:p>
            <a:pPr algn="ctr"/>
            <a:r>
              <a:rPr lang="ru-RU" sz="8800" dirty="0" smtClean="0">
                <a:solidFill>
                  <a:srgbClr val="000000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ДЕЯТЕЛЬНОСТЬ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7"/>
          <a:stretch/>
        </p:blipFill>
        <p:spPr>
          <a:xfrm>
            <a:off x="4599521" y="2415421"/>
            <a:ext cx="1082654" cy="6096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4600" y="6754815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НАЦИОНАЛЬНОЙ БИБЛИОТЕКИ </a:t>
            </a:r>
            <a:r>
              <a:rPr lang="ru-RU" dirty="0">
                <a:solidFill>
                  <a:srgbClr val="000000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РЕСПУБЛИКИ КОМИ</a:t>
            </a:r>
            <a:endParaRPr lang="en-US" dirty="0">
              <a:solidFill>
                <a:srgbClr val="000000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228600" cy="10287000"/>
          </a:xfrm>
          <a:prstGeom prst="rect">
            <a:avLst/>
          </a:prstGeom>
          <a:solidFill>
            <a:srgbClr val="4141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477000" y="4076700"/>
            <a:ext cx="5965407" cy="445953"/>
            <a:chOff x="0" y="0"/>
            <a:chExt cx="3309052" cy="8221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9052" cy="822186"/>
            </a:xfrm>
            <a:custGeom>
              <a:avLst/>
              <a:gdLst/>
              <a:ahLst/>
              <a:cxnLst/>
              <a:rect l="l" t="t" r="r" b="b"/>
              <a:pathLst>
                <a:path w="3309052" h="822186">
                  <a:moveTo>
                    <a:pt x="38204" y="0"/>
                  </a:moveTo>
                  <a:lnTo>
                    <a:pt x="3270848" y="0"/>
                  </a:lnTo>
                  <a:cubicBezTo>
                    <a:pt x="3291948" y="0"/>
                    <a:pt x="3309052" y="17105"/>
                    <a:pt x="3309052" y="38204"/>
                  </a:cubicBezTo>
                  <a:lnTo>
                    <a:pt x="3309052" y="783982"/>
                  </a:lnTo>
                  <a:cubicBezTo>
                    <a:pt x="3309052" y="794114"/>
                    <a:pt x="3305027" y="803831"/>
                    <a:pt x="3297863" y="810996"/>
                  </a:cubicBezTo>
                  <a:cubicBezTo>
                    <a:pt x="3290698" y="818161"/>
                    <a:pt x="3280980" y="822186"/>
                    <a:pt x="3270848" y="822186"/>
                  </a:cubicBezTo>
                  <a:lnTo>
                    <a:pt x="38204" y="822186"/>
                  </a:lnTo>
                  <a:cubicBezTo>
                    <a:pt x="17105" y="822186"/>
                    <a:pt x="0" y="805081"/>
                    <a:pt x="0" y="783982"/>
                  </a:cubicBezTo>
                  <a:lnTo>
                    <a:pt x="0" y="38204"/>
                  </a:lnTo>
                  <a:cubicBezTo>
                    <a:pt x="0" y="17105"/>
                    <a:pt x="17105" y="0"/>
                    <a:pt x="3820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C174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9052" cy="860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95586" y="475135"/>
            <a:ext cx="4413727" cy="9336729"/>
          </a:xfrm>
          <a:custGeom>
            <a:avLst/>
            <a:gdLst/>
            <a:ahLst/>
            <a:cxnLst/>
            <a:rect l="l" t="t" r="r" b="b"/>
            <a:pathLst>
              <a:path w="4413727" h="9336729">
                <a:moveTo>
                  <a:pt x="0" y="0"/>
                </a:moveTo>
                <a:lnTo>
                  <a:pt x="4413726" y="0"/>
                </a:lnTo>
                <a:lnTo>
                  <a:pt x="4413726" y="9336730"/>
                </a:lnTo>
                <a:lnTo>
                  <a:pt x="0" y="933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114800" y="1181100"/>
            <a:ext cx="10830805" cy="12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ru-RU" sz="8499" dirty="0" smtClean="0">
                <a:solidFill>
                  <a:srgbClr val="000000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СТАТИСТИКА</a:t>
            </a:r>
            <a:endParaRPr lang="en-US" sz="8499" dirty="0">
              <a:solidFill>
                <a:srgbClr val="000000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3510894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Проведено 8 мероприятий</a:t>
            </a:r>
            <a:endParaRPr lang="ru-RU" sz="2000" dirty="0">
              <a:latin typeface="+mj-lt"/>
            </a:endParaRPr>
          </a:p>
        </p:txBody>
      </p:sp>
      <p:grpSp>
        <p:nvGrpSpPr>
          <p:cNvPr id="14" name="Group 5"/>
          <p:cNvGrpSpPr/>
          <p:nvPr/>
        </p:nvGrpSpPr>
        <p:grpSpPr>
          <a:xfrm>
            <a:off x="6477000" y="5829300"/>
            <a:ext cx="5965407" cy="445953"/>
            <a:chOff x="0" y="0"/>
            <a:chExt cx="3309052" cy="822186"/>
          </a:xfrm>
        </p:grpSpPr>
        <p:sp>
          <p:nvSpPr>
            <p:cNvPr id="15" name="Freeform 6"/>
            <p:cNvSpPr/>
            <p:nvPr/>
          </p:nvSpPr>
          <p:spPr>
            <a:xfrm>
              <a:off x="0" y="0"/>
              <a:ext cx="3309052" cy="822186"/>
            </a:xfrm>
            <a:custGeom>
              <a:avLst/>
              <a:gdLst/>
              <a:ahLst/>
              <a:cxnLst/>
              <a:rect l="l" t="t" r="r" b="b"/>
              <a:pathLst>
                <a:path w="3309052" h="822186">
                  <a:moveTo>
                    <a:pt x="38204" y="0"/>
                  </a:moveTo>
                  <a:lnTo>
                    <a:pt x="3270848" y="0"/>
                  </a:lnTo>
                  <a:cubicBezTo>
                    <a:pt x="3291948" y="0"/>
                    <a:pt x="3309052" y="17105"/>
                    <a:pt x="3309052" y="38204"/>
                  </a:cubicBezTo>
                  <a:lnTo>
                    <a:pt x="3309052" y="783982"/>
                  </a:lnTo>
                  <a:cubicBezTo>
                    <a:pt x="3309052" y="794114"/>
                    <a:pt x="3305027" y="803831"/>
                    <a:pt x="3297863" y="810996"/>
                  </a:cubicBezTo>
                  <a:cubicBezTo>
                    <a:pt x="3290698" y="818161"/>
                    <a:pt x="3280980" y="822186"/>
                    <a:pt x="3270848" y="822186"/>
                  </a:cubicBezTo>
                  <a:lnTo>
                    <a:pt x="38204" y="822186"/>
                  </a:lnTo>
                  <a:cubicBezTo>
                    <a:pt x="17105" y="822186"/>
                    <a:pt x="0" y="805081"/>
                    <a:pt x="0" y="783982"/>
                  </a:cubicBezTo>
                  <a:lnTo>
                    <a:pt x="0" y="38204"/>
                  </a:lnTo>
                  <a:cubicBezTo>
                    <a:pt x="0" y="17105"/>
                    <a:pt x="17105" y="0"/>
                    <a:pt x="3820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C174F"/>
              </a:solidFill>
              <a:prstDash val="solid"/>
              <a:round/>
            </a:ln>
          </p:spPr>
        </p:sp>
        <p:sp>
          <p:nvSpPr>
            <p:cNvPr id="16" name="TextBox 7"/>
            <p:cNvSpPr txBox="1"/>
            <p:nvPr/>
          </p:nvSpPr>
          <p:spPr>
            <a:xfrm>
              <a:off x="0" y="-38100"/>
              <a:ext cx="3309052" cy="860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507480" y="53721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Задействовано 52 волонтера</a:t>
            </a:r>
            <a:endParaRPr lang="ru-RU" sz="2000" dirty="0">
              <a:latin typeface="+mj-lt"/>
            </a:endParaRPr>
          </a:p>
        </p:txBody>
      </p:sp>
      <p:grpSp>
        <p:nvGrpSpPr>
          <p:cNvPr id="18" name="Group 5"/>
          <p:cNvGrpSpPr/>
          <p:nvPr/>
        </p:nvGrpSpPr>
        <p:grpSpPr>
          <a:xfrm>
            <a:off x="6477000" y="7754602"/>
            <a:ext cx="5965407" cy="445953"/>
            <a:chOff x="0" y="0"/>
            <a:chExt cx="3309052" cy="822186"/>
          </a:xfrm>
        </p:grpSpPr>
        <p:sp>
          <p:nvSpPr>
            <p:cNvPr id="19" name="Freeform 6"/>
            <p:cNvSpPr/>
            <p:nvPr/>
          </p:nvSpPr>
          <p:spPr>
            <a:xfrm>
              <a:off x="0" y="0"/>
              <a:ext cx="3309052" cy="822186"/>
            </a:xfrm>
            <a:custGeom>
              <a:avLst/>
              <a:gdLst/>
              <a:ahLst/>
              <a:cxnLst/>
              <a:rect l="l" t="t" r="r" b="b"/>
              <a:pathLst>
                <a:path w="3309052" h="822186">
                  <a:moveTo>
                    <a:pt x="38204" y="0"/>
                  </a:moveTo>
                  <a:lnTo>
                    <a:pt x="3270848" y="0"/>
                  </a:lnTo>
                  <a:cubicBezTo>
                    <a:pt x="3291948" y="0"/>
                    <a:pt x="3309052" y="17105"/>
                    <a:pt x="3309052" y="38204"/>
                  </a:cubicBezTo>
                  <a:lnTo>
                    <a:pt x="3309052" y="783982"/>
                  </a:lnTo>
                  <a:cubicBezTo>
                    <a:pt x="3309052" y="794114"/>
                    <a:pt x="3305027" y="803831"/>
                    <a:pt x="3297863" y="810996"/>
                  </a:cubicBezTo>
                  <a:cubicBezTo>
                    <a:pt x="3290698" y="818161"/>
                    <a:pt x="3280980" y="822186"/>
                    <a:pt x="3270848" y="822186"/>
                  </a:cubicBezTo>
                  <a:lnTo>
                    <a:pt x="38204" y="822186"/>
                  </a:lnTo>
                  <a:cubicBezTo>
                    <a:pt x="17105" y="822186"/>
                    <a:pt x="0" y="805081"/>
                    <a:pt x="0" y="783982"/>
                  </a:cubicBezTo>
                  <a:lnTo>
                    <a:pt x="0" y="38204"/>
                  </a:lnTo>
                  <a:cubicBezTo>
                    <a:pt x="0" y="17105"/>
                    <a:pt x="17105" y="0"/>
                    <a:pt x="3820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1C174F"/>
              </a:solidFill>
              <a:prstDash val="solid"/>
              <a:round/>
            </a:ln>
          </p:spPr>
        </p:sp>
        <p:sp>
          <p:nvSpPr>
            <p:cNvPr id="20" name="TextBox 7"/>
            <p:cNvSpPr txBox="1"/>
            <p:nvPr/>
          </p:nvSpPr>
          <p:spPr>
            <a:xfrm>
              <a:off x="0" y="-38100"/>
              <a:ext cx="3309052" cy="860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500811" y="7323495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Выполнено более 20 видов различных работ</a:t>
            </a:r>
            <a:endParaRPr lang="ru-RU" sz="2000" dirty="0">
              <a:latin typeface="+mj-lt"/>
            </a:endParaRPr>
          </a:p>
        </p:txBody>
      </p:sp>
      <p:sp>
        <p:nvSpPr>
          <p:cNvPr id="22" name="Freeform 9"/>
          <p:cNvSpPr/>
          <p:nvPr/>
        </p:nvSpPr>
        <p:spPr>
          <a:xfrm>
            <a:off x="12549087" y="2209211"/>
            <a:ext cx="5828541" cy="11657083"/>
          </a:xfrm>
          <a:custGeom>
            <a:avLst/>
            <a:gdLst/>
            <a:ahLst/>
            <a:cxnLst/>
            <a:rect l="l" t="t" r="r" b="b"/>
            <a:pathLst>
              <a:path w="5828541" h="11657083">
                <a:moveTo>
                  <a:pt x="5828541" y="0"/>
                </a:moveTo>
                <a:lnTo>
                  <a:pt x="0" y="0"/>
                </a:lnTo>
                <a:lnTo>
                  <a:pt x="0" y="11657083"/>
                </a:lnTo>
                <a:lnTo>
                  <a:pt x="5828541" y="11657083"/>
                </a:lnTo>
                <a:lnTo>
                  <a:pt x="58285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Прямоугольник 22"/>
          <p:cNvSpPr/>
          <p:nvPr/>
        </p:nvSpPr>
        <p:spPr>
          <a:xfrm>
            <a:off x="0" y="0"/>
            <a:ext cx="228600" cy="10287000"/>
          </a:xfrm>
          <a:prstGeom prst="rect">
            <a:avLst/>
          </a:prstGeom>
          <a:solidFill>
            <a:srgbClr val="4141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Group 5"/>
          <p:cNvGrpSpPr/>
          <p:nvPr/>
        </p:nvGrpSpPr>
        <p:grpSpPr>
          <a:xfrm>
            <a:off x="6532013" y="4119965"/>
            <a:ext cx="2427497" cy="359421"/>
            <a:chOff x="0" y="0"/>
            <a:chExt cx="3309052" cy="822186"/>
          </a:xfrm>
          <a:solidFill>
            <a:srgbClr val="FFC000"/>
          </a:solidFill>
        </p:grpSpPr>
        <p:sp>
          <p:nvSpPr>
            <p:cNvPr id="25" name="Freeform 6"/>
            <p:cNvSpPr/>
            <p:nvPr/>
          </p:nvSpPr>
          <p:spPr>
            <a:xfrm>
              <a:off x="0" y="0"/>
              <a:ext cx="3309052" cy="822186"/>
            </a:xfrm>
            <a:custGeom>
              <a:avLst/>
              <a:gdLst/>
              <a:ahLst/>
              <a:cxnLst/>
              <a:rect l="l" t="t" r="r" b="b"/>
              <a:pathLst>
                <a:path w="3309052" h="822186">
                  <a:moveTo>
                    <a:pt x="38204" y="0"/>
                  </a:moveTo>
                  <a:lnTo>
                    <a:pt x="3270848" y="0"/>
                  </a:lnTo>
                  <a:cubicBezTo>
                    <a:pt x="3291948" y="0"/>
                    <a:pt x="3309052" y="17105"/>
                    <a:pt x="3309052" y="38204"/>
                  </a:cubicBezTo>
                  <a:lnTo>
                    <a:pt x="3309052" y="783982"/>
                  </a:lnTo>
                  <a:cubicBezTo>
                    <a:pt x="3309052" y="794114"/>
                    <a:pt x="3305027" y="803831"/>
                    <a:pt x="3297863" y="810996"/>
                  </a:cubicBezTo>
                  <a:cubicBezTo>
                    <a:pt x="3290698" y="818161"/>
                    <a:pt x="3280980" y="822186"/>
                    <a:pt x="3270848" y="822186"/>
                  </a:cubicBezTo>
                  <a:lnTo>
                    <a:pt x="38204" y="822186"/>
                  </a:lnTo>
                  <a:cubicBezTo>
                    <a:pt x="17105" y="822186"/>
                    <a:pt x="0" y="805081"/>
                    <a:pt x="0" y="783982"/>
                  </a:cubicBezTo>
                  <a:lnTo>
                    <a:pt x="0" y="38204"/>
                  </a:lnTo>
                  <a:cubicBezTo>
                    <a:pt x="0" y="17105"/>
                    <a:pt x="17105" y="0"/>
                    <a:pt x="38204" y="0"/>
                  </a:cubicBezTo>
                  <a:close/>
                </a:path>
              </a:pathLst>
            </a:custGeom>
            <a:grpFill/>
            <a:ln w="19050" cap="rnd">
              <a:solidFill>
                <a:srgbClr val="1C174F"/>
              </a:solidFill>
              <a:prstDash val="solid"/>
              <a:round/>
            </a:ln>
          </p:spPr>
        </p:sp>
        <p:sp>
          <p:nvSpPr>
            <p:cNvPr id="26" name="TextBox 7"/>
            <p:cNvSpPr txBox="1"/>
            <p:nvPr/>
          </p:nvSpPr>
          <p:spPr>
            <a:xfrm>
              <a:off x="0" y="-38100"/>
              <a:ext cx="3309052" cy="8602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5"/>
          <p:cNvGrpSpPr/>
          <p:nvPr/>
        </p:nvGrpSpPr>
        <p:grpSpPr>
          <a:xfrm>
            <a:off x="6539848" y="5872565"/>
            <a:ext cx="4417741" cy="359421"/>
            <a:chOff x="0" y="0"/>
            <a:chExt cx="3309052" cy="822186"/>
          </a:xfrm>
          <a:solidFill>
            <a:srgbClr val="FFC000"/>
          </a:solidFill>
        </p:grpSpPr>
        <p:sp>
          <p:nvSpPr>
            <p:cNvPr id="28" name="Freeform 6"/>
            <p:cNvSpPr/>
            <p:nvPr/>
          </p:nvSpPr>
          <p:spPr>
            <a:xfrm>
              <a:off x="0" y="0"/>
              <a:ext cx="3309052" cy="822186"/>
            </a:xfrm>
            <a:custGeom>
              <a:avLst/>
              <a:gdLst/>
              <a:ahLst/>
              <a:cxnLst/>
              <a:rect l="l" t="t" r="r" b="b"/>
              <a:pathLst>
                <a:path w="3309052" h="822186">
                  <a:moveTo>
                    <a:pt x="38204" y="0"/>
                  </a:moveTo>
                  <a:lnTo>
                    <a:pt x="3270848" y="0"/>
                  </a:lnTo>
                  <a:cubicBezTo>
                    <a:pt x="3291948" y="0"/>
                    <a:pt x="3309052" y="17105"/>
                    <a:pt x="3309052" y="38204"/>
                  </a:cubicBezTo>
                  <a:lnTo>
                    <a:pt x="3309052" y="783982"/>
                  </a:lnTo>
                  <a:cubicBezTo>
                    <a:pt x="3309052" y="794114"/>
                    <a:pt x="3305027" y="803831"/>
                    <a:pt x="3297863" y="810996"/>
                  </a:cubicBezTo>
                  <a:cubicBezTo>
                    <a:pt x="3290698" y="818161"/>
                    <a:pt x="3280980" y="822186"/>
                    <a:pt x="3270848" y="822186"/>
                  </a:cubicBezTo>
                  <a:lnTo>
                    <a:pt x="38204" y="822186"/>
                  </a:lnTo>
                  <a:cubicBezTo>
                    <a:pt x="17105" y="822186"/>
                    <a:pt x="0" y="805081"/>
                    <a:pt x="0" y="783982"/>
                  </a:cubicBezTo>
                  <a:lnTo>
                    <a:pt x="0" y="38204"/>
                  </a:lnTo>
                  <a:cubicBezTo>
                    <a:pt x="0" y="17105"/>
                    <a:pt x="17105" y="0"/>
                    <a:pt x="38204" y="0"/>
                  </a:cubicBezTo>
                  <a:close/>
                </a:path>
              </a:pathLst>
            </a:custGeom>
            <a:grpFill/>
            <a:ln w="19050" cap="rnd">
              <a:solidFill>
                <a:srgbClr val="1C174F"/>
              </a:solidFill>
              <a:prstDash val="solid"/>
              <a:round/>
            </a:ln>
          </p:spPr>
        </p:sp>
        <p:sp>
          <p:nvSpPr>
            <p:cNvPr id="29" name="TextBox 7"/>
            <p:cNvSpPr txBox="1"/>
            <p:nvPr/>
          </p:nvSpPr>
          <p:spPr>
            <a:xfrm>
              <a:off x="0" y="-38100"/>
              <a:ext cx="3309052" cy="8602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5"/>
          <p:cNvGrpSpPr/>
          <p:nvPr/>
        </p:nvGrpSpPr>
        <p:grpSpPr>
          <a:xfrm>
            <a:off x="6552478" y="7802725"/>
            <a:ext cx="3189941" cy="359421"/>
            <a:chOff x="0" y="0"/>
            <a:chExt cx="3309052" cy="822186"/>
          </a:xfrm>
          <a:solidFill>
            <a:srgbClr val="FFC000"/>
          </a:solidFill>
        </p:grpSpPr>
        <p:sp>
          <p:nvSpPr>
            <p:cNvPr id="31" name="Freeform 6"/>
            <p:cNvSpPr/>
            <p:nvPr/>
          </p:nvSpPr>
          <p:spPr>
            <a:xfrm>
              <a:off x="0" y="0"/>
              <a:ext cx="3309052" cy="822186"/>
            </a:xfrm>
            <a:custGeom>
              <a:avLst/>
              <a:gdLst/>
              <a:ahLst/>
              <a:cxnLst/>
              <a:rect l="l" t="t" r="r" b="b"/>
              <a:pathLst>
                <a:path w="3309052" h="822186">
                  <a:moveTo>
                    <a:pt x="38204" y="0"/>
                  </a:moveTo>
                  <a:lnTo>
                    <a:pt x="3270848" y="0"/>
                  </a:lnTo>
                  <a:cubicBezTo>
                    <a:pt x="3291948" y="0"/>
                    <a:pt x="3309052" y="17105"/>
                    <a:pt x="3309052" y="38204"/>
                  </a:cubicBezTo>
                  <a:lnTo>
                    <a:pt x="3309052" y="783982"/>
                  </a:lnTo>
                  <a:cubicBezTo>
                    <a:pt x="3309052" y="794114"/>
                    <a:pt x="3305027" y="803831"/>
                    <a:pt x="3297863" y="810996"/>
                  </a:cubicBezTo>
                  <a:cubicBezTo>
                    <a:pt x="3290698" y="818161"/>
                    <a:pt x="3280980" y="822186"/>
                    <a:pt x="3270848" y="822186"/>
                  </a:cubicBezTo>
                  <a:lnTo>
                    <a:pt x="38204" y="822186"/>
                  </a:lnTo>
                  <a:cubicBezTo>
                    <a:pt x="17105" y="822186"/>
                    <a:pt x="0" y="805081"/>
                    <a:pt x="0" y="783982"/>
                  </a:cubicBezTo>
                  <a:lnTo>
                    <a:pt x="0" y="38204"/>
                  </a:lnTo>
                  <a:cubicBezTo>
                    <a:pt x="0" y="17105"/>
                    <a:pt x="17105" y="0"/>
                    <a:pt x="38204" y="0"/>
                  </a:cubicBezTo>
                  <a:close/>
                </a:path>
              </a:pathLst>
            </a:custGeom>
            <a:grpFill/>
            <a:ln w="19050" cap="rnd">
              <a:solidFill>
                <a:srgbClr val="1C174F"/>
              </a:solidFill>
              <a:prstDash val="solid"/>
              <a:round/>
            </a:ln>
          </p:spPr>
        </p:sp>
        <p:sp>
          <p:nvSpPr>
            <p:cNvPr id="32" name="TextBox 7"/>
            <p:cNvSpPr txBox="1"/>
            <p:nvPr/>
          </p:nvSpPr>
          <p:spPr>
            <a:xfrm>
              <a:off x="0" y="-38100"/>
              <a:ext cx="3309052" cy="86028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5515213" y="5874781"/>
            <a:ext cx="3488175" cy="4820342"/>
          </a:xfrm>
          <a:custGeom>
            <a:avLst/>
            <a:gdLst/>
            <a:ahLst/>
            <a:cxnLst/>
            <a:rect l="l" t="t" r="r" b="b"/>
            <a:pathLst>
              <a:path w="3488175" h="4820342">
                <a:moveTo>
                  <a:pt x="0" y="0"/>
                </a:moveTo>
                <a:lnTo>
                  <a:pt x="3488174" y="0"/>
                </a:lnTo>
                <a:lnTo>
                  <a:pt x="3488174" y="4820342"/>
                </a:lnTo>
                <a:lnTo>
                  <a:pt x="0" y="4820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5867400" y="28575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Летнее кафе </a:t>
            </a:r>
            <a:r>
              <a:rPr lang="ru-RU" sz="4800" dirty="0" smtClean="0"/>
              <a:t>«Книжный дворик»</a:t>
            </a:r>
            <a:endParaRPr lang="ru-RU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7086600" y="40767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Даты: 18 - 30 </a:t>
            </a:r>
            <a:r>
              <a:rPr lang="ru-RU" dirty="0"/>
              <a:t>августа </a:t>
            </a:r>
            <a:r>
              <a:rPr lang="ru-RU" dirty="0" smtClean="0"/>
              <a:t>2020 года</a:t>
            </a:r>
            <a:endParaRPr lang="ru-RU" dirty="0"/>
          </a:p>
        </p:txBody>
      </p:sp>
      <p:sp>
        <p:nvSpPr>
          <p:cNvPr id="16" name="AutoShape 4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 dirty="0"/>
          </a:p>
        </p:txBody>
      </p:sp>
      <p:sp>
        <p:nvSpPr>
          <p:cNvPr id="19" name="AutoShape 10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/>
          <a:srcRect r="3916"/>
          <a:stretch/>
        </p:blipFill>
        <p:spPr>
          <a:xfrm>
            <a:off x="1" y="-31569"/>
            <a:ext cx="6248399" cy="1031856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101840" y="5477937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Количество волонтёров: 8 человек</a:t>
            </a:r>
            <a:endParaRPr lang="ru-RU" sz="20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25538" y="7027131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Вид </a:t>
            </a:r>
            <a:r>
              <a:rPr lang="ru-RU" sz="2000" dirty="0">
                <a:latin typeface="+mj-lt"/>
              </a:rPr>
              <a:t>деятельности: </a:t>
            </a:r>
            <a:r>
              <a:rPr lang="ru-RU" sz="2000" dirty="0" smtClean="0">
                <a:latin typeface="+mj-lt"/>
              </a:rPr>
              <a:t>помощь </a:t>
            </a:r>
            <a:r>
              <a:rPr lang="ru-RU" sz="2000" dirty="0">
                <a:latin typeface="+mj-lt"/>
              </a:rPr>
              <a:t>в </a:t>
            </a:r>
            <a:r>
              <a:rPr lang="ru-RU" sz="2000" dirty="0" smtClean="0">
                <a:latin typeface="+mj-lt"/>
              </a:rPr>
              <a:t>организации мероприятия</a:t>
            </a:r>
            <a:endParaRPr lang="ru-RU" sz="2000" dirty="0">
              <a:latin typeface="+mj-lt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23" y="5977674"/>
            <a:ext cx="599892" cy="5998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08" y="5981700"/>
            <a:ext cx="599892" cy="5998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93" y="5977674"/>
            <a:ext cx="599892" cy="59989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38" y="5981700"/>
            <a:ext cx="599892" cy="5998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23" y="5985726"/>
            <a:ext cx="599892" cy="59989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08" y="5977674"/>
            <a:ext cx="599892" cy="59989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13" y="5985726"/>
            <a:ext cx="599892" cy="59989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014" y="5983552"/>
            <a:ext cx="599892" cy="59989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39" y="7020003"/>
            <a:ext cx="406015" cy="406015"/>
          </a:xfrm>
          <a:prstGeom prst="rect">
            <a:avLst/>
          </a:prstGeom>
        </p:spPr>
      </p:pic>
      <p:sp>
        <p:nvSpPr>
          <p:cNvPr id="33" name="Freeform 11"/>
          <p:cNvSpPr/>
          <p:nvPr/>
        </p:nvSpPr>
        <p:spPr>
          <a:xfrm>
            <a:off x="13753326" y="4076700"/>
            <a:ext cx="4528393" cy="9308068"/>
          </a:xfrm>
          <a:custGeom>
            <a:avLst/>
            <a:gdLst/>
            <a:ahLst/>
            <a:cxnLst/>
            <a:rect l="l" t="t" r="r" b="b"/>
            <a:pathLst>
              <a:path w="5180907" h="10287000">
                <a:moveTo>
                  <a:pt x="0" y="0"/>
                </a:moveTo>
                <a:lnTo>
                  <a:pt x="5180908" y="0"/>
                </a:lnTo>
                <a:lnTo>
                  <a:pt x="51809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7221" y="-82746"/>
            <a:ext cx="6514221" cy="10369746"/>
          </a:xfrm>
          <a:prstGeom prst="rect">
            <a:avLst/>
          </a:prstGeom>
          <a:solidFill>
            <a:schemeClr val="accent6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Freeform 12"/>
          <p:cNvSpPr/>
          <p:nvPr/>
        </p:nvSpPr>
        <p:spPr>
          <a:xfrm>
            <a:off x="15515213" y="5874781"/>
            <a:ext cx="3488175" cy="4820342"/>
          </a:xfrm>
          <a:custGeom>
            <a:avLst/>
            <a:gdLst/>
            <a:ahLst/>
            <a:cxnLst/>
            <a:rect l="l" t="t" r="r" b="b"/>
            <a:pathLst>
              <a:path w="3488175" h="4820342">
                <a:moveTo>
                  <a:pt x="0" y="0"/>
                </a:moveTo>
                <a:lnTo>
                  <a:pt x="3488174" y="0"/>
                </a:lnTo>
                <a:lnTo>
                  <a:pt x="3488174" y="4820342"/>
                </a:lnTo>
                <a:lnTo>
                  <a:pt x="0" y="482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6975440" y="1932498"/>
            <a:ext cx="12414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Марафон </a:t>
            </a:r>
            <a:endParaRPr lang="ru-RU" sz="4800" dirty="0" smtClean="0"/>
          </a:p>
          <a:p>
            <a:r>
              <a:rPr lang="ru-RU" sz="4800" dirty="0" smtClean="0"/>
              <a:t>«Большая </a:t>
            </a:r>
            <a:r>
              <a:rPr lang="ru-RU" sz="4800" dirty="0"/>
              <a:t>книга </a:t>
            </a:r>
            <a:r>
              <a:rPr lang="ru-RU" sz="4800" dirty="0" smtClean="0"/>
              <a:t>– встречи в провинции»</a:t>
            </a:r>
            <a:endParaRPr lang="ru-RU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7086600" y="40767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Даты</a:t>
            </a:r>
            <a:r>
              <a:rPr lang="ru-RU" dirty="0" smtClean="0"/>
              <a:t>: 26 </a:t>
            </a:r>
            <a:r>
              <a:rPr lang="ru-RU" dirty="0"/>
              <a:t>– 27 сентября 2020</a:t>
            </a:r>
          </a:p>
        </p:txBody>
      </p:sp>
      <p:sp>
        <p:nvSpPr>
          <p:cNvPr id="16" name="AutoShape 4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 dirty="0"/>
          </a:p>
        </p:txBody>
      </p:sp>
      <p:sp>
        <p:nvSpPr>
          <p:cNvPr id="19" name="AutoShape 10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101840" y="5477937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Количество волонтёров: 5 человек</a:t>
            </a:r>
            <a:endParaRPr lang="ru-RU" sz="20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13071" y="7005359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Вид деятельности</a:t>
            </a:r>
            <a:r>
              <a:rPr lang="ru-RU" sz="2000" dirty="0" smtClean="0">
                <a:latin typeface="+mj-lt"/>
              </a:rPr>
              <a:t>: Распространение </a:t>
            </a:r>
            <a:r>
              <a:rPr lang="ru-RU" sz="2000" dirty="0" err="1" smtClean="0">
                <a:latin typeface="+mj-lt"/>
              </a:rPr>
              <a:t>рекламно</a:t>
            </a:r>
            <a:r>
              <a:rPr lang="ru-RU" sz="2000" dirty="0" smtClean="0">
                <a:latin typeface="+mj-lt"/>
              </a:rPr>
              <a:t> -</a:t>
            </a:r>
            <a:r>
              <a:rPr lang="ru-RU" sz="2000" dirty="0">
                <a:latin typeface="+mj-lt"/>
              </a:rPr>
              <a:t>информационной продукции, помощь в организации площадки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23" y="5977674"/>
            <a:ext cx="599892" cy="5998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08" y="5981700"/>
            <a:ext cx="599892" cy="5998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93" y="5977674"/>
            <a:ext cx="599892" cy="59989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38" y="5981700"/>
            <a:ext cx="599892" cy="5998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23" y="5985726"/>
            <a:ext cx="599892" cy="59989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300" y="7107176"/>
            <a:ext cx="406015" cy="4060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/>
          <a:srcRect r="1530"/>
          <a:stretch/>
        </p:blipFill>
        <p:spPr>
          <a:xfrm>
            <a:off x="-37221" y="1866900"/>
            <a:ext cx="6514221" cy="597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31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4010239">
            <a:off x="10364105" y="7329655"/>
            <a:ext cx="3488175" cy="4820342"/>
          </a:xfrm>
          <a:custGeom>
            <a:avLst/>
            <a:gdLst/>
            <a:ahLst/>
            <a:cxnLst/>
            <a:rect l="l" t="t" r="r" b="b"/>
            <a:pathLst>
              <a:path w="3488175" h="4820342">
                <a:moveTo>
                  <a:pt x="0" y="0"/>
                </a:moveTo>
                <a:lnTo>
                  <a:pt x="3488174" y="0"/>
                </a:lnTo>
                <a:lnTo>
                  <a:pt x="3488174" y="4820342"/>
                </a:lnTo>
                <a:lnTo>
                  <a:pt x="0" y="482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8382000" y="1992295"/>
            <a:ext cx="12414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 smtClean="0"/>
              <a:t>Библионочь</a:t>
            </a:r>
            <a:r>
              <a:rPr lang="ru-RU" sz="4800" dirty="0" smtClean="0"/>
              <a:t> </a:t>
            </a:r>
            <a:r>
              <a:rPr lang="ru-RU" sz="4800" dirty="0"/>
              <a:t>2021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70771" y="296083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Дата: 23 </a:t>
            </a:r>
            <a:r>
              <a:rPr lang="ru-RU" dirty="0"/>
              <a:t>апреля 2021</a:t>
            </a:r>
          </a:p>
        </p:txBody>
      </p:sp>
      <p:sp>
        <p:nvSpPr>
          <p:cNvPr id="16" name="AutoShape 4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 dirty="0"/>
          </a:p>
        </p:txBody>
      </p:sp>
      <p:sp>
        <p:nvSpPr>
          <p:cNvPr id="19" name="AutoShape 10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488453" y="4146033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Количество волонтёров: 5 человек</a:t>
            </a:r>
            <a:endParaRPr lang="ru-RU" sz="20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99684" y="5673455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Вид деятельности</a:t>
            </a:r>
            <a:r>
              <a:rPr lang="ru-RU" sz="2000" dirty="0" smtClean="0">
                <a:latin typeface="+mj-lt"/>
              </a:rPr>
              <a:t>: Помощь </a:t>
            </a:r>
            <a:r>
              <a:rPr lang="ru-RU" sz="2000" dirty="0">
                <a:latin typeface="+mj-lt"/>
              </a:rPr>
              <a:t>в организации навигации по площадкам, встреча посетителей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36" y="4645770"/>
            <a:ext cx="599892" cy="5998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121" y="4649796"/>
            <a:ext cx="599892" cy="5998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206" y="4645770"/>
            <a:ext cx="599892" cy="59989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951" y="4649796"/>
            <a:ext cx="599892" cy="5998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036" y="4653822"/>
            <a:ext cx="599892" cy="59989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913" y="5775272"/>
            <a:ext cx="406015" cy="406015"/>
          </a:xfrm>
          <a:prstGeom prst="rect">
            <a:avLst/>
          </a:prstGeom>
        </p:spPr>
      </p:pic>
      <p:sp>
        <p:nvSpPr>
          <p:cNvPr id="2" name="AutoShape 2" descr="https://sun9-6.userapi.com/impg/Mh5N-I69kLlUaVV268YdbFBZrxpsbZM3ECl1AQ/V4tYpuvk65E.jpg?size=2560x1707&amp;quality=96&amp;sign=c523bb210b97e29d04ec89ab13cf7358&amp;type=albu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sun9-6.userapi.com/impg/Mh5N-I69kLlUaVV268YdbFBZrxpsbZM3ECl1AQ/V4tYpuvk65E.jpg?size=2560x1707&amp;quality=96&amp;sign=c523bb210b97e29d04ec89ab13cf7358&amp;type=albu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75341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8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4010239">
            <a:off x="10364105" y="7329655"/>
            <a:ext cx="3488175" cy="4820342"/>
          </a:xfrm>
          <a:custGeom>
            <a:avLst/>
            <a:gdLst/>
            <a:ahLst/>
            <a:cxnLst/>
            <a:rect l="l" t="t" r="r" b="b"/>
            <a:pathLst>
              <a:path w="3488175" h="4820342">
                <a:moveTo>
                  <a:pt x="0" y="0"/>
                </a:moveTo>
                <a:lnTo>
                  <a:pt x="3488174" y="0"/>
                </a:lnTo>
                <a:lnTo>
                  <a:pt x="3488174" y="4820342"/>
                </a:lnTo>
                <a:lnTo>
                  <a:pt x="0" y="482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8488453" y="1189323"/>
            <a:ext cx="124143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Переезд </a:t>
            </a:r>
            <a:endParaRPr lang="ru-RU" sz="4800" dirty="0" smtClean="0"/>
          </a:p>
          <a:p>
            <a:r>
              <a:rPr lang="ru-RU" sz="4800" dirty="0" smtClean="0"/>
              <a:t>Национальной библиотеки</a:t>
            </a:r>
          </a:p>
          <a:p>
            <a:r>
              <a:rPr lang="ru-RU" sz="4800" dirty="0" smtClean="0"/>
              <a:t>Республик Коми</a:t>
            </a:r>
            <a:endParaRPr lang="ru-RU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8572665" y="3691971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Даты</a:t>
            </a:r>
            <a:r>
              <a:rPr lang="ru-RU" dirty="0" smtClean="0"/>
              <a:t>: 20 </a:t>
            </a:r>
            <a:r>
              <a:rPr lang="ru-RU" dirty="0"/>
              <a:t>– 29 декабря 2021</a:t>
            </a:r>
          </a:p>
        </p:txBody>
      </p:sp>
      <p:sp>
        <p:nvSpPr>
          <p:cNvPr id="16" name="AutoShape 4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 dirty="0"/>
          </a:p>
        </p:txBody>
      </p:sp>
      <p:sp>
        <p:nvSpPr>
          <p:cNvPr id="19" name="AutoShape 10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495045" y="5056932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Количество волонтёров: 4 человека</a:t>
            </a:r>
            <a:endParaRPr lang="ru-RU" sz="20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06276" y="6584354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Вид деятельности</a:t>
            </a:r>
            <a:r>
              <a:rPr lang="ru-RU" sz="2000" dirty="0" smtClean="0">
                <a:latin typeface="+mj-lt"/>
              </a:rPr>
              <a:t>: Помощь </a:t>
            </a:r>
            <a:r>
              <a:rPr lang="ru-RU" sz="2000" dirty="0">
                <a:latin typeface="+mj-lt"/>
              </a:rPr>
              <a:t>в перевозке книг из временных посещений в историческое здание: загрузка книг в транспорт и выгрузка на месте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28" y="5556669"/>
            <a:ext cx="599892" cy="5998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713" y="5560695"/>
            <a:ext cx="599892" cy="5998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798" y="5556669"/>
            <a:ext cx="599892" cy="5998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883" y="5552643"/>
            <a:ext cx="599892" cy="59989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505" y="6686171"/>
            <a:ext cx="406015" cy="406015"/>
          </a:xfrm>
          <a:prstGeom prst="rect">
            <a:avLst/>
          </a:prstGeom>
        </p:spPr>
      </p:pic>
      <p:sp>
        <p:nvSpPr>
          <p:cNvPr id="2" name="AutoShape 2" descr="https://sun9-6.userapi.com/impg/Mh5N-I69kLlUaVV268YdbFBZrxpsbZM3ECl1AQ/V4tYpuvk65E.jpg?size=2560x1707&amp;quality=96&amp;sign=c523bb210b97e29d04ec89ab13cf7358&amp;type=albu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sun9-6.userapi.com/impg/Mh5N-I69kLlUaVV268YdbFBZrxpsbZM3ECl1AQ/V4tYpuvk65E.jpg?size=2560x1707&amp;quality=96&amp;sign=c523bb210b97e29d04ec89ab13cf7358&amp;type=albu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566" y="1385104"/>
            <a:ext cx="7762875" cy="8143875"/>
          </a:xfrm>
          <a:prstGeom prst="rect">
            <a:avLst/>
          </a:prstGeom>
        </p:spPr>
      </p:pic>
      <p:sp>
        <p:nvSpPr>
          <p:cNvPr id="23" name="Freeform 10"/>
          <p:cNvSpPr/>
          <p:nvPr/>
        </p:nvSpPr>
        <p:spPr>
          <a:xfrm>
            <a:off x="15396349" y="-1135062"/>
            <a:ext cx="5506423" cy="4114800"/>
          </a:xfrm>
          <a:custGeom>
            <a:avLst/>
            <a:gdLst/>
            <a:ahLst/>
            <a:cxnLst/>
            <a:rect l="l" t="t" r="r" b="b"/>
            <a:pathLst>
              <a:path w="5506423" h="4114800">
                <a:moveTo>
                  <a:pt x="0" y="0"/>
                </a:moveTo>
                <a:lnTo>
                  <a:pt x="5506424" y="0"/>
                </a:lnTo>
                <a:lnTo>
                  <a:pt x="5506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622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4010239">
            <a:off x="10364105" y="7329655"/>
            <a:ext cx="3488175" cy="4820342"/>
          </a:xfrm>
          <a:custGeom>
            <a:avLst/>
            <a:gdLst/>
            <a:ahLst/>
            <a:cxnLst/>
            <a:rect l="l" t="t" r="r" b="b"/>
            <a:pathLst>
              <a:path w="3488175" h="4820342">
                <a:moveTo>
                  <a:pt x="0" y="0"/>
                </a:moveTo>
                <a:lnTo>
                  <a:pt x="3488174" y="0"/>
                </a:lnTo>
                <a:lnTo>
                  <a:pt x="3488174" y="4820342"/>
                </a:lnTo>
                <a:lnTo>
                  <a:pt x="0" y="482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8477628" y="1426571"/>
            <a:ext cx="12414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Проект </a:t>
            </a:r>
            <a:endParaRPr lang="ru-RU" sz="4800" dirty="0" smtClean="0"/>
          </a:p>
          <a:p>
            <a:r>
              <a:rPr lang="ru-RU" sz="4800" dirty="0" smtClean="0"/>
              <a:t>«</a:t>
            </a:r>
            <a:r>
              <a:rPr lang="ru-RU" sz="4800" dirty="0"/>
              <a:t>Здравствуй, родная моя!»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37431" y="3204584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Даты</a:t>
            </a:r>
            <a:r>
              <a:rPr lang="ru-RU" dirty="0" smtClean="0"/>
              <a:t>: 1 </a:t>
            </a:r>
            <a:r>
              <a:rPr lang="ru-RU" dirty="0"/>
              <a:t>февраля – 30 марта 2022</a:t>
            </a:r>
          </a:p>
        </p:txBody>
      </p:sp>
      <p:sp>
        <p:nvSpPr>
          <p:cNvPr id="16" name="AutoShape 4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 dirty="0"/>
          </a:p>
        </p:txBody>
      </p:sp>
      <p:sp>
        <p:nvSpPr>
          <p:cNvPr id="19" name="AutoShape 10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662222" y="4447329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Количество волонтёров: 14 человек</a:t>
            </a:r>
            <a:endParaRPr lang="ru-RU" sz="20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72202" y="7170379"/>
            <a:ext cx="7591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Вид деятельности</a:t>
            </a:r>
            <a:r>
              <a:rPr lang="ru-RU" sz="2000" dirty="0" smtClean="0">
                <a:latin typeface="+mj-lt"/>
              </a:rPr>
              <a:t>: Перевод </a:t>
            </a:r>
            <a:r>
              <a:rPr lang="ru-RU" sz="2000" dirty="0">
                <a:latin typeface="+mj-lt"/>
              </a:rPr>
              <a:t>рукописного текста в печатный вид</a:t>
            </a:r>
          </a:p>
          <a:p>
            <a:endParaRPr lang="ru-RU" sz="2000" dirty="0">
              <a:latin typeface="+mj-lt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805" y="4947066"/>
            <a:ext cx="599892" cy="5998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890" y="4951092"/>
            <a:ext cx="599892" cy="5998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975" y="4947066"/>
            <a:ext cx="599892" cy="5998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60" y="4943040"/>
            <a:ext cx="599892" cy="59989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31" y="7272196"/>
            <a:ext cx="406015" cy="406015"/>
          </a:xfrm>
          <a:prstGeom prst="rect">
            <a:avLst/>
          </a:prstGeom>
        </p:spPr>
      </p:pic>
      <p:sp>
        <p:nvSpPr>
          <p:cNvPr id="2" name="AutoShape 2" descr="https://sun9-6.userapi.com/impg/Mh5N-I69kLlUaVV268YdbFBZrxpsbZM3ECl1AQ/V4tYpuvk65E.jpg?size=2560x1707&amp;quality=96&amp;sign=c523bb210b97e29d04ec89ab13cf7358&amp;type=albu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sun9-6.userapi.com/impg/Mh5N-I69kLlUaVV268YdbFBZrxpsbZM3ECl1AQ/V4tYpuvk65E.jpg?size=2560x1707&amp;quality=96&amp;sign=c523bb210b97e29d04ec89ab13cf7358&amp;type=albu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Freeform 10"/>
          <p:cNvSpPr/>
          <p:nvPr/>
        </p:nvSpPr>
        <p:spPr>
          <a:xfrm>
            <a:off x="15396349" y="-1135062"/>
            <a:ext cx="5506423" cy="4114800"/>
          </a:xfrm>
          <a:custGeom>
            <a:avLst/>
            <a:gdLst/>
            <a:ahLst/>
            <a:cxnLst/>
            <a:rect l="l" t="t" r="r" b="b"/>
            <a:pathLst>
              <a:path w="5506423" h="4114800">
                <a:moveTo>
                  <a:pt x="0" y="0"/>
                </a:moveTo>
                <a:lnTo>
                  <a:pt x="5506424" y="0"/>
                </a:lnTo>
                <a:lnTo>
                  <a:pt x="5506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75" y="4937001"/>
            <a:ext cx="599892" cy="59989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060" y="4941027"/>
            <a:ext cx="599892" cy="59989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145" y="4937001"/>
            <a:ext cx="599892" cy="59989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230" y="4932975"/>
            <a:ext cx="599892" cy="59989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67" y="5637936"/>
            <a:ext cx="599892" cy="599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52" y="5641962"/>
            <a:ext cx="599892" cy="5998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437" y="5637936"/>
            <a:ext cx="599892" cy="59989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22" y="5633910"/>
            <a:ext cx="599892" cy="5998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4827" y="-39192"/>
            <a:ext cx="7528740" cy="104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24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4010239">
            <a:off x="6451863" y="7275522"/>
            <a:ext cx="3488175" cy="4820342"/>
          </a:xfrm>
          <a:custGeom>
            <a:avLst/>
            <a:gdLst/>
            <a:ahLst/>
            <a:cxnLst/>
            <a:rect l="l" t="t" r="r" b="b"/>
            <a:pathLst>
              <a:path w="3488175" h="4820342">
                <a:moveTo>
                  <a:pt x="0" y="0"/>
                </a:moveTo>
                <a:lnTo>
                  <a:pt x="3488174" y="0"/>
                </a:lnTo>
                <a:lnTo>
                  <a:pt x="3488174" y="4820342"/>
                </a:lnTo>
                <a:lnTo>
                  <a:pt x="0" y="482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8477628" y="1426571"/>
            <a:ext cx="12414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Электронная коллекция </a:t>
            </a:r>
            <a:r>
              <a:rPr lang="ru-RU" sz="2400" dirty="0" smtClean="0"/>
              <a:t>документов на </a:t>
            </a:r>
            <a:r>
              <a:rPr lang="ru-RU" sz="2400" dirty="0"/>
              <a:t>сайте </a:t>
            </a:r>
            <a:endParaRPr lang="ru-RU" sz="2400" dirty="0" smtClean="0"/>
          </a:p>
          <a:p>
            <a:r>
              <a:rPr lang="ru-RU" sz="4800" dirty="0" smtClean="0"/>
              <a:t>«</a:t>
            </a:r>
            <a:r>
              <a:rPr lang="ru-RU" sz="4800" dirty="0"/>
              <a:t>Библиотека памяти: </a:t>
            </a:r>
            <a:endParaRPr lang="ru-RU" sz="4800" dirty="0" smtClean="0"/>
          </a:p>
          <a:p>
            <a:r>
              <a:rPr lang="ru-RU" sz="4800" dirty="0" smtClean="0"/>
              <a:t>Великой </a:t>
            </a:r>
            <a:r>
              <a:rPr lang="ru-RU" sz="4800" dirty="0"/>
              <a:t>Победе посвящается»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8787" y="3531747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Даты</a:t>
            </a:r>
            <a:r>
              <a:rPr lang="ru-RU" dirty="0" smtClean="0"/>
              <a:t>: 1 </a:t>
            </a:r>
            <a:r>
              <a:rPr lang="ru-RU" dirty="0"/>
              <a:t>февраля – 30 марта 2022</a:t>
            </a:r>
          </a:p>
        </p:txBody>
      </p:sp>
      <p:sp>
        <p:nvSpPr>
          <p:cNvPr id="16" name="AutoShape 4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 dirty="0"/>
          </a:p>
        </p:txBody>
      </p:sp>
      <p:sp>
        <p:nvSpPr>
          <p:cNvPr id="19" name="AutoShape 10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662222" y="4447329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Количество волонтёров: 19 человек</a:t>
            </a:r>
            <a:endParaRPr lang="ru-RU" sz="20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9532" y="7261449"/>
            <a:ext cx="7591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Вид деятельности</a:t>
            </a:r>
            <a:r>
              <a:rPr lang="ru-RU" sz="2000" dirty="0" smtClean="0">
                <a:latin typeface="+mj-lt"/>
              </a:rPr>
              <a:t>: Расшифровка </a:t>
            </a:r>
            <a:r>
              <a:rPr lang="ru-RU" sz="2000" dirty="0">
                <a:latin typeface="+mj-lt"/>
              </a:rPr>
              <a:t>рукописного текста писем и перевод их в печатный вид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805" y="4947066"/>
            <a:ext cx="599892" cy="5998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890" y="4951092"/>
            <a:ext cx="599892" cy="5998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975" y="4947066"/>
            <a:ext cx="599892" cy="5998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60" y="4943040"/>
            <a:ext cx="599892" cy="59989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31" y="7272196"/>
            <a:ext cx="406015" cy="406015"/>
          </a:xfrm>
          <a:prstGeom prst="rect">
            <a:avLst/>
          </a:prstGeom>
        </p:spPr>
      </p:pic>
      <p:sp>
        <p:nvSpPr>
          <p:cNvPr id="2" name="AutoShape 2" descr="https://sun9-6.userapi.com/impg/Mh5N-I69kLlUaVV268YdbFBZrxpsbZM3ECl1AQ/V4tYpuvk65E.jpg?size=2560x1707&amp;quality=96&amp;sign=c523bb210b97e29d04ec89ab13cf7358&amp;type=albu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sun9-6.userapi.com/impg/Mh5N-I69kLlUaVV268YdbFBZrxpsbZM3ECl1AQ/V4tYpuvk65E.jpg?size=2560x1707&amp;quality=96&amp;sign=c523bb210b97e29d04ec89ab13cf7358&amp;type=albu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75" y="4937001"/>
            <a:ext cx="599892" cy="59989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060" y="4941027"/>
            <a:ext cx="599892" cy="59989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145" y="4937001"/>
            <a:ext cx="599892" cy="59989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230" y="4932975"/>
            <a:ext cx="599892" cy="59989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93" y="5680959"/>
            <a:ext cx="599892" cy="599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678" y="5684985"/>
            <a:ext cx="599892" cy="5998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63" y="5680959"/>
            <a:ext cx="599892" cy="59989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848" y="5676933"/>
            <a:ext cx="599892" cy="599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3065" y="1212438"/>
            <a:ext cx="7439025" cy="8077200"/>
          </a:xfrm>
          <a:prstGeom prst="rect">
            <a:avLst/>
          </a:prstGeom>
        </p:spPr>
      </p:pic>
      <p:sp>
        <p:nvSpPr>
          <p:cNvPr id="36" name="Freeform 12"/>
          <p:cNvSpPr/>
          <p:nvPr/>
        </p:nvSpPr>
        <p:spPr>
          <a:xfrm rot="2491601">
            <a:off x="1035171" y="-1839067"/>
            <a:ext cx="3488175" cy="4820342"/>
          </a:xfrm>
          <a:custGeom>
            <a:avLst/>
            <a:gdLst/>
            <a:ahLst/>
            <a:cxnLst/>
            <a:rect l="l" t="t" r="r" b="b"/>
            <a:pathLst>
              <a:path w="3488175" h="4820342">
                <a:moveTo>
                  <a:pt x="0" y="0"/>
                </a:moveTo>
                <a:lnTo>
                  <a:pt x="3488174" y="0"/>
                </a:lnTo>
                <a:lnTo>
                  <a:pt x="3488174" y="4820342"/>
                </a:lnTo>
                <a:lnTo>
                  <a:pt x="0" y="482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33" y="5670894"/>
            <a:ext cx="599892" cy="59989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018" y="5674920"/>
            <a:ext cx="599892" cy="59989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103" y="5670894"/>
            <a:ext cx="599892" cy="59989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188" y="5666868"/>
            <a:ext cx="599892" cy="59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70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4010239">
            <a:off x="10364105" y="7329655"/>
            <a:ext cx="3488175" cy="4820342"/>
          </a:xfrm>
          <a:custGeom>
            <a:avLst/>
            <a:gdLst/>
            <a:ahLst/>
            <a:cxnLst/>
            <a:rect l="l" t="t" r="r" b="b"/>
            <a:pathLst>
              <a:path w="3488175" h="4820342">
                <a:moveTo>
                  <a:pt x="0" y="0"/>
                </a:moveTo>
                <a:lnTo>
                  <a:pt x="3488174" y="0"/>
                </a:lnTo>
                <a:lnTo>
                  <a:pt x="3488174" y="4820342"/>
                </a:lnTo>
                <a:lnTo>
                  <a:pt x="0" y="482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8477628" y="1426571"/>
            <a:ext cx="12414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III Межрегиональная книжная </a:t>
            </a:r>
            <a:endParaRPr lang="ru-RU" sz="4800" dirty="0" smtClean="0"/>
          </a:p>
          <a:p>
            <a:r>
              <a:rPr lang="ru-RU" sz="4800" dirty="0" smtClean="0"/>
              <a:t>выставка-ярмарка </a:t>
            </a:r>
            <a:r>
              <a:rPr lang="ru-RU" sz="4800" dirty="0"/>
              <a:t>«Алая лента»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18952" y="313464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Даты: 10 – 12 июня 2024</a:t>
            </a:r>
          </a:p>
        </p:txBody>
      </p:sp>
      <p:sp>
        <p:nvSpPr>
          <p:cNvPr id="16" name="AutoShape 4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8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 dirty="0"/>
          </a:p>
        </p:txBody>
      </p:sp>
      <p:sp>
        <p:nvSpPr>
          <p:cNvPr id="19" name="AutoShape 10" descr="https://sun9-17.userapi.com/impg/F73M9QArs9MhmuMiTXybJgT5G7aa-wMA-ONXMg/rqoR5vc5mUk.jpg?size=1233x2160&amp;quality=95&amp;sign=1e3b0ee3f764a5b35e3931a509a4ed9e&amp;type=albu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477628" y="4493611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Количество волонтёров: 3 человека</a:t>
            </a:r>
            <a:endParaRPr lang="ru-RU" sz="20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13890" y="6482212"/>
            <a:ext cx="7591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Вид деятельности</a:t>
            </a:r>
            <a:r>
              <a:rPr lang="ru-RU" sz="2000" dirty="0" smtClean="0">
                <a:latin typeface="+mj-lt"/>
              </a:rPr>
              <a:t>: Помощь </a:t>
            </a:r>
            <a:r>
              <a:rPr lang="ru-RU" sz="2000" dirty="0">
                <a:latin typeface="+mj-lt"/>
              </a:rPr>
              <a:t>в организации навигации 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по </a:t>
            </a:r>
            <a:r>
              <a:rPr lang="ru-RU" sz="2000" dirty="0">
                <a:latin typeface="+mj-lt"/>
              </a:rPr>
              <a:t>площадкам</a:t>
            </a:r>
          </a:p>
          <a:p>
            <a:endParaRPr lang="ru-RU" sz="2000" dirty="0">
              <a:latin typeface="+mj-lt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11" y="4993348"/>
            <a:ext cx="599892" cy="5998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296" y="4997374"/>
            <a:ext cx="599892" cy="5998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81" y="4993348"/>
            <a:ext cx="599892" cy="59989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152" y="6500135"/>
            <a:ext cx="406015" cy="406015"/>
          </a:xfrm>
          <a:prstGeom prst="rect">
            <a:avLst/>
          </a:prstGeom>
        </p:spPr>
      </p:pic>
      <p:sp>
        <p:nvSpPr>
          <p:cNvPr id="2" name="AutoShape 2" descr="https://sun9-6.userapi.com/impg/Mh5N-I69kLlUaVV268YdbFBZrxpsbZM3ECl1AQ/V4tYpuvk65E.jpg?size=2560x1707&amp;quality=96&amp;sign=c523bb210b97e29d04ec89ab13cf7358&amp;type=albu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sun9-6.userapi.com/impg/Mh5N-I69kLlUaVV268YdbFBZrxpsbZM3ECl1AQ/V4tYpuvk65E.jpg?size=2560x1707&amp;quality=96&amp;sign=c523bb210b97e29d04ec89ab13cf7358&amp;type=album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Freeform 12"/>
          <p:cNvSpPr/>
          <p:nvPr/>
        </p:nvSpPr>
        <p:spPr>
          <a:xfrm>
            <a:off x="12148891" y="-299864"/>
            <a:ext cx="5916274" cy="1237039"/>
          </a:xfrm>
          <a:custGeom>
            <a:avLst/>
            <a:gdLst/>
            <a:ahLst/>
            <a:cxnLst/>
            <a:rect l="l" t="t" r="r" b="b"/>
            <a:pathLst>
              <a:path w="5916274" h="1237039">
                <a:moveTo>
                  <a:pt x="0" y="0"/>
                </a:moveTo>
                <a:lnTo>
                  <a:pt x="5916273" y="0"/>
                </a:lnTo>
                <a:lnTo>
                  <a:pt x="5916273" y="1237040"/>
                </a:lnTo>
                <a:lnTo>
                  <a:pt x="0" y="1237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2" descr="https://sun9-59.userapi.com/impg/-NQS-y73zvtPxtXMjdFe4VEAOx0SZ6Sl0dQOAg/A6V3hepKEyI.jpg?size=1440x2160&amp;quality=95&amp;sign=bc489b2bac6ca797d965645651731796&amp;type=album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/>
          <a:srcRect r="1778"/>
          <a:stretch/>
        </p:blipFill>
        <p:spPr>
          <a:xfrm>
            <a:off x="1" y="-144463"/>
            <a:ext cx="6858000" cy="1065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61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245</Words>
  <Application>Microsoft Office PowerPoint</Application>
  <PresentationFormat>Произвольный</PresentationFormat>
  <Paragraphs>49</Paragraphs>
  <Slides>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Telegraf Heavy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Illustrative Types of Workers in the Creative Field Presentation</dc:title>
  <dc:creator>Алексеева Светлана Александровна</dc:creator>
  <cp:lastModifiedBy>Пацаган Эдуард Андреевич</cp:lastModifiedBy>
  <cp:revision>9</cp:revision>
  <dcterms:created xsi:type="dcterms:W3CDTF">2006-08-16T00:00:00Z</dcterms:created>
  <dcterms:modified xsi:type="dcterms:W3CDTF">2024-12-06T08:25:30Z</dcterms:modified>
  <dc:identifier>DAGL-5VCGFI</dc:identifier>
</cp:coreProperties>
</file>