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3" r:id="rId1"/>
    <p:sldMasterId id="2147483675" r:id="rId2"/>
  </p:sldMasterIdLst>
  <p:notesMasterIdLst>
    <p:notesMasterId r:id="rId23"/>
  </p:notesMasterIdLst>
  <p:sldIdLst>
    <p:sldId id="256" r:id="rId3"/>
    <p:sldId id="257" r:id="rId4"/>
    <p:sldId id="285" r:id="rId5"/>
    <p:sldId id="284" r:id="rId6"/>
    <p:sldId id="260" r:id="rId7"/>
    <p:sldId id="283" r:id="rId8"/>
    <p:sldId id="286" r:id="rId9"/>
    <p:sldId id="258" r:id="rId10"/>
    <p:sldId id="261" r:id="rId11"/>
    <p:sldId id="265" r:id="rId12"/>
    <p:sldId id="289" r:id="rId13"/>
    <p:sldId id="262" r:id="rId14"/>
    <p:sldId id="264" r:id="rId15"/>
    <p:sldId id="259" r:id="rId16"/>
    <p:sldId id="288" r:id="rId17"/>
    <p:sldId id="287" r:id="rId18"/>
    <p:sldId id="278" r:id="rId19"/>
    <p:sldId id="263" r:id="rId20"/>
    <p:sldId id="279" r:id="rId21"/>
    <p:sldId id="282" r:id="rId22"/>
  </p:sldIdLst>
  <p:sldSz cx="9144000" cy="5143500" type="screen16x9"/>
  <p:notesSz cx="6797675" cy="9874250"/>
  <p:defaultTextStyle>
    <a:defPPr>
      <a:defRPr lang="ru-RU"/>
    </a:defPPr>
    <a:lvl1pPr algn="l" rtl="0" fontAlgn="base">
      <a:spcBef>
        <a:spcPct val="0"/>
      </a:spcBef>
      <a:spcAft>
        <a:spcPct val="0"/>
      </a:spcAft>
      <a:defRPr sz="12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2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2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2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200" kern="1200">
        <a:solidFill>
          <a:srgbClr val="000000"/>
        </a:solidFill>
        <a:latin typeface="Arial" charset="0"/>
        <a:ea typeface="+mn-ea"/>
        <a:cs typeface="Arial" charset="0"/>
        <a:sym typeface="Arial" charset="0"/>
      </a:defRPr>
    </a:lvl5pPr>
    <a:lvl6pPr marL="2286000" algn="l" defTabSz="914400" rtl="0" eaLnBrk="1" latinLnBrk="0" hangingPunct="1">
      <a:defRPr sz="1200" kern="1200">
        <a:solidFill>
          <a:srgbClr val="000000"/>
        </a:solidFill>
        <a:latin typeface="Arial" charset="0"/>
        <a:ea typeface="+mn-ea"/>
        <a:cs typeface="Arial" charset="0"/>
        <a:sym typeface="Arial" charset="0"/>
      </a:defRPr>
    </a:lvl6pPr>
    <a:lvl7pPr marL="2743200" algn="l" defTabSz="914400" rtl="0" eaLnBrk="1" latinLnBrk="0" hangingPunct="1">
      <a:defRPr sz="1200" kern="1200">
        <a:solidFill>
          <a:srgbClr val="000000"/>
        </a:solidFill>
        <a:latin typeface="Arial" charset="0"/>
        <a:ea typeface="+mn-ea"/>
        <a:cs typeface="Arial" charset="0"/>
        <a:sym typeface="Arial" charset="0"/>
      </a:defRPr>
    </a:lvl7pPr>
    <a:lvl8pPr marL="3200400" algn="l" defTabSz="914400" rtl="0" eaLnBrk="1" latinLnBrk="0" hangingPunct="1">
      <a:defRPr sz="1200" kern="1200">
        <a:solidFill>
          <a:srgbClr val="000000"/>
        </a:solidFill>
        <a:latin typeface="Arial" charset="0"/>
        <a:ea typeface="+mn-ea"/>
        <a:cs typeface="Arial" charset="0"/>
        <a:sym typeface="Arial" charset="0"/>
      </a:defRPr>
    </a:lvl8pPr>
    <a:lvl9pPr marL="3657600" algn="l" defTabSz="914400" rtl="0" eaLnBrk="1" latinLnBrk="0" hangingPunct="1">
      <a:defRPr sz="1200" kern="1200">
        <a:solidFill>
          <a:srgbClr val="000000"/>
        </a:solidFill>
        <a:latin typeface="Arial" charset="0"/>
        <a:ea typeface="+mn-ea"/>
        <a:cs typeface="Arial" charset="0"/>
        <a:sym typeface="Arial" charset="0"/>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kov RePack" initials="DR" lastIdx="7" clrIdx="0"/>
  <p:cmAuthor id="1" name="Плугина Анастасия Викторовна" initials="" lastIdx="1" clrIdx="1"/>
  <p:cmAuthor id="2" name="Анастасия Плугина" initials="" lastIdx="2" clrIdx="2"/>
  <p:cmAuthor id="3" name="Анастасия Потапова" initials="АП" lastIdx="4" clrIdx="3">
    <p:extLst>
      <p:ext uri="{19B8F6BF-5375-455C-9EA6-DF929625EA0E}">
        <p15:presenceInfo xmlns="" xmlns:p15="http://schemas.microsoft.com/office/powerpoint/2012/main" userId="Анастасия Потапова"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6B6"/>
    <a:srgbClr val="C7C7C7"/>
    <a:srgbClr val="000000"/>
    <a:srgbClr val="D5D5D5"/>
    <a:srgbClr val="DEDEDE"/>
    <a:srgbClr val="A21245"/>
    <a:srgbClr val="9B9B9B"/>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F6A0FDD9-1542-4897-8B34-9ECA02668951}">
  <a:tblStyle styleId="{F6A0FDD9-1542-4897-8B34-9ECA0266895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C0925B-C213-4998-8F30-9B21F0195583}"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7" autoAdjust="0"/>
    <p:restoredTop sz="98015" autoAdjust="0"/>
  </p:normalViewPr>
  <p:slideViewPr>
    <p:cSldViewPr snapToGrid="0">
      <p:cViewPr>
        <p:scale>
          <a:sx n="166" d="100"/>
          <a:sy n="166" d="100"/>
        </p:scale>
        <p:origin x="-66" y="2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Google Shape;3;n"/>
          <p:cNvSpPr txBox="1">
            <a:spLocks noGrp="1"/>
          </p:cNvSpPr>
          <p:nvPr>
            <p:ph type="hdr" idx="2"/>
          </p:nvPr>
        </p:nvSpPr>
        <p:spPr bwMode="auto">
          <a:xfrm>
            <a:off x="0" y="0"/>
            <a:ext cx="2946400" cy="493713"/>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lvl1pPr>
              <a:buClr>
                <a:srgbClr val="000000"/>
              </a:buClr>
              <a:buSzPts val="1400"/>
              <a:buFont typeface="Arial" charset="0"/>
              <a:buNone/>
              <a:defRPr sz="1200">
                <a:latin typeface="Calibri" pitchFamily="34" charset="0"/>
                <a:sym typeface="Calibri" pitchFamily="34" charset="0"/>
              </a:defRPr>
            </a:lvl1pPr>
          </a:lstStyle>
          <a:p>
            <a:pPr>
              <a:defRPr/>
            </a:pPr>
            <a:endParaRPr lang="ru-RU" dirty="0"/>
          </a:p>
        </p:txBody>
      </p:sp>
      <p:sp>
        <p:nvSpPr>
          <p:cNvPr id="14339" name="Google Shape;4;n"/>
          <p:cNvSpPr txBox="1">
            <a:spLocks noGrp="1"/>
          </p:cNvSpPr>
          <p:nvPr/>
        </p:nvSpPr>
        <p:spPr bwMode="auto">
          <a:xfrm>
            <a:off x="3849688" y="0"/>
            <a:ext cx="2946400" cy="493713"/>
          </a:xfrm>
          <a:prstGeom prst="rect">
            <a:avLst/>
          </a:prstGeom>
          <a:noFill/>
          <a:ln w="9525">
            <a:noFill/>
            <a:miter lim="800000"/>
            <a:headEnd/>
            <a:tailEnd/>
          </a:ln>
        </p:spPr>
        <p:txBody>
          <a:bodyPr lIns="91425" tIns="45700" rIns="91425" bIns="45700"/>
          <a:lstStyle/>
          <a:p>
            <a:pPr algn="r">
              <a:buClr>
                <a:srgbClr val="000000"/>
              </a:buClr>
              <a:buSzPts val="1400"/>
              <a:buFont typeface="Arial" charset="0"/>
              <a:buNone/>
              <a:defRPr/>
            </a:pPr>
            <a:endParaRPr lang="ru-RU" dirty="0">
              <a:latin typeface="Calibri" pitchFamily="34" charset="0"/>
              <a:sym typeface="Calibri" pitchFamily="34" charset="0"/>
            </a:endParaRPr>
          </a:p>
        </p:txBody>
      </p:sp>
      <p:sp>
        <p:nvSpPr>
          <p:cNvPr id="16388" name="Google Shape;5;n"/>
          <p:cNvSpPr>
            <a:spLocks noGrp="1" noRot="1" noChangeAspect="1"/>
          </p:cNvSpPr>
          <p:nvPr>
            <p:ph type="sldImg" idx="3"/>
          </p:nvPr>
        </p:nvSpPr>
        <p:spPr bwMode="auto">
          <a:xfrm>
            <a:off x="109538" y="741363"/>
            <a:ext cx="6578600" cy="370205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89" name="Google Shape;6;n"/>
          <p:cNvSpPr txBox="1">
            <a:spLocks noGrp="1"/>
          </p:cNvSpPr>
          <p:nvPr>
            <p:ph type="body" idx="1"/>
          </p:nvPr>
        </p:nvSpPr>
        <p:spPr bwMode="auto">
          <a:xfrm>
            <a:off x="679450" y="4691063"/>
            <a:ext cx="5438775" cy="4443412"/>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ru-RU">
              <a:sym typeface="Arial" charset="0"/>
            </a:endParaRPr>
          </a:p>
        </p:txBody>
      </p:sp>
      <p:sp>
        <p:nvSpPr>
          <p:cNvPr id="14342" name="Google Shape;7;n"/>
          <p:cNvSpPr txBox="1">
            <a:spLocks noGrp="1"/>
          </p:cNvSpPr>
          <p:nvPr/>
        </p:nvSpPr>
        <p:spPr bwMode="auto">
          <a:xfrm>
            <a:off x="0" y="9378950"/>
            <a:ext cx="2946400" cy="493713"/>
          </a:xfrm>
          <a:prstGeom prst="rect">
            <a:avLst/>
          </a:prstGeom>
          <a:noFill/>
          <a:ln w="9525">
            <a:noFill/>
            <a:miter lim="800000"/>
            <a:headEnd/>
            <a:tailEnd/>
          </a:ln>
        </p:spPr>
        <p:txBody>
          <a:bodyPr lIns="91425" tIns="45700" rIns="91425" bIns="45700" anchor="b"/>
          <a:lstStyle/>
          <a:p>
            <a:pPr>
              <a:buClr>
                <a:srgbClr val="000000"/>
              </a:buClr>
              <a:buSzPts val="1400"/>
              <a:buFont typeface="Arial" charset="0"/>
              <a:buNone/>
              <a:defRPr/>
            </a:pPr>
            <a:endParaRPr lang="ru-RU" dirty="0">
              <a:latin typeface="Calibri" pitchFamily="34" charset="0"/>
              <a:sym typeface="Calibri" pitchFamily="34" charset="0"/>
            </a:endParaRPr>
          </a:p>
        </p:txBody>
      </p:sp>
      <p:sp>
        <p:nvSpPr>
          <p:cNvPr id="14343" name="Google Shape;8;n"/>
          <p:cNvSpPr txBox="1">
            <a:spLocks noGrp="1"/>
          </p:cNvSpPr>
          <p:nvPr/>
        </p:nvSpPr>
        <p:spPr bwMode="auto">
          <a:xfrm>
            <a:off x="3849688" y="9378950"/>
            <a:ext cx="2946400" cy="493713"/>
          </a:xfrm>
          <a:prstGeom prst="rect">
            <a:avLst/>
          </a:prstGeom>
          <a:noFill/>
          <a:ln w="9525">
            <a:noFill/>
            <a:miter lim="800000"/>
            <a:headEnd/>
            <a:tailEnd/>
          </a:ln>
        </p:spPr>
        <p:txBody>
          <a:bodyPr lIns="91425" tIns="45700" rIns="91425" bIns="45700" anchor="b"/>
          <a:lstStyle/>
          <a:p>
            <a:pPr algn="r">
              <a:buClr>
                <a:srgbClr val="000000"/>
              </a:buClr>
              <a:buFont typeface="Arial" charset="0"/>
              <a:buNone/>
              <a:defRPr/>
            </a:pPr>
            <a:fld id="{1F0370DA-B700-47A1-B5C1-BB740D65B174}" type="slidenum">
              <a:rPr lang="ru-RU">
                <a:latin typeface="Calibri" pitchFamily="34" charset="0"/>
                <a:sym typeface="Calibri" pitchFamily="34" charset="0"/>
              </a:rPr>
              <a:pPr algn="r">
                <a:buClr>
                  <a:srgbClr val="000000"/>
                </a:buClr>
                <a:buFont typeface="Arial" charset="0"/>
                <a:buNone/>
                <a:defRPr/>
              </a:pPr>
              <a:t>‹#›</a:t>
            </a:fld>
            <a:endParaRPr lang="ru-RU" dirty="0">
              <a:latin typeface="Calibri" pitchFamily="34" charset="0"/>
              <a:sym typeface="Calibri" pitchFamily="34" charset="0"/>
            </a:endParaRPr>
          </a:p>
        </p:txBody>
      </p:sp>
    </p:spTree>
    <p:extLst>
      <p:ext uri="{BB962C8B-B14F-4D97-AF65-F5344CB8AC3E}">
        <p14:creationId xmlns:p14="http://schemas.microsoft.com/office/powerpoint/2010/main" val="33022707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64;p2:notes"/>
          <p:cNvSpPr>
            <a:spLocks noGrp="1" noRot="1" noChangeAspect="1"/>
          </p:cNvSpPr>
          <p:nvPr>
            <p:ph type="sldImg" idx="2"/>
          </p:nvPr>
        </p:nvSpPr>
        <p:spPr>
          <a:xfrm>
            <a:off x="153988" y="1339850"/>
            <a:ext cx="6430962" cy="3617913"/>
          </a:xfrm>
          <a:ln>
            <a:headEnd/>
            <a:tailEnd/>
          </a:ln>
        </p:spPr>
      </p:sp>
      <p:sp>
        <p:nvSpPr>
          <p:cNvPr id="18434" name="Google Shape;65;p2:notes"/>
          <p:cNvSpPr txBox="1">
            <a:spLocks noGrp="1"/>
          </p:cNvSpPr>
          <p:nvPr>
            <p:ph type="body" idx="1"/>
          </p:nvPr>
        </p:nvSpPr>
        <p:spPr>
          <a:ln/>
        </p:spPr>
        <p:txBody>
          <a:bodyPr/>
          <a:lstStyle/>
          <a:p>
            <a:pPr marL="0" indent="0" eaLnBrk="1" hangingPunct="1">
              <a:buSzPts val="1400"/>
            </a:pPr>
            <a:endParaRPr lang="ru-RU" sz="1200" dirty="0">
              <a:latin typeface="Calibri" pitchFamily="34" charset="0"/>
              <a:cs typeface="Arial" charset="0"/>
              <a:sym typeface="Calibri" pitchFamily="34" charset="0"/>
            </a:endParaRPr>
          </a:p>
        </p:txBody>
      </p:sp>
      <p:sp>
        <p:nvSpPr>
          <p:cNvPr id="18435" name="Google Shape;66;p2:notes"/>
          <p:cNvSpPr>
            <a:spLocks noGrp="1"/>
          </p:cNvSpPr>
          <p:nvPr>
            <p:ph type="sldNum" sz="quarter" idx="4294967295"/>
          </p:nvPr>
        </p:nvSpPr>
        <p:spPr bwMode="auto">
          <a:xfrm>
            <a:off x="3849688" y="9378950"/>
            <a:ext cx="2946400" cy="493713"/>
          </a:xfrm>
          <a:prstGeom prst="rect">
            <a:avLst/>
          </a:prstGeom>
          <a:noFill/>
          <a:ln>
            <a:miter lim="800000"/>
            <a:headEnd/>
            <a:tailEnd/>
          </a:ln>
        </p:spPr>
        <p:txBody>
          <a:bodyPr lIns="91425" tIns="45700" rIns="91425" bIns="45700" anchor="b"/>
          <a:lstStyle/>
          <a:p>
            <a:pPr algn="r">
              <a:buClr>
                <a:srgbClr val="000000"/>
              </a:buClr>
              <a:buFont typeface="Arial" charset="0"/>
              <a:buNone/>
            </a:pPr>
            <a:fld id="{AD8C9DBD-8A1D-4142-B714-CB1813C7831C}" type="slidenum">
              <a:rPr lang="ru-RU" sz="1400"/>
              <a:pPr algn="r">
                <a:buClr>
                  <a:srgbClr val="000000"/>
                </a:buClr>
                <a:buFont typeface="Arial" charset="0"/>
                <a:buNone/>
              </a:pPr>
              <a:t>1</a:t>
            </a:fld>
            <a:endParaRPr lang="ru-RU"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a:ln>
            <a:headEnd/>
            <a:tailEnd/>
          </a:ln>
        </p:spPr>
      </p:sp>
      <p:sp>
        <p:nvSpPr>
          <p:cNvPr id="23554" name="Заметки 2"/>
          <p:cNvSpPr txBox="1">
            <a:spLocks noGrp="1"/>
          </p:cNvSpPr>
          <p:nvPr>
            <p:ph type="body" idx="1"/>
          </p:nvPr>
        </p:nvSpPr>
        <p:spPr/>
        <p:txBody>
          <a:bodyPr/>
          <a:lstStyle/>
          <a:p>
            <a:pPr eaLnBrk="1" hangingPunct="1">
              <a:buSzPts val="1400"/>
            </a:pPr>
            <a:endParaRPr lang="ru-RU" sz="1200">
              <a:latin typeface="Calibri" pitchFamily="34" charset="0"/>
              <a:cs typeface="Arial" charset="0"/>
              <a:sym typeface="Calibri" pitchFamily="34" charset="0"/>
            </a:endParaRPr>
          </a:p>
        </p:txBody>
      </p:sp>
      <p:sp>
        <p:nvSpPr>
          <p:cNvPr id="23555" name="Номер слайда 3"/>
          <p:cNvSpPr>
            <a:spLocks noGrp="1"/>
          </p:cNvSpPr>
          <p:nvPr>
            <p:ph type="sldNum" sz="quarter" idx="4294967295"/>
          </p:nvPr>
        </p:nvSpPr>
        <p:spPr bwMode="auto">
          <a:xfrm>
            <a:off x="3849688" y="9378950"/>
            <a:ext cx="2946400" cy="493713"/>
          </a:xfrm>
          <a:prstGeom prst="rect">
            <a:avLst/>
          </a:prstGeom>
          <a:noFill/>
          <a:ln>
            <a:miter lim="800000"/>
            <a:headEnd/>
            <a:tailEnd/>
          </a:ln>
        </p:spPr>
        <p:txBody>
          <a:bodyPr lIns="91425" tIns="45700" rIns="91425" bIns="45700" anchor="b"/>
          <a:lstStyle/>
          <a:p>
            <a:pPr algn="r">
              <a:buClr>
                <a:srgbClr val="000000"/>
              </a:buClr>
              <a:buFont typeface="Arial" charset="0"/>
              <a:buNone/>
            </a:pPr>
            <a:fld id="{14AF3464-5576-4FD3-A863-3D5DD605DAA3}" type="slidenum">
              <a:rPr lang="ru-RU">
                <a:latin typeface="Calibri" pitchFamily="34" charset="0"/>
                <a:sym typeface="Calibri" pitchFamily="34" charset="0"/>
              </a:rPr>
              <a:pPr algn="r">
                <a:buClr>
                  <a:srgbClr val="000000"/>
                </a:buClr>
                <a:buFont typeface="Arial" charset="0"/>
                <a:buNone/>
              </a:pPr>
              <a:t>5</a:t>
            </a:fld>
            <a:endParaRPr lang="ru-RU">
              <a:latin typeface="Calibri" pitchFamily="34" charset="0"/>
              <a:sym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a:ln>
            <a:headEnd/>
            <a:tailEnd/>
          </a:ln>
        </p:spPr>
      </p:sp>
      <p:sp>
        <p:nvSpPr>
          <p:cNvPr id="25602" name="Заметки 2"/>
          <p:cNvSpPr txBox="1">
            <a:spLocks noGrp="1"/>
          </p:cNvSpPr>
          <p:nvPr>
            <p:ph type="body" idx="1"/>
          </p:nvPr>
        </p:nvSpPr>
        <p:spPr/>
        <p:txBody>
          <a:bodyPr/>
          <a:lstStyle/>
          <a:p>
            <a:pPr eaLnBrk="1" hangingPunct="1">
              <a:buSzPts val="1400"/>
            </a:pPr>
            <a:endParaRPr lang="ru-RU" sz="1200">
              <a:latin typeface="Calibri" pitchFamily="34" charset="0"/>
              <a:cs typeface="Arial" charset="0"/>
              <a:sym typeface="Calibri" pitchFamily="34" charset="0"/>
            </a:endParaRPr>
          </a:p>
        </p:txBody>
      </p:sp>
      <p:sp>
        <p:nvSpPr>
          <p:cNvPr id="25603" name="Номер слайда 3"/>
          <p:cNvSpPr>
            <a:spLocks noGrp="1"/>
          </p:cNvSpPr>
          <p:nvPr>
            <p:ph type="sldNum" sz="quarter" idx="4294967295"/>
          </p:nvPr>
        </p:nvSpPr>
        <p:spPr bwMode="auto">
          <a:xfrm>
            <a:off x="3849688" y="9378950"/>
            <a:ext cx="2946400" cy="493713"/>
          </a:xfrm>
          <a:prstGeom prst="rect">
            <a:avLst/>
          </a:prstGeom>
          <a:noFill/>
          <a:ln>
            <a:miter lim="800000"/>
            <a:headEnd/>
            <a:tailEnd/>
          </a:ln>
        </p:spPr>
        <p:txBody>
          <a:bodyPr lIns="91425" tIns="45700" rIns="91425" bIns="45700" anchor="b"/>
          <a:lstStyle/>
          <a:p>
            <a:pPr algn="r">
              <a:buClr>
                <a:srgbClr val="000000"/>
              </a:buClr>
              <a:buFont typeface="Arial" charset="0"/>
              <a:buNone/>
            </a:pPr>
            <a:fld id="{4C6F6C26-9E9B-43E9-8CF9-3555B23C32BA}" type="slidenum">
              <a:rPr lang="ru-RU">
                <a:latin typeface="Calibri" pitchFamily="34" charset="0"/>
                <a:sym typeface="Calibri" pitchFamily="34" charset="0"/>
              </a:rPr>
              <a:pPr algn="r">
                <a:buClr>
                  <a:srgbClr val="000000"/>
                </a:buClr>
                <a:buFont typeface="Arial" charset="0"/>
                <a:buNone/>
              </a:pPr>
              <a:t>9</a:t>
            </a:fld>
            <a:endParaRPr lang="ru-RU">
              <a:latin typeface="Calibri" pitchFamily="34" charset="0"/>
              <a:sym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Образ слайда 1"/>
          <p:cNvSpPr>
            <a:spLocks noGrp="1" noRot="1" noChangeAspect="1"/>
          </p:cNvSpPr>
          <p:nvPr>
            <p:ph type="sldImg"/>
          </p:nvPr>
        </p:nvSpPr>
        <p:spPr>
          <a:ln>
            <a:headEnd/>
            <a:tailEnd/>
          </a:ln>
        </p:spPr>
      </p:sp>
      <p:sp>
        <p:nvSpPr>
          <p:cNvPr id="36866" name="Заметки 2"/>
          <p:cNvSpPr txBox="1">
            <a:spLocks noGrp="1"/>
          </p:cNvSpPr>
          <p:nvPr>
            <p:ph type="body" idx="1"/>
          </p:nvPr>
        </p:nvSpPr>
        <p:spPr/>
        <p:txBody>
          <a:bodyPr/>
          <a:lstStyle/>
          <a:p>
            <a:pPr eaLnBrk="1" hangingPunct="1">
              <a:buSzPts val="1400"/>
            </a:pPr>
            <a:endParaRPr lang="ru-RU" sz="1200">
              <a:latin typeface="Calibri" pitchFamily="34" charset="0"/>
              <a:cs typeface="Arial" charset="0"/>
              <a:sym typeface="Calibri" pitchFamily="34" charset="0"/>
            </a:endParaRPr>
          </a:p>
        </p:txBody>
      </p:sp>
      <p:sp>
        <p:nvSpPr>
          <p:cNvPr id="36867" name="Номер слайда 3"/>
          <p:cNvSpPr>
            <a:spLocks noGrp="1"/>
          </p:cNvSpPr>
          <p:nvPr>
            <p:ph type="sldNum" sz="quarter" idx="4294967295"/>
          </p:nvPr>
        </p:nvSpPr>
        <p:spPr bwMode="auto">
          <a:xfrm>
            <a:off x="3849688" y="9378950"/>
            <a:ext cx="2946400" cy="493713"/>
          </a:xfrm>
          <a:prstGeom prst="rect">
            <a:avLst/>
          </a:prstGeom>
          <a:noFill/>
          <a:ln>
            <a:miter lim="800000"/>
            <a:headEnd/>
            <a:tailEnd/>
          </a:ln>
        </p:spPr>
        <p:txBody>
          <a:bodyPr lIns="91425" tIns="45700" rIns="91425" bIns="45700" anchor="b"/>
          <a:lstStyle/>
          <a:p>
            <a:pPr algn="r">
              <a:buClr>
                <a:srgbClr val="000000"/>
              </a:buClr>
              <a:buFont typeface="Arial" charset="0"/>
              <a:buNone/>
            </a:pPr>
            <a:fld id="{E3CB2724-EED9-477D-94E0-72A1A8768B14}" type="slidenum">
              <a:rPr lang="ru-RU">
                <a:latin typeface="Calibri" pitchFamily="34" charset="0"/>
                <a:sym typeface="Calibri" pitchFamily="34" charset="0"/>
              </a:rPr>
              <a:pPr algn="r">
                <a:buClr>
                  <a:srgbClr val="000000"/>
                </a:buClr>
                <a:buFont typeface="Arial" charset="0"/>
                <a:buNone/>
              </a:pPr>
              <a:t>10</a:t>
            </a:fld>
            <a:endParaRPr lang="ru-RU">
              <a:latin typeface="Calibri" pitchFamily="34" charset="0"/>
              <a:sym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a:ln>
            <a:headEnd/>
            <a:tailEnd/>
          </a:ln>
        </p:spPr>
      </p:sp>
      <p:sp>
        <p:nvSpPr>
          <p:cNvPr id="27650" name="Заметки 2"/>
          <p:cNvSpPr txBox="1">
            <a:spLocks noGrp="1"/>
          </p:cNvSpPr>
          <p:nvPr>
            <p:ph type="body" idx="1"/>
          </p:nvPr>
        </p:nvSpPr>
        <p:spPr/>
        <p:txBody>
          <a:bodyPr/>
          <a:lstStyle/>
          <a:p>
            <a:pPr eaLnBrk="1" hangingPunct="1">
              <a:buSzPts val="1400"/>
            </a:pPr>
            <a:endParaRPr lang="ru-RU" sz="1200">
              <a:latin typeface="Calibri" pitchFamily="34" charset="0"/>
              <a:cs typeface="Arial" charset="0"/>
              <a:sym typeface="Calibri" pitchFamily="34" charset="0"/>
            </a:endParaRPr>
          </a:p>
        </p:txBody>
      </p:sp>
      <p:sp>
        <p:nvSpPr>
          <p:cNvPr id="27651" name="Номер слайда 3"/>
          <p:cNvSpPr>
            <a:spLocks noGrp="1"/>
          </p:cNvSpPr>
          <p:nvPr>
            <p:ph type="sldNum" sz="quarter" idx="4294967295"/>
          </p:nvPr>
        </p:nvSpPr>
        <p:spPr bwMode="auto">
          <a:xfrm>
            <a:off x="3849688" y="9378950"/>
            <a:ext cx="2946400" cy="493713"/>
          </a:xfrm>
          <a:prstGeom prst="rect">
            <a:avLst/>
          </a:prstGeom>
          <a:noFill/>
          <a:ln>
            <a:miter lim="800000"/>
            <a:headEnd/>
            <a:tailEnd/>
          </a:ln>
        </p:spPr>
        <p:txBody>
          <a:bodyPr lIns="91425" tIns="45700" rIns="91425" bIns="45700" anchor="b"/>
          <a:lstStyle/>
          <a:p>
            <a:pPr algn="r">
              <a:buClr>
                <a:srgbClr val="000000"/>
              </a:buClr>
              <a:buFont typeface="Arial" charset="0"/>
              <a:buNone/>
            </a:pPr>
            <a:fld id="{A83441B2-AAE3-4B1D-B0E7-2875E177A378}" type="slidenum">
              <a:rPr lang="ru-RU">
                <a:latin typeface="Calibri" pitchFamily="34" charset="0"/>
                <a:sym typeface="Calibri" pitchFamily="34" charset="0"/>
              </a:rPr>
              <a:pPr algn="r">
                <a:buClr>
                  <a:srgbClr val="000000"/>
                </a:buClr>
                <a:buFont typeface="Arial" charset="0"/>
                <a:buNone/>
              </a:pPr>
              <a:t>12</a:t>
            </a:fld>
            <a:endParaRPr lang="ru-RU">
              <a:latin typeface="Calibri" pitchFamily="34" charset="0"/>
              <a:sym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a:ln>
            <a:headEnd/>
            <a:tailEnd/>
          </a:ln>
        </p:spPr>
      </p:sp>
      <p:sp>
        <p:nvSpPr>
          <p:cNvPr id="33794" name="Заметки 2"/>
          <p:cNvSpPr txBox="1">
            <a:spLocks noGrp="1"/>
          </p:cNvSpPr>
          <p:nvPr>
            <p:ph type="body" idx="1"/>
          </p:nvPr>
        </p:nvSpPr>
        <p:spPr/>
        <p:txBody>
          <a:bodyPr/>
          <a:lstStyle/>
          <a:p>
            <a:pPr eaLnBrk="1" hangingPunct="1">
              <a:buSzPts val="1400"/>
            </a:pPr>
            <a:endParaRPr lang="ru-RU" sz="1200" dirty="0">
              <a:latin typeface="Calibri" pitchFamily="34" charset="0"/>
              <a:cs typeface="Arial" charset="0"/>
              <a:sym typeface="Calibri" pitchFamily="34" charset="0"/>
            </a:endParaRPr>
          </a:p>
        </p:txBody>
      </p:sp>
      <p:sp>
        <p:nvSpPr>
          <p:cNvPr id="33795" name="Номер слайда 3"/>
          <p:cNvSpPr>
            <a:spLocks noGrp="1"/>
          </p:cNvSpPr>
          <p:nvPr>
            <p:ph type="sldNum" sz="quarter" idx="4294967295"/>
          </p:nvPr>
        </p:nvSpPr>
        <p:spPr bwMode="auto">
          <a:xfrm>
            <a:off x="3849688" y="9378950"/>
            <a:ext cx="2946400" cy="493713"/>
          </a:xfrm>
          <a:prstGeom prst="rect">
            <a:avLst/>
          </a:prstGeom>
          <a:noFill/>
          <a:ln>
            <a:miter lim="800000"/>
            <a:headEnd/>
            <a:tailEnd/>
          </a:ln>
        </p:spPr>
        <p:txBody>
          <a:bodyPr lIns="91425" tIns="45700" rIns="91425" bIns="45700" anchor="b"/>
          <a:lstStyle/>
          <a:p>
            <a:pPr algn="r">
              <a:buClr>
                <a:srgbClr val="000000"/>
              </a:buClr>
              <a:buFont typeface="Arial" charset="0"/>
              <a:buNone/>
            </a:pPr>
            <a:fld id="{B9ED2178-110A-4884-934A-A2394DF626DF}" type="slidenum">
              <a:rPr lang="ru-RU">
                <a:latin typeface="Calibri" pitchFamily="34" charset="0"/>
                <a:sym typeface="Calibri" pitchFamily="34" charset="0"/>
              </a:rPr>
              <a:pPr algn="r">
                <a:buClr>
                  <a:srgbClr val="000000"/>
                </a:buClr>
                <a:buFont typeface="Arial" charset="0"/>
                <a:buNone/>
              </a:pPr>
              <a:t>13</a:t>
            </a:fld>
            <a:endParaRPr lang="ru-RU" dirty="0">
              <a:latin typeface="Calibri" pitchFamily="34" charset="0"/>
              <a:sym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a:ln>
            <a:headEnd/>
            <a:tailEnd/>
          </a:ln>
        </p:spPr>
      </p:sp>
      <p:sp>
        <p:nvSpPr>
          <p:cNvPr id="29698" name="Заметки 2"/>
          <p:cNvSpPr txBox="1">
            <a:spLocks noGrp="1"/>
          </p:cNvSpPr>
          <p:nvPr>
            <p:ph type="body" idx="1"/>
          </p:nvPr>
        </p:nvSpPr>
        <p:spPr/>
        <p:txBody>
          <a:bodyPr/>
          <a:lstStyle/>
          <a:p>
            <a:pPr eaLnBrk="1" hangingPunct="1">
              <a:buSzPts val="1400"/>
            </a:pPr>
            <a:endParaRPr lang="ru-RU" sz="1200">
              <a:latin typeface="Calibri" pitchFamily="34" charset="0"/>
              <a:cs typeface="Arial" charset="0"/>
              <a:sym typeface="Calibri" pitchFamily="34" charset="0"/>
            </a:endParaRPr>
          </a:p>
        </p:txBody>
      </p:sp>
      <p:sp>
        <p:nvSpPr>
          <p:cNvPr id="29699" name="Номер слайда 3"/>
          <p:cNvSpPr>
            <a:spLocks noGrp="1"/>
          </p:cNvSpPr>
          <p:nvPr>
            <p:ph type="sldNum" sz="quarter" idx="4294967295"/>
          </p:nvPr>
        </p:nvSpPr>
        <p:spPr bwMode="auto">
          <a:xfrm>
            <a:off x="3849688" y="9378950"/>
            <a:ext cx="2946400" cy="493713"/>
          </a:xfrm>
          <a:prstGeom prst="rect">
            <a:avLst/>
          </a:prstGeom>
          <a:noFill/>
          <a:ln>
            <a:miter lim="800000"/>
            <a:headEnd/>
            <a:tailEnd/>
          </a:ln>
        </p:spPr>
        <p:txBody>
          <a:bodyPr lIns="91425" tIns="45700" rIns="91425" bIns="45700" anchor="b"/>
          <a:lstStyle/>
          <a:p>
            <a:pPr algn="r">
              <a:buClr>
                <a:srgbClr val="000000"/>
              </a:buClr>
              <a:buFont typeface="Arial" charset="0"/>
              <a:buNone/>
            </a:pPr>
            <a:fld id="{275FAB6F-B970-47A8-932F-6AF343B56B10}" type="slidenum">
              <a:rPr lang="ru-RU">
                <a:latin typeface="Calibri" pitchFamily="34" charset="0"/>
                <a:sym typeface="Calibri" pitchFamily="34" charset="0"/>
              </a:rPr>
              <a:pPr algn="r">
                <a:buClr>
                  <a:srgbClr val="000000"/>
                </a:buClr>
                <a:buFont typeface="Arial" charset="0"/>
                <a:buNone/>
              </a:pPr>
              <a:t>18</a:t>
            </a:fld>
            <a:endParaRPr lang="ru-RU">
              <a:latin typeface="Calibri" pitchFamily="34" charset="0"/>
              <a:sym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8613"/>
            <a:ext cx="7772400" cy="1101725"/>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a:t>Образец подзаголовка</a:t>
            </a:r>
          </a:p>
        </p:txBody>
      </p:sp>
      <p:sp>
        <p:nvSpPr>
          <p:cNvPr id="4" name="Rectangle 4"/>
          <p:cNvSpPr>
            <a:spLocks noGrp="1" noChangeArrowheads="1"/>
          </p:cNvSpPr>
          <p:nvPr>
            <p:ph type="dt" sz="half" idx="10"/>
          </p:nvPr>
        </p:nvSpPr>
        <p:spPr>
          <a:ln/>
        </p:spPr>
        <p:txBody>
          <a:bodyPr/>
          <a:lstStyle>
            <a:lvl1pPr>
              <a:defRPr/>
            </a:lvl1pPr>
          </a:lstStyle>
          <a:p>
            <a:pPr>
              <a:defRPr/>
            </a:pPr>
            <a:fld id="{AC7FADBA-7CC1-4F90-AC83-A91F5F276683}" type="datetimeFigureOut">
              <a:rPr lang="ru-RU"/>
              <a:pPr>
                <a:defRPr/>
              </a:pPr>
              <a:t>03.05.2023</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84182826-B2DA-4CD5-9D11-4E9A0C0AF4EC}"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03C592E2-D2F6-4A82-AB5C-E1CCAEC4E53B}" type="datetimeFigureOut">
              <a:rPr lang="ru-RU"/>
              <a:pPr>
                <a:defRPr/>
              </a:pPr>
              <a:t>03.05.2023</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AA000095-7203-482C-B44D-10653A5E9555}"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6375"/>
            <a:ext cx="2057400" cy="43878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6375"/>
            <a:ext cx="6019800" cy="43878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A07C0645-64E6-46AC-B9DD-F4D983EACE81}" type="datetimeFigureOut">
              <a:rPr lang="ru-RU"/>
              <a:pPr>
                <a:defRPr/>
              </a:pPr>
              <a:t>03.05.2023</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8F468C6E-B726-4773-8A1F-C9622DE6C442}"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6375"/>
            <a:ext cx="8229600" cy="857250"/>
          </a:xfrm>
        </p:spPr>
        <p:txBody>
          <a:bodyPr/>
          <a:lstStyle/>
          <a:p>
            <a:r>
              <a:rPr lang="ru-RU"/>
              <a:t>Образец заголовка</a:t>
            </a:r>
          </a:p>
        </p:txBody>
      </p:sp>
      <p:sp>
        <p:nvSpPr>
          <p:cNvPr id="3" name="Таблица 2"/>
          <p:cNvSpPr>
            <a:spLocks noGrp="1"/>
          </p:cNvSpPr>
          <p:nvPr>
            <p:ph type="tbl" idx="1"/>
          </p:nvPr>
        </p:nvSpPr>
        <p:spPr>
          <a:xfrm>
            <a:off x="457200" y="1200150"/>
            <a:ext cx="8229600" cy="3394075"/>
          </a:xfrm>
        </p:spPr>
        <p:txBody>
          <a:bodyPr/>
          <a:lstStyle/>
          <a:p>
            <a:pPr lvl="0"/>
            <a:endParaRPr lang="ru-RU" noProof="0" dirty="0"/>
          </a:p>
        </p:txBody>
      </p:sp>
      <p:sp>
        <p:nvSpPr>
          <p:cNvPr id="4" name="Rectangle 4"/>
          <p:cNvSpPr>
            <a:spLocks noGrp="1" noChangeArrowheads="1"/>
          </p:cNvSpPr>
          <p:nvPr>
            <p:ph type="dt" sz="half" idx="10"/>
          </p:nvPr>
        </p:nvSpPr>
        <p:spPr>
          <a:ln/>
        </p:spPr>
        <p:txBody>
          <a:bodyPr/>
          <a:lstStyle>
            <a:lvl1pPr>
              <a:defRPr/>
            </a:lvl1pPr>
          </a:lstStyle>
          <a:p>
            <a:pPr>
              <a:defRPr/>
            </a:pPr>
            <a:fld id="{411CBDC5-2CB5-45D0-8097-0A15EDA3D2E3}" type="datetimeFigureOut">
              <a:rPr lang="ru-RU"/>
              <a:pPr>
                <a:defRPr/>
              </a:pPr>
              <a:t>03.05.2023</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00ED664B-EBCE-4062-A1C8-D49CABE648B1}"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5" name="Google Shape;40;p9"/>
          <p:cNvSpPr>
            <a:spLocks noChangeArrowheads="1"/>
          </p:cNvSpPr>
          <p:nvPr/>
        </p:nvSpPr>
        <p:spPr bwMode="auto">
          <a:xfrm>
            <a:off x="4572000" y="0"/>
            <a:ext cx="4572000" cy="5143500"/>
          </a:xfrm>
          <a:prstGeom prst="rect">
            <a:avLst/>
          </a:prstGeom>
          <a:solidFill>
            <a:schemeClr val="tx2"/>
          </a:solidFill>
          <a:ln w="9525">
            <a:noFill/>
            <a:miter lim="800000"/>
            <a:headEnd/>
            <a:tailEnd/>
          </a:ln>
        </p:spPr>
        <p:txBody>
          <a:bodyPr lIns="91425" tIns="91425" rIns="91425" bIns="91425" anchor="ctr"/>
          <a:lstStyle/>
          <a:p>
            <a:pPr>
              <a:buClr>
                <a:srgbClr val="000000"/>
              </a:buClr>
              <a:buFont typeface="Arial" charset="0"/>
              <a:buNone/>
              <a:defRPr/>
            </a:pPr>
            <a:endParaRPr lang="ru-RU" sz="1400" dirty="0"/>
          </a:p>
        </p:txBody>
      </p:sp>
      <p:sp>
        <p:nvSpPr>
          <p:cNvPr id="41" name="Google Shape;41;p9"/>
          <p:cNvSpPr txBox="1">
            <a:spLocks noGrp="1"/>
          </p:cNvSpPr>
          <p:nvPr>
            <p:ph type="title"/>
          </p:nvPr>
        </p:nvSpPr>
        <p:spPr>
          <a:xfrm>
            <a:off x="265500" y="1233175"/>
            <a:ext cx="4045200" cy="1482300"/>
          </a:xfrm>
          <a:prstGeom prst="rect">
            <a:avLst/>
          </a:prstGeom>
        </p:spPr>
        <p:txBody>
          <a:bodyPr spcFirstLastPara="1" anchor="b"/>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03075"/>
            <a:ext cx="4045200" cy="1235100"/>
          </a:xfrm>
          <a:prstGeom prst="rect">
            <a:avLst/>
          </a:prstGeom>
        </p:spPr>
        <p:txBody>
          <a:bodyPr spcFirstLastPara="1"/>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075"/>
            <a:ext cx="3837000" cy="3695100"/>
          </a:xfrm>
          <a:prstGeom prst="rect">
            <a:avLst/>
          </a:prstGeom>
        </p:spPr>
        <p:txBody>
          <a:bodyPr spcFirstLastPara="1" anchor="ct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6" name="Google Shape;44;p9"/>
          <p:cNvSpPr txBox="1">
            <a:spLocks noGrp="1"/>
          </p:cNvSpPr>
          <p:nvPr>
            <p:ph type="sldNum" idx="10"/>
          </p:nvPr>
        </p:nvSpPr>
        <p:spPr/>
        <p:txBody>
          <a:bodyPr/>
          <a:lstStyle>
            <a:lvl1pPr algn="r">
              <a:buClr>
                <a:srgbClr val="000000"/>
              </a:buClr>
              <a:buFont typeface="Arial" charset="0"/>
              <a:buNone/>
              <a:defRPr sz="1000">
                <a:solidFill>
                  <a:srgbClr val="595959"/>
                </a:solidFill>
              </a:defRPr>
            </a:lvl1pPr>
          </a:lstStyle>
          <a:p>
            <a:pPr>
              <a:defRPr/>
            </a:pPr>
            <a:fld id="{CEE6972A-F21F-4BF6-8231-736B2491C487}"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p:cNvSpPr>
            <a:spLocks noGrp="1" noChangeArrowheads="1"/>
          </p:cNvSpPr>
          <p:nvPr>
            <p:ph type="dt" sz="half" idx="10"/>
          </p:nvPr>
        </p:nvSpPr>
        <p:spPr>
          <a:ln/>
        </p:spPr>
        <p:txBody>
          <a:bodyPr/>
          <a:lstStyle>
            <a:lvl1pPr>
              <a:defRPr/>
            </a:lvl1pPr>
          </a:lstStyle>
          <a:p>
            <a:pPr>
              <a:defRPr/>
            </a:pPr>
            <a:fld id="{D0D1083B-1DDC-43EB-BD1A-46FB0724DC79}" type="datetimeFigureOut">
              <a:rPr lang="ru-RU"/>
              <a:pPr>
                <a:defRPr/>
              </a:pPr>
              <a:t>03.05.2023</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E49D2554-64A9-4247-A0D1-60C7AB08D24B}"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5"/>
            <a:ext cx="7772400" cy="1022350"/>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fld id="{96C6AB5C-3B2E-440F-8601-AA8C42374C82}" type="datetimeFigureOut">
              <a:rPr lang="ru-RU"/>
              <a:pPr>
                <a:defRPr/>
              </a:pPr>
              <a:t>03.05.2023</a:t>
            </a:fld>
            <a:endParaRPr lang="ru-RU" dirty="0"/>
          </a:p>
        </p:txBody>
      </p:sp>
      <p:sp>
        <p:nvSpPr>
          <p:cNvPr id="5"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6" name="Rectangle 6"/>
          <p:cNvSpPr>
            <a:spLocks noGrp="1" noChangeArrowheads="1"/>
          </p:cNvSpPr>
          <p:nvPr>
            <p:ph type="sldNum" sz="quarter" idx="12"/>
          </p:nvPr>
        </p:nvSpPr>
        <p:spPr>
          <a:ln/>
        </p:spPr>
        <p:txBody>
          <a:bodyPr/>
          <a:lstStyle>
            <a:lvl1pPr>
              <a:defRPr/>
            </a:lvl1pPr>
          </a:lstStyle>
          <a:p>
            <a:pPr>
              <a:defRPr/>
            </a:pPr>
            <a:fld id="{8E3AB9DE-3916-4DDD-B29C-4A2E5A522315}"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p:cNvSpPr>
            <a:spLocks noGrp="1" noChangeArrowheads="1"/>
          </p:cNvSpPr>
          <p:nvPr>
            <p:ph type="dt" sz="half" idx="10"/>
          </p:nvPr>
        </p:nvSpPr>
        <p:spPr>
          <a:ln/>
        </p:spPr>
        <p:txBody>
          <a:bodyPr/>
          <a:lstStyle>
            <a:lvl1pPr>
              <a:defRPr/>
            </a:lvl1pPr>
          </a:lstStyle>
          <a:p>
            <a:pPr>
              <a:defRPr/>
            </a:pPr>
            <a:fld id="{814BC181-6E64-47B1-B9E8-BDFE189AAE0A}" type="datetimeFigureOut">
              <a:rPr lang="ru-RU"/>
              <a:pPr>
                <a:defRPr/>
              </a:pPr>
              <a:t>03.05.2023</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377493F2-DC7F-4501-AB1B-EF5C2BD37F0C}"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p:cNvSpPr>
            <a:spLocks noGrp="1" noChangeArrowheads="1"/>
          </p:cNvSpPr>
          <p:nvPr>
            <p:ph type="dt" sz="half" idx="10"/>
          </p:nvPr>
        </p:nvSpPr>
        <p:spPr>
          <a:ln/>
        </p:spPr>
        <p:txBody>
          <a:bodyPr/>
          <a:lstStyle>
            <a:lvl1pPr>
              <a:defRPr/>
            </a:lvl1pPr>
          </a:lstStyle>
          <a:p>
            <a:pPr>
              <a:defRPr/>
            </a:pPr>
            <a:fld id="{291613CC-5B55-4933-BB5C-68C38EEB0334}" type="datetimeFigureOut">
              <a:rPr lang="ru-RU"/>
              <a:pPr>
                <a:defRPr/>
              </a:pPr>
              <a:t>03.05.2023</a:t>
            </a:fld>
            <a:endParaRPr lang="ru-RU" dirty="0"/>
          </a:p>
        </p:txBody>
      </p:sp>
      <p:sp>
        <p:nvSpPr>
          <p:cNvPr id="8"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9" name="Rectangle 6"/>
          <p:cNvSpPr>
            <a:spLocks noGrp="1" noChangeArrowheads="1"/>
          </p:cNvSpPr>
          <p:nvPr>
            <p:ph type="sldNum" sz="quarter" idx="12"/>
          </p:nvPr>
        </p:nvSpPr>
        <p:spPr>
          <a:ln/>
        </p:spPr>
        <p:txBody>
          <a:bodyPr/>
          <a:lstStyle>
            <a:lvl1pPr>
              <a:defRPr/>
            </a:lvl1pPr>
          </a:lstStyle>
          <a:p>
            <a:pPr>
              <a:defRPr/>
            </a:pPr>
            <a:fld id="{AA67D930-D4C0-48FF-92B8-D0C501738B2C}"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p:cNvSpPr>
            <a:spLocks noGrp="1" noChangeArrowheads="1"/>
          </p:cNvSpPr>
          <p:nvPr>
            <p:ph type="dt" sz="half" idx="10"/>
          </p:nvPr>
        </p:nvSpPr>
        <p:spPr>
          <a:ln/>
        </p:spPr>
        <p:txBody>
          <a:bodyPr/>
          <a:lstStyle>
            <a:lvl1pPr>
              <a:defRPr/>
            </a:lvl1pPr>
          </a:lstStyle>
          <a:p>
            <a:pPr>
              <a:defRPr/>
            </a:pPr>
            <a:fld id="{B71AB8DF-8D95-4F10-B54E-9068F38EF42F}" type="datetimeFigureOut">
              <a:rPr lang="ru-RU"/>
              <a:pPr>
                <a:defRPr/>
              </a:pPr>
              <a:t>03.05.2023</a:t>
            </a:fld>
            <a:endParaRPr lang="ru-RU" dirty="0"/>
          </a:p>
        </p:txBody>
      </p:sp>
      <p:sp>
        <p:nvSpPr>
          <p:cNvPr id="4"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5" name="Rectangle 6"/>
          <p:cNvSpPr>
            <a:spLocks noGrp="1" noChangeArrowheads="1"/>
          </p:cNvSpPr>
          <p:nvPr>
            <p:ph type="sldNum" sz="quarter" idx="12"/>
          </p:nvPr>
        </p:nvSpPr>
        <p:spPr>
          <a:ln/>
        </p:spPr>
        <p:txBody>
          <a:bodyPr/>
          <a:lstStyle>
            <a:lvl1pPr>
              <a:defRPr/>
            </a:lvl1pPr>
          </a:lstStyle>
          <a:p>
            <a:pPr>
              <a:defRPr/>
            </a:pPr>
            <a:fld id="{F1D87236-3CCC-4FF8-BFDC-A32286D36D93}"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0B6833E-9EF3-44AC-865F-CD1C7B4F9D86}" type="datetimeFigureOut">
              <a:rPr lang="ru-RU"/>
              <a:pPr>
                <a:defRPr/>
              </a:pPr>
              <a:t>03.05.2023</a:t>
            </a:fld>
            <a:endParaRPr lang="ru-RU" dirty="0"/>
          </a:p>
        </p:txBody>
      </p:sp>
      <p:sp>
        <p:nvSpPr>
          <p:cNvPr id="3"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4" name="Rectangle 6"/>
          <p:cNvSpPr>
            <a:spLocks noGrp="1" noChangeArrowheads="1"/>
          </p:cNvSpPr>
          <p:nvPr>
            <p:ph type="sldNum" sz="quarter" idx="12"/>
          </p:nvPr>
        </p:nvSpPr>
        <p:spPr>
          <a:ln/>
        </p:spPr>
        <p:txBody>
          <a:bodyPr/>
          <a:lstStyle>
            <a:lvl1pPr>
              <a:defRPr/>
            </a:lvl1pPr>
          </a:lstStyle>
          <a:p>
            <a:pPr>
              <a:defRPr/>
            </a:pPr>
            <a:fld id="{AD2DF813-317C-424F-B953-5556EC129B61}"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4788"/>
            <a:ext cx="3008313" cy="871537"/>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A109ECC3-1BAB-4396-A9A8-F1B06F0E312E}" type="datetimeFigureOut">
              <a:rPr lang="ru-RU"/>
              <a:pPr>
                <a:defRPr/>
              </a:pPr>
              <a:t>03.05.2023</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2CE108ED-EA27-40D2-8BE2-743FD62AD42C}"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450"/>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p>
        </p:txBody>
      </p:sp>
      <p:sp>
        <p:nvSpPr>
          <p:cNvPr id="4" name="Текст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fld id="{34F9291B-27F3-4BFF-9117-370994FDE63D}" type="datetimeFigureOut">
              <a:rPr lang="ru-RU"/>
              <a:pPr>
                <a:defRPr/>
              </a:pPr>
              <a:t>03.05.2023</a:t>
            </a:fld>
            <a:endParaRPr lang="ru-RU" dirty="0"/>
          </a:p>
        </p:txBody>
      </p:sp>
      <p:sp>
        <p:nvSpPr>
          <p:cNvPr id="6" name="Rectangle 5"/>
          <p:cNvSpPr>
            <a:spLocks noGrp="1" noChangeArrowheads="1"/>
          </p:cNvSpPr>
          <p:nvPr>
            <p:ph type="ftr" sz="quarter" idx="11"/>
          </p:nvPr>
        </p:nvSpPr>
        <p:spPr>
          <a:ln/>
        </p:spPr>
        <p:txBody>
          <a:bodyPr/>
          <a:lstStyle>
            <a:lvl1pPr>
              <a:defRPr/>
            </a:lvl1pPr>
          </a:lstStyle>
          <a:p>
            <a:pPr>
              <a:defRPr/>
            </a:pPr>
            <a:endParaRPr lang="ru-RU" dirty="0"/>
          </a:p>
        </p:txBody>
      </p:sp>
      <p:sp>
        <p:nvSpPr>
          <p:cNvPr id="7" name="Rectangle 6"/>
          <p:cNvSpPr>
            <a:spLocks noGrp="1" noChangeArrowheads="1"/>
          </p:cNvSpPr>
          <p:nvPr>
            <p:ph type="sldNum" sz="quarter" idx="12"/>
          </p:nvPr>
        </p:nvSpPr>
        <p:spPr>
          <a:ln/>
        </p:spPr>
        <p:txBody>
          <a:bodyPr/>
          <a:lstStyle>
            <a:lvl1pPr>
              <a:defRPr/>
            </a:lvl1pPr>
          </a:lstStyle>
          <a:p>
            <a:pPr>
              <a:defRPr/>
            </a:pPr>
            <a:fld id="{C3DDEB2F-37D6-4A75-BA0F-F826DCCFA647}"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p>
        </p:txBody>
      </p:sp>
      <p:sp>
        <p:nvSpPr>
          <p:cNvPr id="1027" name="Rectangle 3"/>
          <p:cNvSpPr>
            <a:spLocks noGrp="1" noChangeArrowheads="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0180"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a:defRPr/>
            </a:pPr>
            <a:fld id="{40CB9A59-7039-4AE1-97FB-B571B505345D}" type="datetimeFigureOut">
              <a:rPr lang="ru-RU"/>
              <a:pPr>
                <a:defRPr/>
              </a:pPr>
              <a:t>03.05.2023</a:t>
            </a:fld>
            <a:endParaRPr lang="ru-RU" dirty="0"/>
          </a:p>
        </p:txBody>
      </p:sp>
      <p:sp>
        <p:nvSpPr>
          <p:cNvPr id="50181"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a:defRPr/>
            </a:pPr>
            <a:endParaRPr lang="ru-RU" dirty="0"/>
          </a:p>
        </p:txBody>
      </p:sp>
      <p:sp>
        <p:nvSpPr>
          <p:cNvPr id="50182"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E70FE7DD-221C-44FF-B7DC-DA3A7F376D3E}"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Google Shape;10;p1"/>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a:sym typeface="Arial" charset="0"/>
            </a:endParaRPr>
          </a:p>
        </p:txBody>
      </p:sp>
      <p:sp>
        <p:nvSpPr>
          <p:cNvPr id="14339" name="Google Shape;11;p1"/>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ru-RU">
              <a:sym typeface="Arial" charset="0"/>
            </a:endParaRPr>
          </a:p>
        </p:txBody>
      </p:sp>
      <p:sp>
        <p:nvSpPr>
          <p:cNvPr id="6" name="Google Shape;44;p9"/>
          <p:cNvSpPr txBox="1">
            <a:spLocks noGrp="1"/>
          </p:cNvSpPr>
          <p:nvPr>
            <p:ph type="sldNum" idx="4"/>
          </p:nvPr>
        </p:nvSpPr>
        <p:spPr bwMode="auto">
          <a:xfrm>
            <a:off x="8472488" y="4662488"/>
            <a:ext cx="549275"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lgn="r">
              <a:buClr>
                <a:srgbClr val="000000"/>
              </a:buClr>
              <a:buFont typeface="Arial" charset="0"/>
              <a:buNone/>
              <a:defRPr sz="1000">
                <a:solidFill>
                  <a:srgbClr val="595959"/>
                </a:solidFill>
              </a:defRPr>
            </a:lvl1pPr>
          </a:lstStyle>
          <a:p>
            <a:pPr>
              <a:defRPr/>
            </a:pPr>
            <a:fld id="{0D315701-9122-4B6F-80D7-A4103DC8A6B4}" type="slidenum">
              <a:rPr lang="ru-RU"/>
              <a:pPr>
                <a:defRPr/>
              </a:pPr>
              <a:t>‹#›</a:t>
            </a:fld>
            <a:endParaRPr lang="ru-RU" dirty="0"/>
          </a:p>
        </p:txBody>
      </p:sp>
    </p:spTree>
  </p:cSld>
  <p:clrMap bg1="lt1" tx1="dk1" bg2="dk2" tx2="lt2" accent1="accent1" accent2="accent2" accent3="accent3" accent4="accent4" accent5="accent5" accent6="accent6" hlink="hlink" folHlink="folHlink"/>
  <p:sldLayoutIdLst>
    <p:sldLayoutId id="2147483689" r:id="rId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mj-lt"/>
          <a:ea typeface="+mj-ea"/>
          <a:cs typeface="+mj-cs"/>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mn-lt"/>
          <a:ea typeface="+mn-ea"/>
          <a:cs typeface="+mn-cs"/>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mn-ea"/>
          <a:cs typeface="+mn-cs"/>
          <a:sym typeface="Arial"/>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jpeg"/><Relationship Id="rId3" Type="http://schemas.openxmlformats.org/officeDocument/2006/relationships/image" Target="../media/image2.png"/><Relationship Id="rId7" Type="http://schemas.openxmlformats.org/officeDocument/2006/relationships/image" Target="../media/image77.jpeg"/><Relationship Id="rId12" Type="http://schemas.openxmlformats.org/officeDocument/2006/relationships/image" Target="../media/image82.jpeg"/><Relationship Id="rId17" Type="http://schemas.openxmlformats.org/officeDocument/2006/relationships/image" Target="../media/image87.jpeg"/><Relationship Id="rId2" Type="http://schemas.openxmlformats.org/officeDocument/2006/relationships/notesSlide" Target="../notesSlides/notesSlide6.xml"/><Relationship Id="rId16"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76.jpeg"/><Relationship Id="rId11" Type="http://schemas.openxmlformats.org/officeDocument/2006/relationships/image" Target="../media/image81.jpeg"/><Relationship Id="rId5" Type="http://schemas.openxmlformats.org/officeDocument/2006/relationships/image" Target="../media/image75.jpeg"/><Relationship Id="rId15" Type="http://schemas.openxmlformats.org/officeDocument/2006/relationships/image" Target="../media/image85.jpeg"/><Relationship Id="rId10" Type="http://schemas.openxmlformats.org/officeDocument/2006/relationships/image" Target="../media/image80.jpeg"/><Relationship Id="rId4" Type="http://schemas.openxmlformats.org/officeDocument/2006/relationships/image" Target="../media/image74.jpeg"/><Relationship Id="rId9" Type="http://schemas.openxmlformats.org/officeDocument/2006/relationships/image" Target="../media/image79.jpeg"/><Relationship Id="rId14" Type="http://schemas.openxmlformats.org/officeDocument/2006/relationships/image" Target="../media/image84.jpeg"/></Relationships>
</file>

<file path=ppt/slides/_rels/slide14.xml.rels><?xml version="1.0" encoding="UTF-8" standalone="yes"?>
<Relationships xmlns="http://schemas.openxmlformats.org/package/2006/relationships"><Relationship Id="rId8" Type="http://schemas.openxmlformats.org/officeDocument/2006/relationships/image" Target="../media/image93.jpeg"/><Relationship Id="rId13" Type="http://schemas.openxmlformats.org/officeDocument/2006/relationships/image" Target="../media/image98.jpeg"/><Relationship Id="rId18" Type="http://schemas.openxmlformats.org/officeDocument/2006/relationships/image" Target="../media/image103.jpeg"/><Relationship Id="rId3" Type="http://schemas.openxmlformats.org/officeDocument/2006/relationships/image" Target="../media/image88.jpeg"/><Relationship Id="rId7" Type="http://schemas.openxmlformats.org/officeDocument/2006/relationships/image" Target="../media/image92.jpeg"/><Relationship Id="rId12" Type="http://schemas.openxmlformats.org/officeDocument/2006/relationships/image" Target="../media/image97.jpeg"/><Relationship Id="rId17" Type="http://schemas.openxmlformats.org/officeDocument/2006/relationships/image" Target="../media/image102.png"/><Relationship Id="rId2" Type="http://schemas.openxmlformats.org/officeDocument/2006/relationships/image" Target="../media/image2.png"/><Relationship Id="rId16" Type="http://schemas.openxmlformats.org/officeDocument/2006/relationships/image" Target="../media/image101.jpeg"/><Relationship Id="rId1" Type="http://schemas.openxmlformats.org/officeDocument/2006/relationships/slideLayout" Target="../slideLayouts/slideLayout7.xml"/><Relationship Id="rId6" Type="http://schemas.openxmlformats.org/officeDocument/2006/relationships/image" Target="../media/image91.jpeg"/><Relationship Id="rId11" Type="http://schemas.openxmlformats.org/officeDocument/2006/relationships/image" Target="../media/image96.jpeg"/><Relationship Id="rId5" Type="http://schemas.openxmlformats.org/officeDocument/2006/relationships/image" Target="../media/image90.jpeg"/><Relationship Id="rId15" Type="http://schemas.openxmlformats.org/officeDocument/2006/relationships/image" Target="../media/image100.jpe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jpeg"/><Relationship Id="rId14" Type="http://schemas.openxmlformats.org/officeDocument/2006/relationships/image" Target="../media/image99.jpeg"/></Relationships>
</file>

<file path=ppt/slides/_rels/slide1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7.xml"/><Relationship Id="rId5" Type="http://schemas.openxmlformats.org/officeDocument/2006/relationships/image" Target="../media/image107.jpeg"/><Relationship Id="rId4" Type="http://schemas.openxmlformats.org/officeDocument/2006/relationships/image" Target="../media/image106.jpeg"/></Relationships>
</file>

<file path=ppt/slides/_rels/slide1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4" Type="http://schemas.openxmlformats.org/officeDocument/2006/relationships/image" Target="../media/image110.jpeg"/></Relationships>
</file>

<file path=ppt/slides/_rels/slide17.xml.rels><?xml version="1.0" encoding="UTF-8" standalone="yes"?>
<Relationships xmlns="http://schemas.openxmlformats.org/package/2006/relationships"><Relationship Id="rId8" Type="http://schemas.openxmlformats.org/officeDocument/2006/relationships/image" Target="../media/image117.jpeg"/><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image" Target="../media/image111.jpeg"/><Relationship Id="rId1" Type="http://schemas.openxmlformats.org/officeDocument/2006/relationships/slideLayout" Target="../slideLayouts/slideLayout12.xml"/><Relationship Id="rId6" Type="http://schemas.openxmlformats.org/officeDocument/2006/relationships/image" Target="../media/image115.jpeg"/><Relationship Id="rId11" Type="http://schemas.openxmlformats.org/officeDocument/2006/relationships/image" Target="../media/image120.jpeg"/><Relationship Id="rId5" Type="http://schemas.openxmlformats.org/officeDocument/2006/relationships/image" Target="../media/image114.jpeg"/><Relationship Id="rId10" Type="http://schemas.openxmlformats.org/officeDocument/2006/relationships/image" Target="../media/image119.jpeg"/><Relationship Id="rId4" Type="http://schemas.openxmlformats.org/officeDocument/2006/relationships/image" Target="../media/image113.jpeg"/><Relationship Id="rId9" Type="http://schemas.openxmlformats.org/officeDocument/2006/relationships/image" Target="../media/image1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26" Type="http://schemas.openxmlformats.org/officeDocument/2006/relationships/image" Target="../media/image43.jpeg"/><Relationship Id="rId39" Type="http://schemas.openxmlformats.org/officeDocument/2006/relationships/image" Target="../media/image56.jpeg"/><Relationship Id="rId3" Type="http://schemas.openxmlformats.org/officeDocument/2006/relationships/image" Target="../media/image20.jpeg"/><Relationship Id="rId21" Type="http://schemas.openxmlformats.org/officeDocument/2006/relationships/image" Target="../media/image38.jpeg"/><Relationship Id="rId34" Type="http://schemas.openxmlformats.org/officeDocument/2006/relationships/image" Target="../media/image51.jpeg"/><Relationship Id="rId42" Type="http://schemas.openxmlformats.org/officeDocument/2006/relationships/image" Target="../media/image59.jpe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jpeg"/><Relationship Id="rId25" Type="http://schemas.openxmlformats.org/officeDocument/2006/relationships/image" Target="../media/image42.jpeg"/><Relationship Id="rId33" Type="http://schemas.openxmlformats.org/officeDocument/2006/relationships/image" Target="../media/image50.jpeg"/><Relationship Id="rId38" Type="http://schemas.openxmlformats.org/officeDocument/2006/relationships/image" Target="../media/image55.jpeg"/><Relationship Id="rId2" Type="http://schemas.openxmlformats.org/officeDocument/2006/relationships/image" Target="../media/image19.jpeg"/><Relationship Id="rId16" Type="http://schemas.openxmlformats.org/officeDocument/2006/relationships/image" Target="../media/image33.jpeg"/><Relationship Id="rId20" Type="http://schemas.openxmlformats.org/officeDocument/2006/relationships/image" Target="../media/image37.jpeg"/><Relationship Id="rId29" Type="http://schemas.openxmlformats.org/officeDocument/2006/relationships/image" Target="../media/image46.jpeg"/><Relationship Id="rId41"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23.jpeg"/><Relationship Id="rId11" Type="http://schemas.openxmlformats.org/officeDocument/2006/relationships/image" Target="../media/image28.jpeg"/><Relationship Id="rId24" Type="http://schemas.openxmlformats.org/officeDocument/2006/relationships/image" Target="../media/image41.jpeg"/><Relationship Id="rId32" Type="http://schemas.openxmlformats.org/officeDocument/2006/relationships/image" Target="../media/image49.jpeg"/><Relationship Id="rId37" Type="http://schemas.openxmlformats.org/officeDocument/2006/relationships/image" Target="../media/image54.jpeg"/><Relationship Id="rId40" Type="http://schemas.openxmlformats.org/officeDocument/2006/relationships/image" Target="../media/image57.jpeg"/><Relationship Id="rId45" Type="http://schemas.openxmlformats.org/officeDocument/2006/relationships/image" Target="../media/image62.jpeg"/><Relationship Id="rId5" Type="http://schemas.openxmlformats.org/officeDocument/2006/relationships/image" Target="../media/image22.jpeg"/><Relationship Id="rId15" Type="http://schemas.openxmlformats.org/officeDocument/2006/relationships/image" Target="../media/image32.jpeg"/><Relationship Id="rId23" Type="http://schemas.openxmlformats.org/officeDocument/2006/relationships/image" Target="../media/image40.jpeg"/><Relationship Id="rId28" Type="http://schemas.openxmlformats.org/officeDocument/2006/relationships/image" Target="../media/image45.jpeg"/><Relationship Id="rId36" Type="http://schemas.openxmlformats.org/officeDocument/2006/relationships/image" Target="../media/image53.jpeg"/><Relationship Id="rId10" Type="http://schemas.openxmlformats.org/officeDocument/2006/relationships/image" Target="../media/image27.jpeg"/><Relationship Id="rId19" Type="http://schemas.openxmlformats.org/officeDocument/2006/relationships/image" Target="../media/image36.jpeg"/><Relationship Id="rId31" Type="http://schemas.openxmlformats.org/officeDocument/2006/relationships/image" Target="../media/image48.jpeg"/><Relationship Id="rId44" Type="http://schemas.openxmlformats.org/officeDocument/2006/relationships/image" Target="../media/image61.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 Id="rId22" Type="http://schemas.openxmlformats.org/officeDocument/2006/relationships/image" Target="../media/image39.jpeg"/><Relationship Id="rId27" Type="http://schemas.openxmlformats.org/officeDocument/2006/relationships/image" Target="../media/image44.jpeg"/><Relationship Id="rId30" Type="http://schemas.openxmlformats.org/officeDocument/2006/relationships/image" Target="../media/image47.jpeg"/><Relationship Id="rId35" Type="http://schemas.openxmlformats.org/officeDocument/2006/relationships/image" Target="../media/image52.jpeg"/><Relationship Id="rId43" Type="http://schemas.openxmlformats.org/officeDocument/2006/relationships/image" Target="../media/image6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63.jpe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7"/>
          <p:cNvSpPr txBox="1">
            <a:spLocks noChangeArrowheads="1"/>
          </p:cNvSpPr>
          <p:nvPr/>
        </p:nvSpPr>
        <p:spPr bwMode="auto">
          <a:xfrm>
            <a:off x="6790246" y="3198051"/>
            <a:ext cx="2070290" cy="415498"/>
          </a:xfrm>
          <a:prstGeom prst="rect">
            <a:avLst/>
          </a:prstGeom>
          <a:noFill/>
          <a:ln w="9525">
            <a:noFill/>
            <a:miter lim="800000"/>
            <a:headEnd/>
            <a:tailEnd/>
          </a:ln>
        </p:spPr>
        <p:txBody>
          <a:bodyPr wrap="square">
            <a:spAutoFit/>
          </a:bodyPr>
          <a:lstStyle/>
          <a:p>
            <a:pPr algn="r">
              <a:buClr>
                <a:srgbClr val="000000"/>
              </a:buClr>
              <a:buFont typeface="Arial" charset="0"/>
              <a:buNone/>
            </a:pPr>
            <a:r>
              <a:rPr lang="ru-RU" sz="1050" b="1" dirty="0">
                <a:solidFill>
                  <a:srgbClr val="3C3C3C"/>
                </a:solidFill>
              </a:rPr>
              <a:t>Руководитель волонтерского проекта:</a:t>
            </a:r>
          </a:p>
        </p:txBody>
      </p:sp>
      <p:sp>
        <p:nvSpPr>
          <p:cNvPr id="17411" name="TextBox 8"/>
          <p:cNvSpPr txBox="1">
            <a:spLocks noChangeArrowheads="1"/>
          </p:cNvSpPr>
          <p:nvPr/>
        </p:nvSpPr>
        <p:spPr bwMode="auto">
          <a:xfrm>
            <a:off x="6011863" y="3725863"/>
            <a:ext cx="2808287" cy="552450"/>
          </a:xfrm>
          <a:prstGeom prst="rect">
            <a:avLst/>
          </a:prstGeom>
          <a:noFill/>
          <a:ln w="9525">
            <a:noFill/>
            <a:miter lim="800000"/>
            <a:headEnd/>
            <a:tailEnd/>
          </a:ln>
        </p:spPr>
        <p:txBody>
          <a:bodyPr>
            <a:spAutoFit/>
          </a:bodyPr>
          <a:lstStyle/>
          <a:p>
            <a:pPr algn="r">
              <a:spcAft>
                <a:spcPts val="13"/>
              </a:spcAft>
              <a:buClr>
                <a:srgbClr val="000000"/>
              </a:buClr>
              <a:buFont typeface="Arial" charset="0"/>
              <a:buNone/>
            </a:pPr>
            <a:r>
              <a:rPr lang="ru-RU" sz="1000" dirty="0">
                <a:solidFill>
                  <a:srgbClr val="3C3C3C"/>
                </a:solidFill>
              </a:rPr>
              <a:t>Костенькова Маргарита Николаевна</a:t>
            </a:r>
          </a:p>
          <a:p>
            <a:pPr algn="r">
              <a:spcAft>
                <a:spcPts val="13"/>
              </a:spcAft>
              <a:buClr>
                <a:srgbClr val="000000"/>
              </a:buClr>
              <a:buFont typeface="Arial" charset="0"/>
              <a:buNone/>
            </a:pPr>
            <a:endParaRPr lang="ru-RU" sz="1000" dirty="0">
              <a:solidFill>
                <a:srgbClr val="3C3C3C"/>
              </a:solidFill>
            </a:endParaRPr>
          </a:p>
          <a:p>
            <a:pPr algn="r">
              <a:spcAft>
                <a:spcPts val="13"/>
              </a:spcAft>
              <a:buClr>
                <a:srgbClr val="000000"/>
              </a:buClr>
              <a:buFont typeface="Arial" charset="0"/>
              <a:buNone/>
            </a:pPr>
            <a:r>
              <a:rPr lang="ru-RU" sz="1000" dirty="0">
                <a:solidFill>
                  <a:srgbClr val="3C3C3C"/>
                </a:solidFill>
              </a:rPr>
              <a:t>тел.</a:t>
            </a:r>
            <a:r>
              <a:rPr lang="en-US" sz="1000" dirty="0">
                <a:solidFill>
                  <a:srgbClr val="3C3C3C"/>
                </a:solidFill>
              </a:rPr>
              <a:t>:</a:t>
            </a:r>
            <a:r>
              <a:rPr lang="ru-RU" sz="1000" dirty="0">
                <a:solidFill>
                  <a:srgbClr val="3C3C3C"/>
                </a:solidFill>
              </a:rPr>
              <a:t> 8 (952)</a:t>
            </a:r>
            <a:r>
              <a:rPr lang="en-US" sz="1000" dirty="0">
                <a:solidFill>
                  <a:srgbClr val="3C3C3C"/>
                </a:solidFill>
              </a:rPr>
              <a:t> </a:t>
            </a:r>
            <a:r>
              <a:rPr lang="ru-RU" sz="1000" dirty="0">
                <a:solidFill>
                  <a:srgbClr val="3C3C3C"/>
                </a:solidFill>
              </a:rPr>
              <a:t>598 72 53</a:t>
            </a:r>
          </a:p>
        </p:txBody>
      </p:sp>
      <p:sp>
        <p:nvSpPr>
          <p:cNvPr id="17412" name="TextBox 12"/>
          <p:cNvSpPr txBox="1">
            <a:spLocks noChangeArrowheads="1"/>
          </p:cNvSpPr>
          <p:nvPr/>
        </p:nvSpPr>
        <p:spPr bwMode="auto">
          <a:xfrm>
            <a:off x="7145338" y="4552950"/>
            <a:ext cx="1674812" cy="246063"/>
          </a:xfrm>
          <a:prstGeom prst="rect">
            <a:avLst/>
          </a:prstGeom>
          <a:noFill/>
          <a:ln w="9525">
            <a:noFill/>
            <a:miter lim="800000"/>
            <a:headEnd/>
            <a:tailEnd/>
          </a:ln>
        </p:spPr>
        <p:txBody>
          <a:bodyPr>
            <a:spAutoFit/>
          </a:bodyPr>
          <a:lstStyle/>
          <a:p>
            <a:pPr algn="r">
              <a:spcAft>
                <a:spcPts val="13"/>
              </a:spcAft>
              <a:buClr>
                <a:srgbClr val="000000"/>
              </a:buClr>
              <a:buFont typeface="Arial" charset="0"/>
              <a:buNone/>
            </a:pPr>
            <a:r>
              <a:rPr lang="ru-RU" sz="1000" dirty="0">
                <a:solidFill>
                  <a:srgbClr val="3C3C3C"/>
                </a:solidFill>
              </a:rPr>
              <a:t>2023 год</a:t>
            </a:r>
          </a:p>
        </p:txBody>
      </p:sp>
      <p:sp>
        <p:nvSpPr>
          <p:cNvPr id="17414" name="TextBox 14"/>
          <p:cNvSpPr txBox="1">
            <a:spLocks noChangeArrowheads="1"/>
          </p:cNvSpPr>
          <p:nvPr/>
        </p:nvSpPr>
        <p:spPr bwMode="auto">
          <a:xfrm>
            <a:off x="3646488" y="1685925"/>
            <a:ext cx="3843337" cy="261610"/>
          </a:xfrm>
          <a:prstGeom prst="rect">
            <a:avLst/>
          </a:prstGeom>
          <a:noFill/>
          <a:ln w="9525">
            <a:noFill/>
            <a:miter lim="800000"/>
            <a:headEnd/>
            <a:tailEnd/>
          </a:ln>
        </p:spPr>
        <p:txBody>
          <a:bodyPr>
            <a:spAutoFit/>
          </a:bodyPr>
          <a:lstStyle/>
          <a:p>
            <a:pPr algn="ctr">
              <a:spcAft>
                <a:spcPts val="13"/>
              </a:spcAft>
              <a:buClr>
                <a:srgbClr val="000000"/>
              </a:buClr>
              <a:buFont typeface="Arial" charset="0"/>
              <a:buNone/>
            </a:pPr>
            <a:r>
              <a:rPr lang="ru-RU" sz="1100" b="1" dirty="0">
                <a:solidFill>
                  <a:srgbClr val="3C3C3C"/>
                </a:solidFill>
              </a:rPr>
              <a:t> </a:t>
            </a:r>
          </a:p>
        </p:txBody>
      </p:sp>
      <p:sp>
        <p:nvSpPr>
          <p:cNvPr id="17415" name="TextBox 15"/>
          <p:cNvSpPr txBox="1">
            <a:spLocks noChangeArrowheads="1"/>
          </p:cNvSpPr>
          <p:nvPr/>
        </p:nvSpPr>
        <p:spPr bwMode="auto">
          <a:xfrm>
            <a:off x="3622104" y="565658"/>
            <a:ext cx="5335587" cy="584775"/>
          </a:xfrm>
          <a:prstGeom prst="rect">
            <a:avLst/>
          </a:prstGeom>
          <a:noFill/>
          <a:ln w="9525">
            <a:noFill/>
            <a:miter lim="800000"/>
            <a:headEnd/>
            <a:tailEnd/>
          </a:ln>
        </p:spPr>
        <p:txBody>
          <a:bodyPr>
            <a:spAutoFit/>
          </a:bodyPr>
          <a:lstStyle/>
          <a:p>
            <a:pPr algn="ctr">
              <a:spcAft>
                <a:spcPts val="13"/>
              </a:spcAft>
              <a:buClr>
                <a:srgbClr val="000000"/>
              </a:buClr>
            </a:pPr>
            <a:r>
              <a:rPr lang="ru-RU" sz="3200" b="1" dirty="0">
                <a:solidFill>
                  <a:srgbClr val="3C3C3C"/>
                </a:solidFill>
              </a:rPr>
              <a:t>«</a:t>
            </a:r>
            <a:r>
              <a:rPr lang="ru-RU" sz="3200" b="1" dirty="0"/>
              <a:t>Берегите ежей !</a:t>
            </a:r>
            <a:r>
              <a:rPr lang="ru-RU" sz="3200" b="1" dirty="0">
                <a:solidFill>
                  <a:srgbClr val="3C3C3C"/>
                </a:solidFill>
              </a:rPr>
              <a:t>»</a:t>
            </a:r>
          </a:p>
        </p:txBody>
      </p:sp>
      <p:pic>
        <p:nvPicPr>
          <p:cNvPr id="1026" name="Picture 2" descr="C:\Users\user\Downloads\PHOTO_0010goo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4327" y="59635"/>
            <a:ext cx="3487673" cy="23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Рисунок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6576" y="2579688"/>
            <a:ext cx="9144000" cy="2563812"/>
          </a:xfrm>
          <a:prstGeom prst="rect">
            <a:avLst/>
          </a:prstGeom>
          <a:noFill/>
          <a:ln w="9525">
            <a:noFill/>
            <a:miter lim="800000"/>
            <a:headEnd/>
            <a:tailEnd/>
          </a:ln>
        </p:spPr>
      </p:pic>
      <p:sp>
        <p:nvSpPr>
          <p:cNvPr id="2" name="Прямоугольник 1"/>
          <p:cNvSpPr/>
          <p:nvPr/>
        </p:nvSpPr>
        <p:spPr>
          <a:xfrm>
            <a:off x="165831" y="209448"/>
            <a:ext cx="184731" cy="954107"/>
          </a:xfrm>
          <a:prstGeom prst="rect">
            <a:avLst/>
          </a:prstGeom>
        </p:spPr>
        <p:txBody>
          <a:bodyPr wrap="none">
            <a:spAutoFit/>
          </a:bodyPr>
          <a:lstStyle/>
          <a:p>
            <a:endParaRPr lang="ru-RU" sz="1400" b="1" dirty="0">
              <a:solidFill>
                <a:srgbClr val="4C8F9A"/>
              </a:solidFill>
            </a:endParaRPr>
          </a:p>
          <a:p>
            <a:endParaRPr lang="ru-RU" sz="1400" b="1" dirty="0">
              <a:solidFill>
                <a:srgbClr val="4C8F9A"/>
              </a:solidFill>
            </a:endParaRPr>
          </a:p>
          <a:p>
            <a:endParaRPr lang="ru-RU" sz="1400" b="1" dirty="0">
              <a:solidFill>
                <a:srgbClr val="4C8F9A"/>
              </a:solidFill>
            </a:endParaRPr>
          </a:p>
          <a:p>
            <a:endParaRPr lang="ru-RU" sz="1400" dirty="0"/>
          </a:p>
        </p:txBody>
      </p:sp>
      <p:sp>
        <p:nvSpPr>
          <p:cNvPr id="3" name="Прямоугольник 2"/>
          <p:cNvSpPr/>
          <p:nvPr/>
        </p:nvSpPr>
        <p:spPr>
          <a:xfrm>
            <a:off x="432912" y="296603"/>
            <a:ext cx="3919535" cy="276999"/>
          </a:xfrm>
          <a:prstGeom prst="rect">
            <a:avLst/>
          </a:prstGeom>
        </p:spPr>
        <p:txBody>
          <a:bodyPr wrap="none">
            <a:spAutoFit/>
          </a:bodyPr>
          <a:lstStyle/>
          <a:p>
            <a:r>
              <a:rPr lang="ru-RU" b="1" dirty="0">
                <a:solidFill>
                  <a:srgbClr val="4C8F9A"/>
                </a:solidFill>
              </a:rPr>
              <a:t>РЕСУРСНЫЙ ПЛАН* ВОЛОНТЕРСКОГО ПРОЕКТА</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329746577"/>
              </p:ext>
            </p:extLst>
          </p:nvPr>
        </p:nvGraphicFramePr>
        <p:xfrm>
          <a:off x="115920" y="792480"/>
          <a:ext cx="7184400" cy="2757232"/>
        </p:xfrm>
        <a:graphic>
          <a:graphicData uri="http://schemas.openxmlformats.org/drawingml/2006/table">
            <a:tbl>
              <a:tblPr firstRow="1" bandRow="1">
                <a:tableStyleId>{5C22544A-7EE6-4342-B048-85BDC9FD1C3A}</a:tableStyleId>
              </a:tblPr>
              <a:tblGrid>
                <a:gridCol w="456990">
                  <a:extLst>
                    <a:ext uri="{9D8B030D-6E8A-4147-A177-3AD203B41FA5}">
                      <a16:colId xmlns="" xmlns:a16="http://schemas.microsoft.com/office/drawing/2014/main" val="20000"/>
                    </a:ext>
                  </a:extLst>
                </a:gridCol>
                <a:gridCol w="4332610">
                  <a:extLst>
                    <a:ext uri="{9D8B030D-6E8A-4147-A177-3AD203B41FA5}">
                      <a16:colId xmlns="" xmlns:a16="http://schemas.microsoft.com/office/drawing/2014/main" val="20001"/>
                    </a:ext>
                  </a:extLst>
                </a:gridCol>
                <a:gridCol w="2394800">
                  <a:extLst>
                    <a:ext uri="{9D8B030D-6E8A-4147-A177-3AD203B41FA5}">
                      <a16:colId xmlns="" xmlns:a16="http://schemas.microsoft.com/office/drawing/2014/main" val="20002"/>
                    </a:ext>
                  </a:extLst>
                </a:gridCol>
              </a:tblGrid>
              <a:tr h="420624">
                <a:tc>
                  <a:txBody>
                    <a:bodyPr/>
                    <a:lstStyle/>
                    <a:p>
                      <a:pPr algn="ctr"/>
                      <a:r>
                        <a:rPr lang="ru-RU" sz="1100" dirty="0"/>
                        <a:t>№ п</a:t>
                      </a:r>
                      <a:r>
                        <a:rPr lang="en-US" sz="1100" dirty="0"/>
                        <a:t>/</a:t>
                      </a:r>
                      <a:r>
                        <a:rPr lang="ru-RU" sz="1100" dirty="0"/>
                        <a:t>п</a:t>
                      </a:r>
                    </a:p>
                  </a:txBody>
                  <a:tcPr/>
                </a:tc>
                <a:tc>
                  <a:txBody>
                    <a:bodyPr/>
                    <a:lstStyle/>
                    <a:p>
                      <a:pPr algn="ctr"/>
                      <a:r>
                        <a:rPr lang="ru-RU" sz="1100" dirty="0"/>
                        <a:t>Наименование статьи</a:t>
                      </a:r>
                    </a:p>
                  </a:txBody>
                  <a:tcPr/>
                </a:tc>
                <a:tc>
                  <a:txBody>
                    <a:bodyPr/>
                    <a:lstStyle/>
                    <a:p>
                      <a:pPr algn="ctr"/>
                      <a:r>
                        <a:rPr lang="ru-RU" sz="1100" dirty="0"/>
                        <a:t>Количественная оценка ресурсов</a:t>
                      </a:r>
                    </a:p>
                  </a:txBody>
                  <a:tcPr/>
                </a:tc>
                <a:extLst>
                  <a:ext uri="{0D108BD9-81ED-4DB2-BD59-A6C34878D82A}">
                    <a16:rowId xmlns="" xmlns:a16="http://schemas.microsoft.com/office/drawing/2014/main" val="10000"/>
                  </a:ext>
                </a:extLst>
              </a:tr>
              <a:tr h="806512">
                <a:tc>
                  <a:txBody>
                    <a:bodyPr/>
                    <a:lstStyle/>
                    <a:p>
                      <a:endParaRPr lang="ru-RU" sz="1000" dirty="0"/>
                    </a:p>
                  </a:txBody>
                  <a:tcPr/>
                </a:tc>
                <a:tc>
                  <a:txBody>
                    <a:bodyPr/>
                    <a:lstStyle/>
                    <a:p>
                      <a:r>
                        <a:rPr lang="ru-RU" sz="900" dirty="0"/>
                        <a:t>Изготовление табличек Рекламно</a:t>
                      </a:r>
                      <a:r>
                        <a:rPr lang="ru-RU" sz="900" baseline="0" dirty="0"/>
                        <a:t> – производственная компания</a:t>
                      </a:r>
                      <a:r>
                        <a:rPr lang="ru-RU" sz="900" dirty="0"/>
                        <a:t> «Мастера»</a:t>
                      </a:r>
                    </a:p>
                    <a:p>
                      <a:endParaRPr lang="ru-RU" sz="900" dirty="0"/>
                    </a:p>
                    <a:p>
                      <a:endParaRPr lang="ru-RU" sz="900" dirty="0"/>
                    </a:p>
                    <a:p>
                      <a:endParaRPr lang="ru-RU" sz="900" dirty="0"/>
                    </a:p>
                    <a:p>
                      <a:r>
                        <a:rPr lang="ru-RU" sz="900" dirty="0"/>
                        <a:t>Закупка креплений магазин Эталон</a:t>
                      </a:r>
                    </a:p>
                  </a:txBody>
                  <a:tcPr/>
                </a:tc>
                <a:tc>
                  <a:txBody>
                    <a:bodyPr/>
                    <a:lstStyle/>
                    <a:p>
                      <a:r>
                        <a:rPr lang="ru-RU" sz="900" dirty="0"/>
                        <a:t>297мм*420мм</a:t>
                      </a:r>
                      <a:r>
                        <a:rPr lang="ru-RU" sz="900" baseline="0" dirty="0"/>
                        <a:t> пластик ПВХ 5мм. Печать высшего качества ( четкая). </a:t>
                      </a:r>
                      <a:r>
                        <a:rPr lang="ru-RU" sz="900" baseline="0" dirty="0" err="1"/>
                        <a:t>Ламинация</a:t>
                      </a:r>
                      <a:r>
                        <a:rPr lang="ru-RU" sz="900" baseline="0" dirty="0"/>
                        <a:t> матовая – 800рублей. 72табличек * 800= 57600рублей </a:t>
                      </a:r>
                    </a:p>
                    <a:p>
                      <a:r>
                        <a:rPr lang="ru-RU" sz="900" baseline="0" dirty="0"/>
                        <a:t>Крепления- 5000 рублей</a:t>
                      </a:r>
                      <a:endParaRPr lang="ru-RU" sz="900" dirty="0"/>
                    </a:p>
                  </a:txBody>
                  <a:tcPr/>
                </a:tc>
                <a:extLst>
                  <a:ext uri="{0D108BD9-81ED-4DB2-BD59-A6C34878D82A}">
                    <a16:rowId xmlns="" xmlns:a16="http://schemas.microsoft.com/office/drawing/2014/main" val="10001"/>
                  </a:ext>
                </a:extLst>
              </a:tr>
              <a:tr h="536448">
                <a:tc>
                  <a:txBody>
                    <a:bodyPr/>
                    <a:lstStyle/>
                    <a:p>
                      <a:endParaRPr lang="ru-RU"/>
                    </a:p>
                  </a:txBody>
                  <a:tcPr/>
                </a:tc>
                <a:tc>
                  <a:txBody>
                    <a:bodyPr/>
                    <a:lstStyle/>
                    <a:p>
                      <a:r>
                        <a:rPr lang="ru-RU" sz="900" dirty="0"/>
                        <a:t>Изготовление</a:t>
                      </a:r>
                      <a:r>
                        <a:rPr lang="ru-RU" sz="900" baseline="0" dirty="0"/>
                        <a:t>  календарей – памяток Деловая клякса</a:t>
                      </a:r>
                    </a:p>
                    <a:p>
                      <a:endParaRPr lang="ru-RU" sz="900" baseline="0" dirty="0"/>
                    </a:p>
                    <a:p>
                      <a:r>
                        <a:rPr lang="ru-RU" sz="900" baseline="0" dirty="0"/>
                        <a:t>Создание макета календаря</a:t>
                      </a:r>
                      <a:endParaRPr lang="ru-RU" sz="900" dirty="0"/>
                    </a:p>
                  </a:txBody>
                  <a:tcPr/>
                </a:tc>
                <a:tc>
                  <a:txBody>
                    <a:bodyPr/>
                    <a:lstStyle/>
                    <a:p>
                      <a:r>
                        <a:rPr lang="ru-RU" sz="900" baseline="0" dirty="0"/>
                        <a:t> (7см*10 см -13рублей)- 1 </a:t>
                      </a:r>
                      <a:r>
                        <a:rPr lang="ru-RU" sz="900" baseline="0" dirty="0" err="1"/>
                        <a:t>шт</a:t>
                      </a:r>
                      <a:endParaRPr lang="ru-RU" sz="900" baseline="0" dirty="0"/>
                    </a:p>
                    <a:p>
                      <a:r>
                        <a:rPr lang="ru-RU" sz="900" baseline="0" dirty="0"/>
                        <a:t>1000 штук – 13000рублей</a:t>
                      </a:r>
                    </a:p>
                    <a:p>
                      <a:r>
                        <a:rPr lang="ru-RU" sz="900" baseline="0" dirty="0"/>
                        <a:t>500 рублей</a:t>
                      </a:r>
                      <a:endParaRPr lang="ru-RU" sz="900" dirty="0"/>
                    </a:p>
                  </a:txBody>
                  <a:tcPr/>
                </a:tc>
                <a:extLst>
                  <a:ext uri="{0D108BD9-81ED-4DB2-BD59-A6C34878D82A}">
                    <a16:rowId xmlns="" xmlns:a16="http://schemas.microsoft.com/office/drawing/2014/main" val="10002"/>
                  </a:ext>
                </a:extLst>
              </a:tr>
              <a:tr h="484632">
                <a:tc>
                  <a:txBody>
                    <a:bodyPr/>
                    <a:lstStyle/>
                    <a:p>
                      <a:endParaRPr lang="ru-RU" dirty="0"/>
                    </a:p>
                  </a:txBody>
                  <a:tcPr/>
                </a:tc>
                <a:tc>
                  <a:txBody>
                    <a:bodyPr/>
                    <a:lstStyle/>
                    <a:p>
                      <a:r>
                        <a:rPr lang="ru-RU" sz="900" dirty="0"/>
                        <a:t>Призы победителям детского конкурса рисунков </a:t>
                      </a:r>
                    </a:p>
                    <a:p>
                      <a:r>
                        <a:rPr lang="ru-RU" sz="900" dirty="0"/>
                        <a:t>Материал</a:t>
                      </a:r>
                      <a:r>
                        <a:rPr lang="ru-RU" sz="900" baseline="0" dirty="0"/>
                        <a:t> для мастер классов на </a:t>
                      </a:r>
                      <a:r>
                        <a:rPr lang="ru-RU" sz="900" baseline="0" dirty="0" err="1"/>
                        <a:t>эковстречах</a:t>
                      </a:r>
                      <a:endParaRPr lang="ru-RU" sz="900" dirty="0"/>
                    </a:p>
                  </a:txBody>
                  <a:tcPr/>
                </a:tc>
                <a:tc>
                  <a:txBody>
                    <a:bodyPr/>
                    <a:lstStyle/>
                    <a:p>
                      <a:r>
                        <a:rPr lang="ru-RU" sz="900" dirty="0"/>
                        <a:t>6000 рублей</a:t>
                      </a:r>
                    </a:p>
                    <a:p>
                      <a:r>
                        <a:rPr lang="ru-RU" sz="900" dirty="0"/>
                        <a:t>6000 рублей</a:t>
                      </a:r>
                    </a:p>
                  </a:txBody>
                  <a:tcPr/>
                </a:tc>
                <a:extLst>
                  <a:ext uri="{0D108BD9-81ED-4DB2-BD59-A6C34878D82A}">
                    <a16:rowId xmlns="" xmlns:a16="http://schemas.microsoft.com/office/drawing/2014/main" val="10003"/>
                  </a:ext>
                </a:extLst>
              </a:tr>
              <a:tr h="460248">
                <a:tc>
                  <a:txBody>
                    <a:bodyPr/>
                    <a:lstStyle/>
                    <a:p>
                      <a:endParaRPr lang="ru-RU" dirty="0"/>
                    </a:p>
                  </a:txBody>
                  <a:tcPr/>
                </a:tc>
                <a:tc>
                  <a:txBody>
                    <a:bodyPr/>
                    <a:lstStyle/>
                    <a:p>
                      <a:r>
                        <a:rPr lang="ru-RU" sz="900" dirty="0"/>
                        <a:t>Автозаправка</a:t>
                      </a:r>
                    </a:p>
                    <a:p>
                      <a:endParaRPr lang="ru-RU" sz="900" dirty="0"/>
                    </a:p>
                    <a:p>
                      <a:endParaRPr lang="ru-RU" sz="900" dirty="0"/>
                    </a:p>
                  </a:txBody>
                  <a:tcPr/>
                </a:tc>
                <a:tc>
                  <a:txBody>
                    <a:bodyPr/>
                    <a:lstStyle/>
                    <a:p>
                      <a:r>
                        <a:rPr lang="ru-RU" sz="900" dirty="0"/>
                        <a:t>От 10 до 15 поездок по  садоводческим</a:t>
                      </a:r>
                      <a:r>
                        <a:rPr lang="ru-RU" sz="900" baseline="0" dirty="0"/>
                        <a:t> товариществам-</a:t>
                      </a:r>
                    </a:p>
                    <a:p>
                      <a:r>
                        <a:rPr lang="ru-RU" sz="900" baseline="0" dirty="0"/>
                        <a:t>5000 рублей ( 47 СНТ)</a:t>
                      </a:r>
                      <a:endParaRPr lang="ru-RU" sz="900" dirty="0"/>
                    </a:p>
                  </a:txBody>
                  <a:tcPr/>
                </a:tc>
                <a:extLst>
                  <a:ext uri="{0D108BD9-81ED-4DB2-BD59-A6C34878D82A}">
                    <a16:rowId xmlns="" xmlns:a16="http://schemas.microsoft.com/office/drawing/2014/main" val="10004"/>
                  </a:ext>
                </a:extLst>
              </a:tr>
            </a:tbl>
          </a:graphicData>
        </a:graphic>
      </p:graphicFrame>
      <p:sp>
        <p:nvSpPr>
          <p:cNvPr id="5" name="Прямоугольник 4"/>
          <p:cNvSpPr/>
          <p:nvPr/>
        </p:nvSpPr>
        <p:spPr>
          <a:xfrm>
            <a:off x="2226114" y="3762179"/>
            <a:ext cx="3874907" cy="276999"/>
          </a:xfrm>
          <a:prstGeom prst="rect">
            <a:avLst/>
          </a:prstGeom>
        </p:spPr>
        <p:txBody>
          <a:bodyPr wrap="none">
            <a:spAutoFit/>
          </a:bodyPr>
          <a:lstStyle/>
          <a:p>
            <a:r>
              <a:rPr lang="ru-RU" b="1" dirty="0"/>
              <a:t>Запрашиваемая сумма поддержки: 93100рублей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60063" y="354515"/>
            <a:ext cx="3972113" cy="276999"/>
          </a:xfrm>
          <a:prstGeom prst="rect">
            <a:avLst/>
          </a:prstGeom>
        </p:spPr>
        <p:txBody>
          <a:bodyPr wrap="none">
            <a:spAutoFit/>
          </a:bodyPr>
          <a:lstStyle/>
          <a:p>
            <a:r>
              <a:rPr lang="ru-RU" b="1" dirty="0">
                <a:solidFill>
                  <a:srgbClr val="4C8F9A"/>
                </a:solidFill>
              </a:rPr>
              <a:t>БЛАГОПОЛУЧАТЕЛИ ВОЛОНТЕРСКОГО ПРОЕКТА</a:t>
            </a:r>
          </a:p>
        </p:txBody>
      </p:sp>
      <p:sp>
        <p:nvSpPr>
          <p:cNvPr id="3" name="Прямоугольник 2"/>
          <p:cNvSpPr/>
          <p:nvPr/>
        </p:nvSpPr>
        <p:spPr>
          <a:xfrm>
            <a:off x="499872" y="685854"/>
            <a:ext cx="8336280" cy="461665"/>
          </a:xfrm>
          <a:prstGeom prst="rect">
            <a:avLst/>
          </a:prstGeom>
        </p:spPr>
        <p:txBody>
          <a:bodyPr wrap="square">
            <a:spAutoFit/>
          </a:bodyPr>
          <a:lstStyle/>
          <a:p>
            <a:r>
              <a:rPr lang="ru-RU" b="1" dirty="0" smtClean="0">
                <a:solidFill>
                  <a:schemeClr val="tx1"/>
                </a:solidFill>
              </a:rPr>
              <a:t>Дети, </a:t>
            </a:r>
            <a:r>
              <a:rPr lang="ru-RU" b="1" dirty="0" err="1">
                <a:solidFill>
                  <a:schemeClr val="tx1"/>
                </a:solidFill>
              </a:rPr>
              <a:t>воспитаники</a:t>
            </a:r>
            <a:r>
              <a:rPr lang="ru-RU" b="1" dirty="0">
                <a:solidFill>
                  <a:schemeClr val="tx1"/>
                </a:solidFill>
              </a:rPr>
              <a:t> детских садов, школьники</a:t>
            </a:r>
            <a:r>
              <a:rPr lang="ru-RU" b="1" dirty="0" smtClean="0">
                <a:solidFill>
                  <a:schemeClr val="tx1"/>
                </a:solidFill>
              </a:rPr>
              <a:t>, детские дома творчества, студенты и прочее </a:t>
            </a:r>
            <a:r>
              <a:rPr lang="ru-RU" b="1" dirty="0">
                <a:solidFill>
                  <a:schemeClr val="tx1"/>
                </a:solidFill>
              </a:rPr>
              <a:t>население Липецкой области.</a:t>
            </a:r>
          </a:p>
        </p:txBody>
      </p:sp>
      <p:pic>
        <p:nvPicPr>
          <p:cNvPr id="1026" name="Picture 2" descr="C:\Users\user\Downloads\Изображение WhatsApp 2023-05-02 в 11.03.0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44312" y="1251151"/>
            <a:ext cx="2172431" cy="145232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wnloads\Изображение WhatsApp 2023-05-02 в 11.03.2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418" y="1147519"/>
            <a:ext cx="1257158" cy="2234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ownloads\Изображение WhatsApp 2023-05-02 в 11.02.1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65376" y="1147519"/>
            <a:ext cx="2866809" cy="161258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user\Downloads\Изображение WhatsApp 2023-05-02 в 10.59.5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16803" y="2816733"/>
            <a:ext cx="2321158" cy="20469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C:\Users\user\Downloads\IMG-20220930-WA0005.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974395" y="2850261"/>
            <a:ext cx="1548861" cy="20651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ser\Downloads\Изображение WhatsApp 2023-05-02 в 11.25.40.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903635" y="2850261"/>
            <a:ext cx="1543653" cy="205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595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89288"/>
            <a:ext cx="9144000" cy="1954212"/>
          </a:xfrm>
          <a:prstGeom prst="rect">
            <a:avLst/>
          </a:prstGeom>
          <a:noFill/>
          <a:ln w="9525">
            <a:noFill/>
            <a:miter lim="800000"/>
            <a:headEnd/>
            <a:tailEnd/>
          </a:ln>
        </p:spPr>
      </p:pic>
      <p:pic>
        <p:nvPicPr>
          <p:cNvPr id="26626" name="Рисунок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51816"/>
            <a:ext cx="9144000" cy="862013"/>
          </a:xfrm>
          <a:prstGeom prst="rect">
            <a:avLst/>
          </a:prstGeom>
          <a:noFill/>
          <a:ln w="9525">
            <a:noFill/>
            <a:miter lim="800000"/>
            <a:headEnd/>
            <a:tailEnd/>
          </a:ln>
        </p:spPr>
      </p:pic>
      <p:pic>
        <p:nvPicPr>
          <p:cNvPr id="26647" name="Рисунок 19"/>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54313" y="5334000"/>
            <a:ext cx="3381375" cy="79375"/>
          </a:xfrm>
          <a:prstGeom prst="rect">
            <a:avLst/>
          </a:prstGeom>
          <a:noFill/>
          <a:ln w="9525">
            <a:noFill/>
            <a:miter lim="800000"/>
            <a:headEnd/>
            <a:tailEnd/>
          </a:ln>
        </p:spPr>
      </p:pic>
      <p:sp>
        <p:nvSpPr>
          <p:cNvPr id="4" name="Прямоугольник 3"/>
          <p:cNvSpPr/>
          <p:nvPr/>
        </p:nvSpPr>
        <p:spPr>
          <a:xfrm>
            <a:off x="274320" y="58771"/>
            <a:ext cx="7994904" cy="276999"/>
          </a:xfrm>
          <a:prstGeom prst="rect">
            <a:avLst/>
          </a:prstGeom>
        </p:spPr>
        <p:txBody>
          <a:bodyPr wrap="square">
            <a:spAutoFit/>
          </a:bodyPr>
          <a:lstStyle/>
          <a:p>
            <a:r>
              <a:rPr lang="ru-RU" b="1" dirty="0">
                <a:solidFill>
                  <a:srgbClr val="4C8F9A"/>
                </a:solidFill>
              </a:rPr>
              <a:t>РЕЗУЛЬТАТЫ ВОЛОНТЕРСКОГО ПРОЕКТА</a:t>
            </a:r>
            <a:endParaRPr lang="ru-RU" dirty="0"/>
          </a:p>
        </p:txBody>
      </p:sp>
      <p:graphicFrame>
        <p:nvGraphicFramePr>
          <p:cNvPr id="2" name="Таблица 1"/>
          <p:cNvGraphicFramePr>
            <a:graphicFrameLocks noGrp="1"/>
          </p:cNvGraphicFramePr>
          <p:nvPr>
            <p:extLst>
              <p:ext uri="{D42A27DB-BD31-4B8C-83A1-F6EECF244321}">
                <p14:modId xmlns:p14="http://schemas.microsoft.com/office/powerpoint/2010/main" val="2758351413"/>
              </p:ext>
            </p:extLst>
          </p:nvPr>
        </p:nvGraphicFramePr>
        <p:xfrm>
          <a:off x="74528" y="335770"/>
          <a:ext cx="8946677" cy="3446031"/>
        </p:xfrm>
        <a:graphic>
          <a:graphicData uri="http://schemas.openxmlformats.org/drawingml/2006/table">
            <a:tbl>
              <a:tblPr firstRow="1" bandRow="1">
                <a:tableStyleId>{5FD0F851-EC5A-4D38-B0AD-8093EC10F338}</a:tableStyleId>
              </a:tblPr>
              <a:tblGrid>
                <a:gridCol w="280913">
                  <a:extLst>
                    <a:ext uri="{9D8B030D-6E8A-4147-A177-3AD203B41FA5}">
                      <a16:colId xmlns="" xmlns:a16="http://schemas.microsoft.com/office/drawing/2014/main" val="20000"/>
                    </a:ext>
                  </a:extLst>
                </a:gridCol>
                <a:gridCol w="7480314">
                  <a:extLst>
                    <a:ext uri="{9D8B030D-6E8A-4147-A177-3AD203B41FA5}">
                      <a16:colId xmlns="" xmlns:a16="http://schemas.microsoft.com/office/drawing/2014/main" val="20001"/>
                    </a:ext>
                  </a:extLst>
                </a:gridCol>
                <a:gridCol w="1185450">
                  <a:extLst>
                    <a:ext uri="{9D8B030D-6E8A-4147-A177-3AD203B41FA5}">
                      <a16:colId xmlns="" xmlns:a16="http://schemas.microsoft.com/office/drawing/2014/main" val="20002"/>
                    </a:ext>
                  </a:extLst>
                </a:gridCol>
              </a:tblGrid>
              <a:tr h="270099">
                <a:tc>
                  <a:txBody>
                    <a:bodyPr/>
                    <a:lstStyle/>
                    <a:p>
                      <a:pPr algn="ctr" fontAlgn="ctr"/>
                      <a:r>
                        <a:rPr lang="ru-RU" sz="1100" b="1" u="none" strike="noStrike" dirty="0">
                          <a:solidFill>
                            <a:schemeClr val="bg1"/>
                          </a:solidFill>
                          <a:effectLst/>
                          <a:latin typeface="Calibri" panose="020F0502020204030204" pitchFamily="34" charset="0"/>
                        </a:rPr>
                        <a:t>№</a:t>
                      </a:r>
                    </a:p>
                    <a:p>
                      <a:pPr algn="ctr" fontAlgn="ctr"/>
                      <a:r>
                        <a:rPr lang="ru-RU" sz="1100" b="1" u="none" strike="noStrike" dirty="0" err="1">
                          <a:solidFill>
                            <a:schemeClr val="bg1"/>
                          </a:solidFill>
                          <a:effectLst/>
                          <a:latin typeface="Calibri" panose="020F0502020204030204" pitchFamily="34" charset="0"/>
                        </a:rPr>
                        <a:t>п</a:t>
                      </a:r>
                      <a:r>
                        <a:rPr lang="ru-RU" sz="1100" b="1" u="none" strike="noStrike" dirty="0">
                          <a:solidFill>
                            <a:schemeClr val="bg1"/>
                          </a:solidFill>
                          <a:effectLst/>
                          <a:latin typeface="Calibri" panose="020F0502020204030204" pitchFamily="34" charset="0"/>
                        </a:rPr>
                        <a:t>/</a:t>
                      </a:r>
                      <a:r>
                        <a:rPr lang="ru-RU" sz="1100" b="1" u="none" strike="noStrike" dirty="0" err="1">
                          <a:solidFill>
                            <a:schemeClr val="bg1"/>
                          </a:solidFill>
                          <a:effectLst/>
                          <a:latin typeface="Calibri" panose="020F0502020204030204" pitchFamily="34" charset="0"/>
                        </a:rPr>
                        <a:t>п</a:t>
                      </a:r>
                      <a:endParaRPr lang="ru-RU" sz="1100" b="1" i="0" u="none" strike="noStrike" dirty="0">
                        <a:solidFill>
                          <a:schemeClr val="bg1"/>
                        </a:solidFill>
                        <a:effectLst/>
                        <a:latin typeface="Calibri" pitchFamily="34" charset="0"/>
                        <a:cs typeface="Calibri" pitchFamily="34" charset="0"/>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C5997"/>
                    </a:solidFill>
                  </a:tcPr>
                </a:tc>
                <a:tc>
                  <a:txBody>
                    <a:bodyPr/>
                    <a:lstStyle/>
                    <a:p>
                      <a:pPr algn="ctr" fontAlgn="ctr"/>
                      <a:r>
                        <a:rPr lang="ru-RU" sz="1100" b="1" u="none" strike="noStrike" dirty="0">
                          <a:solidFill>
                            <a:schemeClr val="bg1"/>
                          </a:solidFill>
                          <a:effectLst/>
                          <a:latin typeface="Calibri" panose="020F0502020204030204" pitchFamily="34" charset="0"/>
                        </a:rPr>
                        <a:t> Показатели</a:t>
                      </a:r>
                      <a:endParaRPr lang="ru-RU" sz="1100" b="1" i="0" u="none" strike="noStrike" dirty="0">
                        <a:solidFill>
                          <a:schemeClr val="bg1"/>
                        </a:solidFill>
                        <a:effectLst/>
                        <a:latin typeface="Calibri" pitchFamily="34" charset="0"/>
                        <a:cs typeface="Calibri" pitchFamily="34" charset="0"/>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C5997"/>
                    </a:solidFill>
                  </a:tcPr>
                </a:tc>
                <a:tc>
                  <a:txBody>
                    <a:bodyPr/>
                    <a:lstStyle/>
                    <a:p>
                      <a:pPr algn="ctr" fontAlgn="ctr"/>
                      <a:r>
                        <a:rPr lang="ru-RU" sz="1100" b="1" i="0" u="none" strike="noStrike" dirty="0">
                          <a:solidFill>
                            <a:schemeClr val="bg1"/>
                          </a:solidFill>
                          <a:effectLst/>
                          <a:latin typeface="Calibri" pitchFamily="34" charset="0"/>
                          <a:cs typeface="Calibri" pitchFamily="34" charset="0"/>
                        </a:rPr>
                        <a:t>Значение показателя</a:t>
                      </a: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rgbClr val="2C5997"/>
                    </a:solidFill>
                  </a:tcPr>
                </a:tc>
                <a:extLst>
                  <a:ext uri="{0D108BD9-81ED-4DB2-BD59-A6C34878D82A}">
                    <a16:rowId xmlns="" xmlns:a16="http://schemas.microsoft.com/office/drawing/2014/main" val="10000"/>
                  </a:ext>
                </a:extLst>
              </a:tr>
              <a:tr h="174975">
                <a:tc>
                  <a:txBody>
                    <a:bodyPr/>
                    <a:lstStyle/>
                    <a:p>
                      <a:pPr algn="ctr" fontAlgn="ctr"/>
                      <a:r>
                        <a:rPr lang="ru-RU" sz="1100" u="none" strike="noStrike" dirty="0">
                          <a:solidFill>
                            <a:schemeClr val="tx1">
                              <a:lumMod val="85000"/>
                              <a:lumOff val="15000"/>
                            </a:schemeClr>
                          </a:solidFill>
                          <a:effectLst/>
                          <a:latin typeface="Calibri" panose="020F0502020204030204" pitchFamily="34" charset="0"/>
                        </a:rPr>
                        <a:t>1.</a:t>
                      </a:r>
                      <a:endParaRPr lang="ru-RU" sz="1100" b="1" i="0" u="none" strike="noStrike" dirty="0">
                        <a:solidFill>
                          <a:schemeClr val="tx1">
                            <a:lumMod val="85000"/>
                            <a:lumOff val="15000"/>
                          </a:schemeClr>
                        </a:solidFill>
                        <a:effectLst/>
                        <a:latin typeface="Calibri" pitchFamily="34" charset="0"/>
                        <a:cs typeface="Calibri" pitchFamily="34" charset="0"/>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l" fontAlgn="ctr"/>
                      <a:r>
                        <a:rPr lang="ru-RU" sz="800" b="1" i="0" u="none" strike="noStrike" dirty="0">
                          <a:solidFill>
                            <a:schemeClr val="tx1">
                              <a:lumMod val="85000"/>
                              <a:lumOff val="15000"/>
                            </a:schemeClr>
                          </a:solidFill>
                          <a:effectLst/>
                          <a:latin typeface="+mn-lt"/>
                          <a:cs typeface="+mn-cs"/>
                        </a:rPr>
                        <a:t>Количественные</a:t>
                      </a:r>
                      <a:r>
                        <a:rPr lang="ru-RU" sz="800" b="1" i="0" u="none" strike="noStrike" baseline="0" dirty="0">
                          <a:solidFill>
                            <a:schemeClr val="tx1">
                              <a:lumMod val="85000"/>
                              <a:lumOff val="15000"/>
                            </a:schemeClr>
                          </a:solidFill>
                          <a:effectLst/>
                          <a:latin typeface="+mn-lt"/>
                          <a:cs typeface="+mn-cs"/>
                        </a:rPr>
                        <a:t> результаты:</a:t>
                      </a:r>
                      <a:endParaRPr lang="ru-RU" sz="800" b="1" i="0" u="none" strike="noStrike" dirty="0">
                        <a:solidFill>
                          <a:schemeClr val="tx1">
                            <a:lumMod val="85000"/>
                            <a:lumOff val="15000"/>
                          </a:schemeClr>
                        </a:solidFill>
                        <a:effectLst/>
                        <a:latin typeface="+mn-lt"/>
                        <a:cs typeface="Calibri" pitchFamily="34" charset="0"/>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endParaRPr lang="ru-RU" sz="1100" b="1" i="0" u="none" strike="noStrike" dirty="0">
                        <a:solidFill>
                          <a:schemeClr val="tx1">
                            <a:lumMod val="85000"/>
                            <a:lumOff val="15000"/>
                          </a:schemeClr>
                        </a:solidFill>
                        <a:effectLst/>
                        <a:latin typeface="Calibri" pitchFamily="34" charset="0"/>
                        <a:cs typeface="Calibri" pitchFamily="34" charset="0"/>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2471209">
                <a:tc>
                  <a:txBody>
                    <a:bodyPr/>
                    <a:lstStyle/>
                    <a:p>
                      <a:pPr algn="ctr" fontAlgn="ctr"/>
                      <a:endParaRPr lang="ru-RU" sz="1100" b="1" i="0" u="none" strike="noStrike" dirty="0">
                        <a:solidFill>
                          <a:schemeClr val="tx1">
                            <a:lumMod val="85000"/>
                            <a:lumOff val="15000"/>
                          </a:schemeClr>
                        </a:solidFill>
                        <a:effectLst/>
                        <a:latin typeface="Calibri" pitchFamily="34" charset="0"/>
                        <a:cs typeface="Calibri" pitchFamily="34" charset="0"/>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marL="188550" indent="0" algn="l" fontAlgn="ctr">
                        <a:buFont typeface="Symbol" panose="05050102010706020507" pitchFamily="18" charset="2"/>
                        <a:buNone/>
                      </a:pPr>
                      <a:r>
                        <a:rPr lang="ru-RU" sz="800" u="none" strike="noStrike" baseline="0" dirty="0" smtClean="0">
                          <a:solidFill>
                            <a:schemeClr val="tx1">
                              <a:lumMod val="85000"/>
                              <a:lumOff val="15000"/>
                            </a:schemeClr>
                          </a:solidFill>
                          <a:effectLst/>
                          <a:latin typeface="+mn-lt"/>
                          <a:sym typeface="Wingdings"/>
                        </a:rPr>
                        <a:t>Проведено  </a:t>
                      </a:r>
                      <a:r>
                        <a:rPr lang="ru-RU" sz="800" u="none" strike="noStrike" baseline="0" dirty="0" err="1" smtClean="0">
                          <a:solidFill>
                            <a:schemeClr val="tx1">
                              <a:lumMod val="85000"/>
                              <a:lumOff val="15000"/>
                            </a:schemeClr>
                          </a:solidFill>
                          <a:effectLst/>
                          <a:latin typeface="+mn-lt"/>
                          <a:sym typeface="Wingdings"/>
                        </a:rPr>
                        <a:t>эковстреч</a:t>
                      </a:r>
                      <a:endParaRPr lang="ru-RU" sz="800" u="none" strike="noStrike" baseline="0" dirty="0">
                        <a:solidFill>
                          <a:schemeClr val="tx1">
                            <a:lumMod val="85000"/>
                            <a:lumOff val="15000"/>
                          </a:schemeClr>
                        </a:solidFill>
                        <a:effectLst/>
                        <a:latin typeface="+mn-lt"/>
                        <a:sym typeface="Wingdings"/>
                      </a:endParaRPr>
                    </a:p>
                    <a:p>
                      <a:pPr marL="188550" marR="0" indent="0" algn="l" defTabSz="914400" rtl="0" eaLnBrk="1" fontAlgn="ctr" latinLnBrk="0" hangingPunct="1">
                        <a:lnSpc>
                          <a:spcPct val="100000"/>
                        </a:lnSpc>
                        <a:spcBef>
                          <a:spcPts val="0"/>
                        </a:spcBef>
                        <a:spcAft>
                          <a:spcPts val="0"/>
                        </a:spcAft>
                        <a:buClrTx/>
                        <a:buSzTx/>
                        <a:buFont typeface="Symbol" panose="05050102010706020507" pitchFamily="18" charset="2"/>
                        <a:buNone/>
                        <a:tabLst/>
                        <a:defRPr/>
                      </a:pPr>
                      <a:r>
                        <a:rPr lang="ru-RU" sz="800" u="none" strike="noStrike" baseline="0" dirty="0" smtClean="0">
                          <a:solidFill>
                            <a:schemeClr val="tx1">
                              <a:lumMod val="85000"/>
                              <a:lumOff val="15000"/>
                            </a:schemeClr>
                          </a:solidFill>
                          <a:effectLst/>
                          <a:latin typeface="+mn-lt"/>
                          <a:sym typeface="Wingdings"/>
                        </a:rPr>
                        <a:t>количество   волонтеров, </a:t>
                      </a:r>
                      <a:r>
                        <a:rPr lang="ru-RU" sz="800" u="none" strike="noStrike" baseline="0" dirty="0">
                          <a:solidFill>
                            <a:schemeClr val="tx1">
                              <a:lumMod val="85000"/>
                              <a:lumOff val="15000"/>
                            </a:schemeClr>
                          </a:solidFill>
                          <a:effectLst/>
                          <a:latin typeface="+mn-lt"/>
                          <a:sym typeface="Wingdings"/>
                        </a:rPr>
                        <a:t>ключевых членов проекта принявших участие в </a:t>
                      </a:r>
                      <a:r>
                        <a:rPr lang="ru-RU" sz="800" u="none" strike="noStrike" baseline="0" dirty="0" smtClean="0">
                          <a:solidFill>
                            <a:schemeClr val="tx1">
                              <a:lumMod val="85000"/>
                              <a:lumOff val="15000"/>
                            </a:schemeClr>
                          </a:solidFill>
                          <a:effectLst/>
                          <a:latin typeface="+mn-lt"/>
                          <a:sym typeface="Wingdings"/>
                        </a:rPr>
                        <a:t>проекте</a:t>
                      </a:r>
                    </a:p>
                    <a:p>
                      <a:pPr marL="188550" marR="0" indent="0" algn="l" defTabSz="914400" rtl="0" eaLnBrk="1" fontAlgn="ctr" latinLnBrk="0" hangingPunct="1">
                        <a:lnSpc>
                          <a:spcPct val="100000"/>
                        </a:lnSpc>
                        <a:spcBef>
                          <a:spcPts val="0"/>
                        </a:spcBef>
                        <a:spcAft>
                          <a:spcPts val="0"/>
                        </a:spcAft>
                        <a:buClrTx/>
                        <a:buSzTx/>
                        <a:buFont typeface="Symbol" panose="05050102010706020507" pitchFamily="18" charset="2"/>
                        <a:buNone/>
                        <a:tabLst/>
                        <a:defRPr/>
                      </a:pPr>
                      <a:r>
                        <a:rPr lang="ru-RU" sz="800" u="none" strike="noStrike" kern="1200" baseline="0" dirty="0" smtClean="0">
                          <a:solidFill>
                            <a:schemeClr val="tx1">
                              <a:lumMod val="85000"/>
                              <a:lumOff val="15000"/>
                            </a:schemeClr>
                          </a:solidFill>
                          <a:effectLst/>
                          <a:latin typeface="+mn-lt"/>
                          <a:sym typeface="Wingdings"/>
                        </a:rPr>
                        <a:t>Наша цель донести информацию Липецкой области (1113680 человек)</a:t>
                      </a:r>
                    </a:p>
                    <a:p>
                      <a:pPr marL="188550" marR="0" lvl="0" indent="0" algn="l" defTabSz="914400" rtl="0" eaLnBrk="1" fontAlgn="ctr" latinLnBrk="0" hangingPunct="1">
                        <a:lnSpc>
                          <a:spcPct val="100000"/>
                        </a:lnSpc>
                        <a:spcBef>
                          <a:spcPts val="0"/>
                        </a:spcBef>
                        <a:spcAft>
                          <a:spcPts val="0"/>
                        </a:spcAft>
                        <a:buClrTx/>
                        <a:buSzTx/>
                        <a:buFont typeface="Symbol" panose="05050102010706020507" pitchFamily="18" charset="2"/>
                        <a:buNone/>
                        <a:tabLst/>
                        <a:defRPr/>
                      </a:pPr>
                      <a:r>
                        <a:rPr lang="ru-RU" sz="800" u="none" strike="noStrike" kern="1200" baseline="0" dirty="0" smtClean="0">
                          <a:solidFill>
                            <a:schemeClr val="tx1">
                              <a:lumMod val="85000"/>
                              <a:lumOff val="15000"/>
                            </a:schemeClr>
                          </a:solidFill>
                          <a:effectLst/>
                          <a:latin typeface="+mn-lt"/>
                          <a:sym typeface="Wingdings"/>
                        </a:rPr>
                        <a:t>СМИ </a:t>
                      </a:r>
                      <a:r>
                        <a:rPr lang="ru-RU" sz="800" u="none" strike="noStrike" kern="1200" baseline="0" dirty="0">
                          <a:solidFill>
                            <a:schemeClr val="tx1">
                              <a:lumMod val="85000"/>
                              <a:lumOff val="15000"/>
                            </a:schemeClr>
                          </a:solidFill>
                          <a:effectLst/>
                          <a:latin typeface="+mn-lt"/>
                          <a:sym typeface="Wingdings"/>
                        </a:rPr>
                        <a:t>Детский журнал «Золотой ключик»</a:t>
                      </a:r>
                      <a:r>
                        <a:rPr lang="ru-RU" sz="800" b="0" i="0" u="none" strike="noStrike" cap="none" dirty="0">
                          <a:solidFill>
                            <a:srgbClr val="3C3C3C"/>
                          </a:solidFill>
                          <a:latin typeface="Arial"/>
                          <a:ea typeface="Arial"/>
                          <a:cs typeface="Arial"/>
                          <a:sym typeface="Arial"/>
                        </a:rPr>
                        <a:t>,  </a:t>
                      </a:r>
                      <a:r>
                        <a:rPr lang="ru-RU" sz="800" b="0" i="0" u="none" strike="noStrike" cap="none" dirty="0" err="1">
                          <a:solidFill>
                            <a:srgbClr val="3C3C3C"/>
                          </a:solidFill>
                          <a:latin typeface="Arial"/>
                          <a:ea typeface="Arial"/>
                          <a:cs typeface="Arial"/>
                          <a:sym typeface="Arial"/>
                        </a:rPr>
                        <a:t>соцсети</a:t>
                      </a:r>
                      <a:r>
                        <a:rPr lang="ru-RU" sz="800" b="0" i="0" u="none" strike="noStrike" cap="none" dirty="0">
                          <a:solidFill>
                            <a:srgbClr val="3C3C3C"/>
                          </a:solidFill>
                          <a:latin typeface="Arial"/>
                          <a:ea typeface="Arial"/>
                          <a:cs typeface="Arial"/>
                          <a:sym typeface="Arial"/>
                        </a:rPr>
                        <a:t> </a:t>
                      </a:r>
                      <a:r>
                        <a:rPr lang="ru-RU" sz="800" b="0" i="0" u="none" strike="noStrike" cap="none" dirty="0" smtClean="0">
                          <a:solidFill>
                            <a:srgbClr val="3C3C3C"/>
                          </a:solidFill>
                          <a:latin typeface="Arial"/>
                          <a:ea typeface="Arial"/>
                          <a:cs typeface="Arial"/>
                          <a:sym typeface="Arial"/>
                        </a:rPr>
                        <a:t>VK</a:t>
                      </a:r>
                      <a:r>
                        <a:rPr lang="ru-RU" sz="800" b="0" i="0" u="none" strike="noStrike" kern="1200" cap="none" baseline="0" dirty="0" smtClean="0">
                          <a:solidFill>
                            <a:schemeClr val="tx1">
                              <a:lumMod val="85000"/>
                              <a:lumOff val="15000"/>
                            </a:schemeClr>
                          </a:solidFill>
                          <a:effectLst/>
                          <a:latin typeface="+mn-lt"/>
                          <a:ea typeface="+mn-ea"/>
                          <a:cs typeface="+mn-cs"/>
                          <a:sym typeface="Wingdings"/>
                        </a:rPr>
                        <a:t>, корпоративный портал ПАО «НЛМК»</a:t>
                      </a:r>
                      <a:endParaRPr lang="ru-RU" sz="800" u="none" strike="noStrike" kern="1200" baseline="0" dirty="0" smtClean="0">
                        <a:solidFill>
                          <a:schemeClr val="tx1">
                            <a:lumMod val="85000"/>
                            <a:lumOff val="15000"/>
                          </a:schemeClr>
                        </a:solidFill>
                        <a:effectLst/>
                        <a:latin typeface="+mn-lt"/>
                        <a:sym typeface="Wingdings"/>
                      </a:endParaRP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endParaRPr lang="ru-RU" sz="800" u="none" strike="noStrike" kern="1200" baseline="0" dirty="0" smtClean="0">
                        <a:solidFill>
                          <a:schemeClr val="tx1">
                            <a:lumMod val="85000"/>
                            <a:lumOff val="15000"/>
                          </a:schemeClr>
                        </a:solidFill>
                        <a:effectLst/>
                        <a:latin typeface="+mn-lt"/>
                        <a:sym typeface="Wingdings"/>
                      </a:endParaRP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r>
                        <a:rPr lang="ru-RU" sz="800" u="none" strike="noStrike" kern="1200" baseline="0" dirty="0" smtClean="0">
                          <a:solidFill>
                            <a:schemeClr val="tx1">
                              <a:lumMod val="85000"/>
                              <a:lumOff val="15000"/>
                            </a:schemeClr>
                          </a:solidFill>
                          <a:effectLst/>
                          <a:latin typeface="+mn-lt"/>
                          <a:sym typeface="Wingdings"/>
                        </a:rPr>
                        <a:t>Участники  </a:t>
                      </a:r>
                      <a:r>
                        <a:rPr lang="ru-RU" sz="800" u="none" strike="noStrike" kern="1200" baseline="0" dirty="0" err="1" smtClean="0">
                          <a:solidFill>
                            <a:schemeClr val="tx1">
                              <a:lumMod val="85000"/>
                              <a:lumOff val="15000"/>
                            </a:schemeClr>
                          </a:solidFill>
                          <a:effectLst/>
                          <a:latin typeface="+mn-lt"/>
                          <a:sym typeface="Wingdings"/>
                        </a:rPr>
                        <a:t>эковстреч</a:t>
                      </a:r>
                      <a:endParaRPr lang="ru-RU" sz="800" u="none" strike="noStrike" kern="1200" baseline="0" dirty="0" smtClean="0">
                        <a:solidFill>
                          <a:schemeClr val="tx1">
                            <a:lumMod val="85000"/>
                            <a:lumOff val="15000"/>
                          </a:schemeClr>
                        </a:solidFill>
                        <a:effectLst/>
                        <a:latin typeface="+mn-lt"/>
                        <a:sym typeface="Wingdings"/>
                      </a:endParaRPr>
                    </a:p>
                    <a:p>
                      <a:pPr marL="188550" marR="0" lvl="0" indent="0" algn="l" defTabSz="914400" rtl="0" eaLnBrk="1" fontAlgn="ctr" latinLnBrk="0" hangingPunct="1">
                        <a:lnSpc>
                          <a:spcPct val="100000"/>
                        </a:lnSpc>
                        <a:spcBef>
                          <a:spcPts val="0"/>
                        </a:spcBef>
                        <a:spcAft>
                          <a:spcPts val="0"/>
                        </a:spcAft>
                        <a:buClrTx/>
                        <a:buSzTx/>
                        <a:buFont typeface="Symbol" panose="05050102010706020507" pitchFamily="18" charset="2"/>
                        <a:buNone/>
                        <a:tabLst/>
                        <a:defRPr/>
                      </a:pPr>
                      <a:r>
                        <a:rPr lang="ru-RU" sz="800" u="none" strike="noStrike" kern="1200" baseline="0" dirty="0" smtClean="0">
                          <a:solidFill>
                            <a:schemeClr val="tx1">
                              <a:lumMod val="85000"/>
                              <a:lumOff val="15000"/>
                            </a:schemeClr>
                          </a:solidFill>
                          <a:effectLst/>
                          <a:latin typeface="+mn-lt"/>
                          <a:sym typeface="Wingdings"/>
                        </a:rPr>
                        <a:t>Изготовили и раздали информационные календари на </a:t>
                      </a:r>
                      <a:r>
                        <a:rPr lang="ru-RU" sz="800" u="none" strike="noStrike" kern="1200" baseline="0" dirty="0" err="1" smtClean="0">
                          <a:solidFill>
                            <a:schemeClr val="tx1">
                              <a:lumMod val="85000"/>
                              <a:lumOff val="15000"/>
                            </a:schemeClr>
                          </a:solidFill>
                          <a:effectLst/>
                          <a:latin typeface="+mn-lt"/>
                          <a:sym typeface="Wingdings"/>
                        </a:rPr>
                        <a:t>эковстречах</a:t>
                      </a:r>
                      <a:endParaRPr lang="ru-RU" sz="800" u="none" strike="noStrike" kern="1200" baseline="0" dirty="0" smtClean="0">
                        <a:solidFill>
                          <a:schemeClr val="tx1">
                            <a:lumMod val="85000"/>
                            <a:lumOff val="15000"/>
                          </a:schemeClr>
                        </a:solidFill>
                        <a:effectLst/>
                        <a:latin typeface="+mn-lt"/>
                        <a:sym typeface="Wingdings"/>
                      </a:endParaRPr>
                    </a:p>
                    <a:p>
                      <a:pPr marL="188550" marR="0" lvl="0" indent="0" algn="l" defTabSz="914400" rtl="0" eaLnBrk="1" fontAlgn="ctr" latinLnBrk="0" hangingPunct="1">
                        <a:lnSpc>
                          <a:spcPct val="100000"/>
                        </a:lnSpc>
                        <a:spcBef>
                          <a:spcPts val="0"/>
                        </a:spcBef>
                        <a:spcAft>
                          <a:spcPts val="0"/>
                        </a:spcAft>
                        <a:buClrTx/>
                        <a:buSzTx/>
                        <a:buFont typeface="Symbol" panose="05050102010706020507" pitchFamily="18" charset="2"/>
                        <a:buNone/>
                        <a:tabLst/>
                        <a:defRPr/>
                      </a:pPr>
                      <a:r>
                        <a:rPr lang="ru-RU" sz="800" u="none" strike="noStrike" kern="1200" baseline="0" dirty="0" smtClean="0">
                          <a:solidFill>
                            <a:schemeClr val="tx1">
                              <a:lumMod val="85000"/>
                              <a:lumOff val="15000"/>
                            </a:schemeClr>
                          </a:solidFill>
                          <a:effectLst/>
                          <a:latin typeface="+mn-lt"/>
                          <a:sym typeface="Wingdings"/>
                        </a:rPr>
                        <a:t>Изготовили и установили информационные табличек о ежах на садовых остановках и пригородных остановках</a:t>
                      </a:r>
                    </a:p>
                    <a:p>
                      <a:pPr marL="188550" marR="0" lvl="0" indent="0" algn="l" defTabSz="914400" rtl="0" eaLnBrk="1" fontAlgn="ctr" latinLnBrk="0" hangingPunct="1">
                        <a:lnSpc>
                          <a:spcPct val="100000"/>
                        </a:lnSpc>
                        <a:spcBef>
                          <a:spcPts val="0"/>
                        </a:spcBef>
                        <a:spcAft>
                          <a:spcPts val="0"/>
                        </a:spcAft>
                        <a:buClrTx/>
                        <a:buSzTx/>
                        <a:buFont typeface="Symbol" panose="05050102010706020507" pitchFamily="18" charset="2"/>
                        <a:buNone/>
                        <a:tabLst/>
                        <a:defRPr/>
                      </a:pPr>
                      <a:endParaRPr lang="ru-RU" sz="800" u="none" strike="noStrike" kern="1200" baseline="0" dirty="0" smtClean="0">
                        <a:solidFill>
                          <a:schemeClr val="tx1">
                            <a:lumMod val="85000"/>
                            <a:lumOff val="15000"/>
                          </a:schemeClr>
                        </a:solidFill>
                        <a:effectLst/>
                        <a:latin typeface="+mn-lt"/>
                        <a:sym typeface="Wingdings"/>
                      </a:endParaRP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r>
                        <a:rPr lang="ru-RU" sz="800" u="none" strike="noStrike" kern="1200" baseline="0" dirty="0" smtClean="0">
                          <a:solidFill>
                            <a:schemeClr val="tx1">
                              <a:lumMod val="85000"/>
                              <a:lumOff val="15000"/>
                            </a:schemeClr>
                          </a:solidFill>
                          <a:effectLst/>
                          <a:latin typeface="+mn-lt"/>
                          <a:sym typeface="Wingdings"/>
                        </a:rPr>
                        <a:t>Вручение 5-ти победителям конкурса рисунков информационных календарей для проведения </a:t>
                      </a:r>
                      <a:r>
                        <a:rPr lang="ru-RU" sz="800" u="none" strike="noStrike" kern="1200" baseline="0" dirty="0" err="1" smtClean="0">
                          <a:solidFill>
                            <a:schemeClr val="tx1">
                              <a:lumMod val="85000"/>
                              <a:lumOff val="15000"/>
                            </a:schemeClr>
                          </a:solidFill>
                          <a:effectLst/>
                          <a:latin typeface="+mn-lt"/>
                          <a:sym typeface="Wingdings"/>
                        </a:rPr>
                        <a:t>эковстреч</a:t>
                      </a:r>
                      <a:r>
                        <a:rPr lang="ru-RU" sz="800" u="none" strike="noStrike" kern="1200" baseline="0" dirty="0" smtClean="0">
                          <a:solidFill>
                            <a:schemeClr val="tx1">
                              <a:lumMod val="85000"/>
                              <a:lumOff val="15000"/>
                            </a:schemeClr>
                          </a:solidFill>
                          <a:effectLst/>
                          <a:latin typeface="+mn-lt"/>
                          <a:sym typeface="Wingdings"/>
                        </a:rPr>
                        <a:t> в своем образовательном учреждении</a:t>
                      </a: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r>
                        <a:rPr lang="ru-RU" sz="800" u="none" strike="noStrike" kern="1200" baseline="0" dirty="0" smtClean="0">
                          <a:solidFill>
                            <a:schemeClr val="tx1">
                              <a:lumMod val="85000"/>
                              <a:lumOff val="15000"/>
                            </a:schemeClr>
                          </a:solidFill>
                          <a:effectLst/>
                          <a:latin typeface="+mn-lt"/>
                          <a:sym typeface="Wingdings"/>
                        </a:rPr>
                        <a:t>Участники конкурса детского рисунка «Берегите ежей»</a:t>
                      </a: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r>
                        <a:rPr lang="ru-RU" sz="800" u="none" strike="noStrike" kern="1200" baseline="0" dirty="0" smtClean="0">
                          <a:solidFill>
                            <a:schemeClr val="tx1">
                              <a:lumMod val="85000"/>
                              <a:lumOff val="15000"/>
                            </a:schemeClr>
                          </a:solidFill>
                          <a:effectLst/>
                          <a:latin typeface="+mn-lt"/>
                          <a:sym typeface="Wingdings"/>
                        </a:rPr>
                        <a:t>Передали двух карликовых ежей в </a:t>
                      </a:r>
                      <a:r>
                        <a:rPr lang="ru-RU" sz="800" u="none" strike="noStrike" kern="1200" baseline="0" dirty="0" err="1" smtClean="0">
                          <a:solidFill>
                            <a:schemeClr val="tx1">
                              <a:lumMod val="85000"/>
                              <a:lumOff val="15000"/>
                            </a:schemeClr>
                          </a:solidFill>
                          <a:effectLst/>
                          <a:latin typeface="+mn-lt"/>
                          <a:sym typeface="Wingdings"/>
                        </a:rPr>
                        <a:t>минизоопарк</a:t>
                      </a:r>
                      <a:r>
                        <a:rPr lang="ru-RU" sz="800" u="none" strike="noStrike" kern="1200" baseline="0" dirty="0" smtClean="0">
                          <a:solidFill>
                            <a:schemeClr val="tx1">
                              <a:lumMod val="85000"/>
                              <a:lumOff val="15000"/>
                            </a:schemeClr>
                          </a:solidFill>
                          <a:effectLst/>
                          <a:latin typeface="+mn-lt"/>
                          <a:sym typeface="Wingdings"/>
                        </a:rPr>
                        <a:t> «Наша ферма», </a:t>
                      </a:r>
                      <a:r>
                        <a:rPr lang="ru-RU" sz="800" u="none" strike="noStrike" kern="1200" baseline="0" dirty="0" err="1" smtClean="0">
                          <a:solidFill>
                            <a:schemeClr val="tx1">
                              <a:lumMod val="85000"/>
                              <a:lumOff val="15000"/>
                            </a:schemeClr>
                          </a:solidFill>
                          <a:effectLst/>
                          <a:latin typeface="+mn-lt"/>
                          <a:sym typeface="Wingdings"/>
                        </a:rPr>
                        <a:t>котрый</a:t>
                      </a:r>
                      <a:r>
                        <a:rPr lang="ru-RU" sz="800" u="none" strike="noStrike" kern="1200" baseline="0" dirty="0" smtClean="0">
                          <a:solidFill>
                            <a:schemeClr val="tx1">
                              <a:lumMod val="85000"/>
                              <a:lumOff val="15000"/>
                            </a:schemeClr>
                          </a:solidFill>
                          <a:effectLst/>
                          <a:latin typeface="+mn-lt"/>
                          <a:sym typeface="Wingdings"/>
                        </a:rPr>
                        <a:t> находится в парке Победы города Липецка для волонтерской миссии</a:t>
                      </a: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endParaRPr lang="ru-RU" sz="800" u="none" strike="noStrike" kern="1200" baseline="0" dirty="0" smtClean="0">
                        <a:solidFill>
                          <a:schemeClr val="tx1">
                            <a:lumMod val="85000"/>
                            <a:lumOff val="15000"/>
                          </a:schemeClr>
                        </a:solidFill>
                        <a:effectLst/>
                        <a:latin typeface="+mn-lt"/>
                        <a:sym typeface="Wingdings"/>
                      </a:endParaRP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r>
                        <a:rPr lang="ru-RU" sz="800" u="none" strike="noStrike" kern="1200" baseline="0" dirty="0" smtClean="0">
                          <a:solidFill>
                            <a:schemeClr val="tx1">
                              <a:lumMod val="85000"/>
                              <a:lumOff val="15000"/>
                            </a:schemeClr>
                          </a:solidFill>
                          <a:effectLst/>
                          <a:latin typeface="+mn-lt"/>
                          <a:sym typeface="Wingdings"/>
                        </a:rPr>
                        <a:t>Привлечение партнеров в проект</a:t>
                      </a: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endParaRPr lang="ru-RU" sz="800" u="none" strike="noStrike" kern="1200" baseline="0" dirty="0" smtClean="0">
                        <a:solidFill>
                          <a:schemeClr val="tx1">
                            <a:lumMod val="85000"/>
                            <a:lumOff val="15000"/>
                          </a:schemeClr>
                        </a:solidFill>
                        <a:effectLst/>
                        <a:latin typeface="+mn-lt"/>
                        <a:sym typeface="Wingdings"/>
                      </a:endParaRP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endParaRPr lang="ru-RU" sz="800" u="none" strike="noStrike" kern="1200" baseline="0" dirty="0" smtClean="0">
                        <a:solidFill>
                          <a:schemeClr val="tx1">
                            <a:lumMod val="85000"/>
                            <a:lumOff val="15000"/>
                          </a:schemeClr>
                        </a:solidFill>
                        <a:effectLst/>
                        <a:latin typeface="+mn-lt"/>
                        <a:sym typeface="Wingdings"/>
                      </a:endParaRPr>
                    </a:p>
                    <a:p>
                      <a:pPr marL="360000" marR="0" lvl="0" indent="-171450" algn="l" defTabSz="914400" rtl="0" eaLnBrk="1" fontAlgn="ctr" latinLnBrk="0" hangingPunct="1">
                        <a:lnSpc>
                          <a:spcPct val="100000"/>
                        </a:lnSpc>
                        <a:spcBef>
                          <a:spcPts val="0"/>
                        </a:spcBef>
                        <a:spcAft>
                          <a:spcPts val="0"/>
                        </a:spcAft>
                        <a:buClrTx/>
                        <a:buSzTx/>
                        <a:buFont typeface="Symbol" panose="05050102010706020507" pitchFamily="18" charset="2"/>
                        <a:buChar char="-"/>
                        <a:tabLst/>
                        <a:defRPr/>
                      </a:pPr>
                      <a:endParaRPr lang="ru-RU" sz="800" u="none" strike="noStrike" kern="1200" baseline="0" dirty="0">
                        <a:solidFill>
                          <a:schemeClr val="tx1">
                            <a:lumMod val="85000"/>
                            <a:lumOff val="15000"/>
                          </a:schemeClr>
                        </a:solidFill>
                        <a:effectLst/>
                        <a:latin typeface="+mn-lt"/>
                        <a:sym typeface="Wingdings"/>
                      </a:endParaRPr>
                    </a:p>
                  </a:txBody>
                  <a:tcPr marL="7596" marR="7596" marT="7596"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50</a:t>
                      </a:r>
                      <a:endParaRPr lang="ru-RU" sz="800" b="1" i="0" u="none" strike="noStrike" dirty="0">
                        <a:solidFill>
                          <a:schemeClr val="tx1">
                            <a:lumMod val="85000"/>
                            <a:lumOff val="15000"/>
                          </a:schemeClr>
                        </a:solidFill>
                        <a:effectLst/>
                        <a:latin typeface="Calibri" pitchFamily="34" charset="0"/>
                        <a:cs typeface="Calibri" pitchFamily="34" charset="0"/>
                      </a:endParaRPr>
                    </a:p>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50</a:t>
                      </a:r>
                      <a:endParaRPr lang="ru-RU" sz="800" b="1" i="0" u="none" strike="noStrike" dirty="0">
                        <a:solidFill>
                          <a:schemeClr val="tx1">
                            <a:lumMod val="85000"/>
                            <a:lumOff val="15000"/>
                          </a:schemeClr>
                        </a:solidFill>
                        <a:effectLst/>
                        <a:latin typeface="Calibri" pitchFamily="34" charset="0"/>
                        <a:cs typeface="Calibri" pitchFamily="34" charset="0"/>
                      </a:endParaRPr>
                    </a:p>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30%</a:t>
                      </a:r>
                    </a:p>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3</a:t>
                      </a:r>
                    </a:p>
                    <a:p>
                      <a:pPr algn="ctr" fontAlgn="ctr"/>
                      <a:endParaRPr lang="ru-RU" sz="800" b="1" i="0" u="none" strike="noStrike" dirty="0" smtClean="0">
                        <a:solidFill>
                          <a:schemeClr val="tx1">
                            <a:lumMod val="85000"/>
                            <a:lumOff val="15000"/>
                          </a:schemeClr>
                        </a:solidFill>
                        <a:effectLst/>
                        <a:latin typeface="Calibri" pitchFamily="34" charset="0"/>
                        <a:cs typeface="Calibri" pitchFamily="34" charset="0"/>
                      </a:endParaRPr>
                    </a:p>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1000 человек</a:t>
                      </a:r>
                    </a:p>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1000 штук</a:t>
                      </a:r>
                    </a:p>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72 штук</a:t>
                      </a:r>
                    </a:p>
                    <a:p>
                      <a:pPr algn="ctr" fontAlgn="ctr"/>
                      <a:endParaRPr lang="ru-RU" sz="800" b="1" i="0" u="none" strike="noStrike" dirty="0" smtClean="0">
                        <a:solidFill>
                          <a:schemeClr val="tx1">
                            <a:lumMod val="85000"/>
                            <a:lumOff val="15000"/>
                          </a:schemeClr>
                        </a:solidFill>
                        <a:effectLst/>
                        <a:latin typeface="Calibri" pitchFamily="34" charset="0"/>
                        <a:cs typeface="Calibri" pitchFamily="34" charset="0"/>
                      </a:endParaRPr>
                    </a:p>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500 штук</a:t>
                      </a:r>
                    </a:p>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300 участников</a:t>
                      </a:r>
                    </a:p>
                    <a:p>
                      <a:pPr algn="ctr" fontAlgn="ctr"/>
                      <a:r>
                        <a:rPr lang="ru-RU" sz="800" b="1" i="0" u="none" strike="noStrike" dirty="0" smtClean="0">
                          <a:solidFill>
                            <a:schemeClr val="tx1">
                              <a:lumMod val="85000"/>
                              <a:lumOff val="15000"/>
                            </a:schemeClr>
                          </a:solidFill>
                          <a:effectLst/>
                          <a:latin typeface="Calibri" pitchFamily="34" charset="0"/>
                          <a:cs typeface="Calibri" pitchFamily="34" charset="0"/>
                        </a:rPr>
                        <a:t>Население города Липецка</a:t>
                      </a:r>
                    </a:p>
                    <a:p>
                      <a:pPr algn="ctr" fontAlgn="ctr"/>
                      <a:r>
                        <a:rPr lang="ru-RU" sz="1100" b="0" i="0" u="none" strike="noStrike" dirty="0" smtClean="0">
                          <a:solidFill>
                            <a:schemeClr val="tx1">
                              <a:lumMod val="85000"/>
                              <a:lumOff val="15000"/>
                            </a:schemeClr>
                          </a:solidFill>
                          <a:effectLst/>
                          <a:latin typeface="Calibri" pitchFamily="34" charset="0"/>
                          <a:cs typeface="Calibri" pitchFamily="34" charset="0"/>
                        </a:rPr>
                        <a:t>5</a:t>
                      </a:r>
                      <a:endParaRPr lang="ru-RU" sz="800" b="0" i="0" u="none" strike="noStrike" dirty="0">
                        <a:solidFill>
                          <a:schemeClr val="tx1">
                            <a:lumMod val="85000"/>
                            <a:lumOff val="15000"/>
                          </a:schemeClr>
                        </a:solidFill>
                        <a:effectLst/>
                        <a:latin typeface="Calibri" pitchFamily="34" charset="0"/>
                        <a:cs typeface="Calibri" pitchFamily="34" charset="0"/>
                      </a:endParaRPr>
                    </a:p>
                  </a:txBody>
                  <a:tcPr marL="7596" marR="7596" marT="7596" marB="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24782">
                <a:tc>
                  <a:txBody>
                    <a:bodyPr/>
                    <a:lstStyle/>
                    <a:p>
                      <a:pPr algn="ctr" fontAlgn="ctr"/>
                      <a:r>
                        <a:rPr lang="ru-RU" sz="1100" b="1" i="0" u="none" strike="noStrike" dirty="0">
                          <a:solidFill>
                            <a:schemeClr val="tx1">
                              <a:lumMod val="85000"/>
                              <a:lumOff val="15000"/>
                            </a:schemeClr>
                          </a:solidFill>
                          <a:effectLst/>
                          <a:latin typeface="Calibri" pitchFamily="34" charset="0"/>
                          <a:cs typeface="Calibri" pitchFamily="34" charset="0"/>
                        </a:rPr>
                        <a:t>2. </a:t>
                      </a: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gridSpan="2">
                  <a:txBody>
                    <a:bodyPr/>
                    <a:lstStyle/>
                    <a:p>
                      <a:pPr marL="188550" marR="0" indent="0" algn="l" defTabSz="914400" rtl="0" eaLnBrk="1" fontAlgn="ctr" latinLnBrk="0" hangingPunct="1">
                        <a:lnSpc>
                          <a:spcPct val="100000"/>
                        </a:lnSpc>
                        <a:spcBef>
                          <a:spcPts val="0"/>
                        </a:spcBef>
                        <a:spcAft>
                          <a:spcPts val="0"/>
                        </a:spcAft>
                        <a:buClrTx/>
                        <a:buSzTx/>
                        <a:buFont typeface="Symbol" panose="05050102010706020507" pitchFamily="18" charset="2"/>
                        <a:buNone/>
                        <a:tabLst/>
                        <a:defRPr/>
                      </a:pPr>
                      <a:r>
                        <a:rPr lang="ru-RU" sz="800" b="1" i="0" u="none" strike="noStrike" kern="1200" baseline="0" dirty="0">
                          <a:solidFill>
                            <a:schemeClr val="tx1">
                              <a:lumMod val="85000"/>
                              <a:lumOff val="15000"/>
                            </a:schemeClr>
                          </a:solidFill>
                          <a:effectLst/>
                          <a:latin typeface="+mn-lt"/>
                          <a:ea typeface="+mn-ea"/>
                          <a:cs typeface="Calibri" pitchFamily="34" charset="0"/>
                          <a:sym typeface="Wingdings"/>
                        </a:rPr>
                        <a:t>Качественные результаты:</a:t>
                      </a: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ctr"/>
                      <a:endParaRPr lang="ru-RU" sz="1100" b="1" i="0" u="none" strike="noStrike" dirty="0">
                        <a:solidFill>
                          <a:schemeClr val="tx1">
                            <a:lumMod val="85000"/>
                            <a:lumOff val="15000"/>
                          </a:schemeClr>
                        </a:solidFill>
                        <a:effectLst/>
                        <a:latin typeface="Calibri" pitchFamily="34" charset="0"/>
                        <a:cs typeface="Calibri" pitchFamily="34" charset="0"/>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281474">
                <a:tc>
                  <a:txBody>
                    <a:bodyPr/>
                    <a:lstStyle/>
                    <a:p>
                      <a:pPr algn="ctr" fontAlgn="ctr"/>
                      <a:endParaRPr lang="ru-RU" sz="1100" b="1" i="0" u="none" strike="noStrike" dirty="0">
                        <a:solidFill>
                          <a:schemeClr val="tx1">
                            <a:lumMod val="85000"/>
                            <a:lumOff val="15000"/>
                          </a:schemeClr>
                        </a:solidFill>
                        <a:effectLst/>
                        <a:latin typeface="Calibri" pitchFamily="34" charset="0"/>
                        <a:cs typeface="Calibri" pitchFamily="34" charset="0"/>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gridSpan="2">
                  <a:txBody>
                    <a:bodyPr/>
                    <a:lstStyle/>
                    <a:p>
                      <a:r>
                        <a:rPr lang="ru-RU" sz="800" i="1" kern="1200" dirty="0" smtClean="0">
                          <a:solidFill>
                            <a:schemeClr val="tx1"/>
                          </a:solidFill>
                          <a:effectLst/>
                          <a:latin typeface="+mn-lt"/>
                          <a:ea typeface="+mn-ea"/>
                          <a:cs typeface="+mn-cs"/>
                        </a:rPr>
                        <a:t>Слайды</a:t>
                      </a:r>
                      <a:r>
                        <a:rPr lang="ru-RU" sz="800" i="1" kern="1200" baseline="0" dirty="0" smtClean="0">
                          <a:solidFill>
                            <a:schemeClr val="tx1"/>
                          </a:solidFill>
                          <a:effectLst/>
                          <a:latin typeface="+mn-lt"/>
                          <a:ea typeface="+mn-ea"/>
                          <a:cs typeface="+mn-cs"/>
                        </a:rPr>
                        <a:t> 13,14,15,16,17</a:t>
                      </a:r>
                      <a:endParaRPr lang="ru-RU" sz="800" i="1" kern="1200" dirty="0">
                        <a:solidFill>
                          <a:schemeClr val="tx1"/>
                        </a:solidFill>
                        <a:effectLst/>
                        <a:latin typeface="+mn-lt"/>
                        <a:ea typeface="+mn-ea"/>
                        <a:cs typeface="+mn-cs"/>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tc hMerge="1">
                  <a:txBody>
                    <a:bodyPr/>
                    <a:lstStyle/>
                    <a:p>
                      <a:pPr algn="ctr" fontAlgn="ctr"/>
                      <a:endParaRPr lang="ru-RU" sz="1100" b="1" i="0" u="none" strike="noStrike" dirty="0">
                        <a:solidFill>
                          <a:schemeClr val="tx1">
                            <a:lumMod val="85000"/>
                            <a:lumOff val="15000"/>
                          </a:schemeClr>
                        </a:solidFill>
                        <a:effectLst/>
                        <a:latin typeface="Calibri" pitchFamily="34" charset="0"/>
                        <a:cs typeface="Calibri" pitchFamily="34" charset="0"/>
                      </a:endParaRPr>
                    </a:p>
                  </a:txBody>
                  <a:tcPr marL="7596" marR="7596" marT="7596" marB="0" anchor="ctr">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lnT w="3175" cap="flat" cmpd="sng" algn="ctr">
                      <a:solidFill>
                        <a:schemeClr val="bg1">
                          <a:lumMod val="65000"/>
                        </a:schemeClr>
                      </a:solidFill>
                      <a:prstDash val="solid"/>
                      <a:round/>
                      <a:headEnd type="none" w="med" len="med"/>
                      <a:tailEnd type="none" w="med" len="med"/>
                    </a:lnT>
                    <a:lnB w="3175"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Рисунок 3"/>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4938" y="143435"/>
            <a:ext cx="9144000" cy="862013"/>
          </a:xfrm>
          <a:prstGeom prst="rect">
            <a:avLst/>
          </a:prstGeom>
          <a:noFill/>
          <a:ln w="9525">
            <a:noFill/>
            <a:miter lim="800000"/>
            <a:headEnd/>
            <a:tailEnd/>
          </a:ln>
        </p:spPr>
      </p:pic>
      <p:pic>
        <p:nvPicPr>
          <p:cNvPr id="5122" name="Picture 2" descr="C:\Users\user\Downloads\IMG-20220922-WA000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66183" y="3626787"/>
            <a:ext cx="895726" cy="119430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user\Downloads\IMG-20220923-WA000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234279" y="3787318"/>
            <a:ext cx="761830" cy="101577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ownloads\IMG-20220928-WA000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64537" y="2581151"/>
            <a:ext cx="1343124" cy="100734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user\Downloads\IMG-20221020-WA0016.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906259" y="2533437"/>
            <a:ext cx="1513920" cy="88592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user\Downloads\IMG-20221025-WA0018.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9777" y="2692770"/>
            <a:ext cx="1593273" cy="1194955"/>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user\Downloads\IMG-20221027-WA0072.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579371" y="2387807"/>
            <a:ext cx="2092773" cy="117718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user\Downloads\IMG-20221027-WA0119.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585583" y="3831141"/>
            <a:ext cx="1307930" cy="98094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user\Downloads\IMG-20221110-WA0008.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29130" y="3969508"/>
            <a:ext cx="1513920" cy="85158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C:\Users\user\Downloads\IMG-20230125-WA0026.jp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086294" y="3755868"/>
            <a:ext cx="1396296" cy="1047223"/>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user\Downloads\IMG-20230226-WA0014.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942812" y="3978506"/>
            <a:ext cx="1111444" cy="833583"/>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user\Downloads\IMG-20230408-WA0029.jp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5096938" y="1005448"/>
            <a:ext cx="1592368" cy="1194276"/>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user\Downloads\IMG-20230226-WA0016.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047081" y="3588493"/>
            <a:ext cx="953166" cy="1270888"/>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Users\user\Downloads\YNkRp9FlaHM.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017088" y="1005448"/>
            <a:ext cx="1544365" cy="115586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69505" y="199347"/>
            <a:ext cx="4700389" cy="276999"/>
          </a:xfrm>
          <a:prstGeom prst="rect">
            <a:avLst/>
          </a:prstGeom>
        </p:spPr>
        <p:txBody>
          <a:bodyPr wrap="none">
            <a:spAutoFit/>
          </a:bodyPr>
          <a:lstStyle/>
          <a:p>
            <a:r>
              <a:rPr lang="ru-RU" b="1" dirty="0" smtClean="0">
                <a:solidFill>
                  <a:srgbClr val="4C8F9A"/>
                </a:solidFill>
              </a:rPr>
              <a:t>КАЧЕСТВЕННЫЕ РЕЗУЛЬТАТЫ </a:t>
            </a:r>
            <a:r>
              <a:rPr lang="ru-RU" b="1" dirty="0">
                <a:solidFill>
                  <a:srgbClr val="4C8F9A"/>
                </a:solidFill>
              </a:rPr>
              <a:t>ВОЛОНТЕРСКОГО ПРОЕКТА</a:t>
            </a:r>
            <a:endParaRPr lang="ru-RU" dirty="0"/>
          </a:p>
        </p:txBody>
      </p:sp>
      <p:pic>
        <p:nvPicPr>
          <p:cNvPr id="17" name="Picture 3" descr="C:\Users\user\Downloads\Изображение WhatsApp 2023-05-02 в 10.03.04.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917335" y="2691046"/>
            <a:ext cx="1002365" cy="1196679"/>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34259" y="701295"/>
            <a:ext cx="4572000" cy="1815882"/>
          </a:xfrm>
          <a:prstGeom prst="rect">
            <a:avLst/>
          </a:prstGeom>
        </p:spPr>
        <p:txBody>
          <a:bodyPr>
            <a:spAutoFit/>
          </a:bodyPr>
          <a:lstStyle/>
          <a:p>
            <a:endParaRPr lang="ru-RU" sz="1400" dirty="0">
              <a:solidFill>
                <a:schemeClr val="tx1">
                  <a:lumMod val="85000"/>
                  <a:lumOff val="15000"/>
                </a:schemeClr>
              </a:solidFill>
              <a:cs typeface="Times New Roman" pitchFamily="18" charset="0"/>
            </a:endParaRPr>
          </a:p>
          <a:p>
            <a:r>
              <a:rPr lang="ru-RU" sz="1400" dirty="0" smtClean="0">
                <a:solidFill>
                  <a:schemeClr val="tx1"/>
                </a:solidFill>
              </a:rPr>
              <a:t>Волонтерами </a:t>
            </a:r>
            <a:r>
              <a:rPr lang="ru-RU" dirty="0">
                <a:solidFill>
                  <a:schemeClr val="tx1"/>
                </a:solidFill>
              </a:rPr>
              <a:t>было роздано 1000 информационных календарей о ежах на </a:t>
            </a:r>
            <a:r>
              <a:rPr lang="ru-RU" dirty="0" err="1">
                <a:solidFill>
                  <a:schemeClr val="tx1"/>
                </a:solidFill>
              </a:rPr>
              <a:t>эковстречах</a:t>
            </a:r>
            <a:r>
              <a:rPr lang="ru-RU" dirty="0">
                <a:solidFill>
                  <a:schemeClr val="tx1"/>
                </a:solidFill>
              </a:rPr>
              <a:t> в детских садах, школах, домах творчества, студентам так же участникам </a:t>
            </a:r>
            <a:r>
              <a:rPr lang="ru-RU" dirty="0" err="1">
                <a:solidFill>
                  <a:schemeClr val="tx1"/>
                </a:solidFill>
              </a:rPr>
              <a:t>эковстеч</a:t>
            </a:r>
            <a:r>
              <a:rPr lang="ru-RU" dirty="0">
                <a:solidFill>
                  <a:schemeClr val="tx1"/>
                </a:solidFill>
              </a:rPr>
              <a:t> был показан волонтерский видеоролик о </a:t>
            </a:r>
            <a:r>
              <a:rPr lang="ru-RU" dirty="0" smtClean="0">
                <a:solidFill>
                  <a:schemeClr val="tx1"/>
                </a:solidFill>
              </a:rPr>
              <a:t>ежах. </a:t>
            </a:r>
            <a:r>
              <a:rPr lang="ru-RU" dirty="0" err="1" smtClean="0">
                <a:solidFill>
                  <a:schemeClr val="tx1"/>
                </a:solidFill>
              </a:rPr>
              <a:t>Эковстречи</a:t>
            </a:r>
            <a:r>
              <a:rPr lang="ru-RU" dirty="0" smtClean="0">
                <a:solidFill>
                  <a:schemeClr val="tx1"/>
                </a:solidFill>
              </a:rPr>
              <a:t> помогли донести информацию участникам о важности ежей в экосистеме, информационные календари </a:t>
            </a:r>
            <a:r>
              <a:rPr lang="ru-RU" dirty="0" smtClean="0">
                <a:solidFill>
                  <a:schemeClr val="tx1"/>
                </a:solidFill>
              </a:rPr>
              <a:t>помогут участнику </a:t>
            </a:r>
            <a:r>
              <a:rPr lang="ru-RU" dirty="0" err="1" smtClean="0">
                <a:solidFill>
                  <a:schemeClr val="tx1"/>
                </a:solidFill>
              </a:rPr>
              <a:t>эковстречи</a:t>
            </a:r>
            <a:r>
              <a:rPr lang="ru-RU" dirty="0" smtClean="0">
                <a:solidFill>
                  <a:schemeClr val="tx1"/>
                </a:solidFill>
              </a:rPr>
              <a:t> закрепить </a:t>
            </a:r>
            <a:r>
              <a:rPr lang="ru-RU" dirty="0" smtClean="0">
                <a:solidFill>
                  <a:schemeClr val="tx1"/>
                </a:solidFill>
              </a:rPr>
              <a:t>знания и передать свои знания в окружающее его общество.</a:t>
            </a:r>
            <a:endParaRPr lang="ru-RU"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Рисунок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219" y="-536136"/>
            <a:ext cx="9144000" cy="862013"/>
          </a:xfrm>
          <a:prstGeom prst="rect">
            <a:avLst/>
          </a:prstGeom>
          <a:noFill/>
          <a:ln w="9525">
            <a:noFill/>
            <a:miter lim="800000"/>
            <a:headEnd/>
            <a:tailEnd/>
          </a:ln>
        </p:spPr>
      </p:pic>
      <p:sp>
        <p:nvSpPr>
          <p:cNvPr id="21509" name="TextBox 17"/>
          <p:cNvSpPr txBox="1">
            <a:spLocks noChangeArrowheads="1"/>
          </p:cNvSpPr>
          <p:nvPr/>
        </p:nvSpPr>
        <p:spPr bwMode="auto">
          <a:xfrm>
            <a:off x="1019175" y="1295400"/>
            <a:ext cx="3867150" cy="254000"/>
          </a:xfrm>
          <a:prstGeom prst="rect">
            <a:avLst/>
          </a:prstGeom>
          <a:noFill/>
          <a:ln w="9525">
            <a:noFill/>
            <a:miter lim="800000"/>
            <a:headEnd/>
            <a:tailEnd/>
          </a:ln>
        </p:spPr>
        <p:txBody>
          <a:bodyPr>
            <a:spAutoFit/>
          </a:bodyPr>
          <a:lstStyle/>
          <a:p>
            <a:pPr>
              <a:buClr>
                <a:srgbClr val="000000"/>
              </a:buClr>
              <a:buFont typeface="Arial" charset="0"/>
              <a:buNone/>
            </a:pPr>
            <a:endParaRPr lang="ru-RU" sz="1000" dirty="0">
              <a:solidFill>
                <a:srgbClr val="3C3C3C"/>
              </a:solidFill>
            </a:endParaRPr>
          </a:p>
        </p:txBody>
      </p:sp>
      <p:sp>
        <p:nvSpPr>
          <p:cNvPr id="2" name="Прямоугольник 1"/>
          <p:cNvSpPr/>
          <p:nvPr/>
        </p:nvSpPr>
        <p:spPr>
          <a:xfrm>
            <a:off x="572365" y="67574"/>
            <a:ext cx="5456302" cy="307777"/>
          </a:xfrm>
          <a:prstGeom prst="rect">
            <a:avLst/>
          </a:prstGeom>
        </p:spPr>
        <p:txBody>
          <a:bodyPr wrap="none">
            <a:spAutoFit/>
          </a:bodyPr>
          <a:lstStyle/>
          <a:p>
            <a:r>
              <a:rPr lang="ru-RU" sz="1400" b="1" dirty="0" smtClean="0">
                <a:solidFill>
                  <a:srgbClr val="4C8F9A"/>
                </a:solidFill>
              </a:rPr>
              <a:t>КАЧЕСТВЕННЫЕ РЕЗУЛЬТАТЫ </a:t>
            </a:r>
            <a:r>
              <a:rPr lang="ru-RU" sz="1400" b="1" dirty="0">
                <a:solidFill>
                  <a:srgbClr val="4C8F9A"/>
                </a:solidFill>
              </a:rPr>
              <a:t>ВОЛОНТЕРСКОГО ПРОЕКТА</a:t>
            </a:r>
            <a:endParaRPr lang="ru-RU" sz="1400" dirty="0"/>
          </a:p>
        </p:txBody>
      </p:sp>
      <p:sp>
        <p:nvSpPr>
          <p:cNvPr id="3" name="Прямоугольник 2"/>
          <p:cNvSpPr/>
          <p:nvPr/>
        </p:nvSpPr>
        <p:spPr>
          <a:xfrm>
            <a:off x="100584" y="309128"/>
            <a:ext cx="8951976" cy="4339650"/>
          </a:xfrm>
          <a:prstGeom prst="rect">
            <a:avLst/>
          </a:prstGeom>
        </p:spPr>
        <p:txBody>
          <a:bodyPr wrap="square">
            <a:spAutoFit/>
          </a:bodyPr>
          <a:lstStyle/>
          <a:p>
            <a:r>
              <a:rPr lang="ru-RU" sz="800" b="1" dirty="0" smtClean="0">
                <a:solidFill>
                  <a:schemeClr val="tx1"/>
                </a:solidFill>
              </a:rPr>
              <a:t> В садовых </a:t>
            </a:r>
            <a:r>
              <a:rPr lang="ru-RU" sz="800" b="1" dirty="0">
                <a:solidFill>
                  <a:schemeClr val="tx1"/>
                </a:solidFill>
              </a:rPr>
              <a:t>товариществах на информационных стендах, пригородных </a:t>
            </a:r>
            <a:r>
              <a:rPr lang="ru-RU" sz="800" b="1" dirty="0" smtClean="0">
                <a:solidFill>
                  <a:schemeClr val="tx1"/>
                </a:solidFill>
              </a:rPr>
              <a:t>остановках </a:t>
            </a:r>
            <a:r>
              <a:rPr lang="ru-RU" sz="800" b="1" dirty="0">
                <a:solidFill>
                  <a:schemeClr val="tx1"/>
                </a:solidFill>
              </a:rPr>
              <a:t>волонтерами проекта были </a:t>
            </a:r>
            <a:r>
              <a:rPr lang="ru-RU" sz="800" b="1" dirty="0" smtClean="0">
                <a:solidFill>
                  <a:schemeClr val="tx1"/>
                </a:solidFill>
              </a:rPr>
              <a:t>установлены  </a:t>
            </a:r>
            <a:r>
              <a:rPr lang="ru-RU" sz="800" b="1" dirty="0">
                <a:solidFill>
                  <a:schemeClr val="tx1"/>
                </a:solidFill>
              </a:rPr>
              <a:t>информационные таблички, где жители Липецка и Липецкой области могут ознакомиться насколько важны ежи в </a:t>
            </a:r>
            <a:r>
              <a:rPr lang="ru-RU" sz="800" b="1" dirty="0" smtClean="0">
                <a:solidFill>
                  <a:schemeClr val="tx1"/>
                </a:solidFill>
              </a:rPr>
              <a:t>природе</a:t>
            </a:r>
            <a:r>
              <a:rPr lang="ru-RU" sz="800" dirty="0" smtClean="0">
                <a:solidFill>
                  <a:schemeClr val="tx1"/>
                </a:solidFill>
              </a:rPr>
              <a:t>.</a:t>
            </a:r>
            <a:endParaRPr lang="ru-RU" sz="800" dirty="0">
              <a:solidFill>
                <a:schemeClr val="tx1"/>
              </a:solidFill>
            </a:endParaRPr>
          </a:p>
          <a:p>
            <a:pPr marL="0" indent="0">
              <a:buNone/>
            </a:pPr>
            <a:endParaRPr lang="ru-RU" sz="800" b="1" dirty="0">
              <a:solidFill>
                <a:schemeClr val="tx1">
                  <a:lumMod val="85000"/>
                  <a:lumOff val="15000"/>
                </a:schemeClr>
              </a:solidFill>
              <a:cs typeface="Times New Roman" pitchFamily="18" charset="0"/>
            </a:endParaRPr>
          </a:p>
          <a:p>
            <a:pPr marL="0" indent="0">
              <a:buNone/>
            </a:pPr>
            <a:r>
              <a:rPr lang="ru-RU" sz="700" dirty="0"/>
              <a:t>Садоводческие товарищества Липецка </a:t>
            </a:r>
            <a:r>
              <a:rPr lang="en-US" sz="700" dirty="0"/>
              <a:t> 47</a:t>
            </a:r>
            <a:r>
              <a:rPr lang="ru-RU" sz="700" dirty="0"/>
              <a:t>, где разместим таблички:</a:t>
            </a:r>
          </a:p>
          <a:p>
            <a:pPr marL="0" indent="0">
              <a:buNone/>
            </a:pPr>
            <a:r>
              <a:rPr lang="ru-RU" sz="700" dirty="0" err="1" smtClean="0"/>
              <a:t>Студеновское</a:t>
            </a:r>
            <a:r>
              <a:rPr lang="ru-RU" sz="700" dirty="0" smtClean="0"/>
              <a:t>                                           </a:t>
            </a:r>
            <a:br>
              <a:rPr lang="ru-RU" sz="700" dirty="0" smtClean="0"/>
            </a:br>
            <a:r>
              <a:rPr lang="ru-RU" sz="700" dirty="0" err="1" smtClean="0"/>
              <a:t>Сселки</a:t>
            </a:r>
            <a:r>
              <a:rPr lang="ru-RU" sz="700" dirty="0" smtClean="0"/>
              <a:t/>
            </a:r>
            <a:br>
              <a:rPr lang="ru-RU" sz="700" dirty="0" smtClean="0"/>
            </a:br>
            <a:r>
              <a:rPr lang="ru-RU" sz="700" dirty="0" err="1" smtClean="0"/>
              <a:t>Капитанщино</a:t>
            </a:r>
            <a:r>
              <a:rPr lang="ru-RU" sz="700" dirty="0" smtClean="0"/>
              <a:t/>
            </a:r>
            <a:br>
              <a:rPr lang="ru-RU" sz="700" dirty="0" smtClean="0"/>
            </a:br>
            <a:r>
              <a:rPr lang="ru-RU" sz="700" dirty="0" smtClean="0"/>
              <a:t>Металлург -1,2,3,4,5,6</a:t>
            </a:r>
            <a:br>
              <a:rPr lang="ru-RU" sz="700" dirty="0" smtClean="0"/>
            </a:br>
            <a:r>
              <a:rPr lang="ru-RU" sz="700" dirty="0" smtClean="0"/>
              <a:t>Цементник</a:t>
            </a:r>
            <a:br>
              <a:rPr lang="ru-RU" sz="700" dirty="0" smtClean="0"/>
            </a:br>
            <a:r>
              <a:rPr lang="ru-RU" sz="700" dirty="0" smtClean="0"/>
              <a:t>Кооператор</a:t>
            </a:r>
            <a:br>
              <a:rPr lang="ru-RU" sz="700" dirty="0" smtClean="0"/>
            </a:br>
            <a:r>
              <a:rPr lang="ru-RU" sz="700" dirty="0" smtClean="0"/>
              <a:t>Заря,- 2</a:t>
            </a:r>
            <a:br>
              <a:rPr lang="ru-RU" sz="700" dirty="0" smtClean="0"/>
            </a:br>
            <a:r>
              <a:rPr lang="ru-RU" sz="700" dirty="0" smtClean="0"/>
              <a:t>Тракторостроитель -3,4,5</a:t>
            </a:r>
            <a:br>
              <a:rPr lang="ru-RU" sz="700" dirty="0" smtClean="0"/>
            </a:br>
            <a:r>
              <a:rPr lang="ru-RU" sz="700" dirty="0" smtClean="0"/>
              <a:t>Надежда</a:t>
            </a:r>
            <a:br>
              <a:rPr lang="ru-RU" sz="700" dirty="0" smtClean="0"/>
            </a:br>
            <a:r>
              <a:rPr lang="ru-RU" sz="700" dirty="0" smtClean="0"/>
              <a:t>Монтажник</a:t>
            </a:r>
            <a:br>
              <a:rPr lang="ru-RU" sz="700" dirty="0" smtClean="0"/>
            </a:br>
            <a:r>
              <a:rPr lang="ru-RU" sz="700" dirty="0" smtClean="0"/>
              <a:t>Венера</a:t>
            </a:r>
            <a:br>
              <a:rPr lang="ru-RU" sz="700" dirty="0" smtClean="0"/>
            </a:br>
            <a:r>
              <a:rPr lang="ru-RU" sz="700" dirty="0" smtClean="0"/>
              <a:t>Дачный -3,4,5</a:t>
            </a:r>
            <a:br>
              <a:rPr lang="ru-RU" sz="700" dirty="0" smtClean="0"/>
            </a:br>
            <a:r>
              <a:rPr lang="ru-RU" sz="700" dirty="0" smtClean="0"/>
              <a:t>Речное</a:t>
            </a:r>
            <a:br>
              <a:rPr lang="ru-RU" sz="700" dirty="0" smtClean="0"/>
            </a:br>
            <a:r>
              <a:rPr lang="ru-RU" sz="700" dirty="0" smtClean="0"/>
              <a:t>Сокол – 1,2,3</a:t>
            </a:r>
            <a:br>
              <a:rPr lang="ru-RU" sz="700" dirty="0" smtClean="0"/>
            </a:br>
            <a:r>
              <a:rPr lang="ru-RU" sz="700" dirty="0" smtClean="0"/>
              <a:t>Коммунальник</a:t>
            </a:r>
            <a:br>
              <a:rPr lang="ru-RU" sz="700" dirty="0" smtClean="0"/>
            </a:br>
            <a:r>
              <a:rPr lang="ru-RU" sz="700" dirty="0" smtClean="0"/>
              <a:t>Тепличное</a:t>
            </a:r>
            <a:br>
              <a:rPr lang="ru-RU" sz="700" dirty="0" smtClean="0"/>
            </a:br>
            <a:r>
              <a:rPr lang="ru-RU" sz="700" dirty="0" err="1" smtClean="0"/>
              <a:t>Металлургстрой</a:t>
            </a:r>
            <a:r>
              <a:rPr lang="ru-RU" sz="700" dirty="0" smtClean="0"/>
              <a:t/>
            </a:r>
            <a:br>
              <a:rPr lang="ru-RU" sz="700" dirty="0" smtClean="0"/>
            </a:br>
            <a:r>
              <a:rPr lang="ru-RU" sz="700" dirty="0" err="1" smtClean="0"/>
              <a:t>им.И.В</a:t>
            </a:r>
            <a:r>
              <a:rPr lang="ru-RU" sz="700" dirty="0" smtClean="0"/>
              <a:t>. Мичурина</a:t>
            </a:r>
            <a:br>
              <a:rPr lang="ru-RU" sz="700" dirty="0" smtClean="0"/>
            </a:br>
            <a:r>
              <a:rPr lang="ru-RU" sz="700" dirty="0" smtClean="0"/>
              <a:t>Ремонтник</a:t>
            </a:r>
            <a:br>
              <a:rPr lang="ru-RU" sz="700" dirty="0" smtClean="0"/>
            </a:br>
            <a:r>
              <a:rPr lang="ru-RU" sz="700" dirty="0" smtClean="0"/>
              <a:t>Пусковые двигатели</a:t>
            </a:r>
            <a:br>
              <a:rPr lang="ru-RU" sz="700" dirty="0" smtClean="0"/>
            </a:br>
            <a:r>
              <a:rPr lang="ru-RU" sz="700" dirty="0" smtClean="0"/>
              <a:t>Строитель -3</a:t>
            </a:r>
            <a:br>
              <a:rPr lang="ru-RU" sz="700" dirty="0" smtClean="0"/>
            </a:br>
            <a:r>
              <a:rPr lang="ru-RU" sz="700" dirty="0" smtClean="0"/>
              <a:t>Союз Садоводов России</a:t>
            </a:r>
            <a:br>
              <a:rPr lang="ru-RU" sz="700" dirty="0" smtClean="0"/>
            </a:br>
            <a:r>
              <a:rPr lang="ru-RU" sz="700" dirty="0" smtClean="0"/>
              <a:t>Станкостроитель</a:t>
            </a:r>
            <a:br>
              <a:rPr lang="ru-RU" sz="700" dirty="0" smtClean="0"/>
            </a:br>
            <a:r>
              <a:rPr lang="ru-RU" sz="700" dirty="0" smtClean="0"/>
              <a:t>Монтажник</a:t>
            </a:r>
            <a:br>
              <a:rPr lang="ru-RU" sz="700" dirty="0" smtClean="0"/>
            </a:br>
            <a:r>
              <a:rPr lang="ru-RU" sz="700" dirty="0" smtClean="0"/>
              <a:t>Машиностроитель</a:t>
            </a:r>
            <a:br>
              <a:rPr lang="ru-RU" sz="700" dirty="0" smtClean="0"/>
            </a:br>
            <a:r>
              <a:rPr lang="ru-RU" sz="700" dirty="0" smtClean="0"/>
              <a:t>Ветеран труда</a:t>
            </a:r>
            <a:br>
              <a:rPr lang="ru-RU" sz="700" dirty="0" smtClean="0"/>
            </a:br>
            <a:r>
              <a:rPr lang="ru-RU" sz="700" dirty="0" smtClean="0"/>
              <a:t>Горняк -1</a:t>
            </a:r>
            <a:br>
              <a:rPr lang="ru-RU" sz="700" dirty="0" smtClean="0"/>
            </a:br>
            <a:r>
              <a:rPr lang="ru-RU" sz="700" dirty="0" smtClean="0"/>
              <a:t>Тепличное</a:t>
            </a:r>
            <a:br>
              <a:rPr lang="ru-RU" sz="700" dirty="0" smtClean="0"/>
            </a:br>
            <a:r>
              <a:rPr lang="ru-RU" sz="700" dirty="0" smtClean="0"/>
              <a:t>Трубник</a:t>
            </a:r>
            <a:br>
              <a:rPr lang="ru-RU" sz="700" dirty="0" smtClean="0"/>
            </a:br>
            <a:r>
              <a:rPr lang="ru-RU" sz="700" dirty="0" err="1" smtClean="0"/>
              <a:t>Центролит</a:t>
            </a:r>
            <a:r>
              <a:rPr lang="ru-RU" sz="700" dirty="0" smtClean="0"/>
              <a:t>,</a:t>
            </a:r>
            <a:endParaRPr lang="en-US" sz="700" dirty="0" smtClean="0"/>
          </a:p>
          <a:p>
            <a:pPr marL="0" indent="0">
              <a:buNone/>
            </a:pPr>
            <a:r>
              <a:rPr lang="ru-RU" sz="700" dirty="0" smtClean="0"/>
              <a:t> </a:t>
            </a:r>
            <a:r>
              <a:rPr lang="ru-RU" sz="700" dirty="0"/>
              <a:t>Дружба</a:t>
            </a:r>
            <a:r>
              <a:rPr lang="en-US" sz="700" dirty="0"/>
              <a:t>,</a:t>
            </a:r>
            <a:r>
              <a:rPr lang="ru-RU" sz="700" dirty="0"/>
              <a:t/>
            </a:r>
            <a:br>
              <a:rPr lang="ru-RU" sz="700" dirty="0"/>
            </a:br>
            <a:r>
              <a:rPr lang="ru-RU" sz="700" dirty="0"/>
              <a:t>Авторемонтник,</a:t>
            </a:r>
            <a:endParaRPr lang="en-US" sz="700" dirty="0"/>
          </a:p>
          <a:p>
            <a:pPr marL="0" indent="0">
              <a:buNone/>
            </a:pPr>
            <a:r>
              <a:rPr lang="ru-RU" sz="700" dirty="0"/>
              <a:t> Восход,</a:t>
            </a:r>
            <a:endParaRPr lang="en-US" sz="700" dirty="0"/>
          </a:p>
          <a:p>
            <a:pPr marL="0" indent="0">
              <a:buNone/>
            </a:pPr>
            <a:r>
              <a:rPr lang="ru-RU" sz="700" dirty="0"/>
              <a:t> Спутник,</a:t>
            </a:r>
            <a:endParaRPr lang="en-US" sz="700" dirty="0"/>
          </a:p>
          <a:p>
            <a:pPr marL="0" indent="0">
              <a:buNone/>
            </a:pPr>
            <a:r>
              <a:rPr lang="ru-RU" sz="700" dirty="0"/>
              <a:t> Ударник</a:t>
            </a:r>
          </a:p>
        </p:txBody>
      </p:sp>
      <p:pic>
        <p:nvPicPr>
          <p:cNvPr id="2050" name="Picture 2" descr="C:\Users\user\Downloads\20221001_15153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22248" y="909900"/>
            <a:ext cx="1366665" cy="102499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ownloads\IMG-20221023-WA002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59186" y="828061"/>
            <a:ext cx="567784" cy="10093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ownloads\IMG-20221022-WA0005.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00382" y="709418"/>
            <a:ext cx="878972" cy="117196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ownloads\IMG-20221022-WA000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1976" y="766296"/>
            <a:ext cx="793655" cy="10582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user\Downloads\IMG-20221019-WA000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416907" y="998854"/>
            <a:ext cx="1377385" cy="103303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user\Downloads\IMG-20221008-WA0003.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967170" y="3848386"/>
            <a:ext cx="715838" cy="9544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user\Downloads\IMG-20221014-WA0018.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78803" y="3857511"/>
            <a:ext cx="705199" cy="940266"/>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user\Downloads\IMG-20221009-WA0008.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637688" y="3730590"/>
            <a:ext cx="767824" cy="102376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user\Downloads\IMG-20221004-WA0015.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970725" y="891699"/>
            <a:ext cx="826937" cy="110258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user\Downloads\IMG-20221001-WA0023.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312640" y="859931"/>
            <a:ext cx="559158" cy="124085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user\Downloads\IMG-20220925-WA0016.jp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331771" y="2537816"/>
            <a:ext cx="714642" cy="95285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user\Downloads\IMG-20220925-WA0001.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64873" y="3881508"/>
            <a:ext cx="962575" cy="721931"/>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user\Downloads\IMG-20220924-WA0004.jp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439664" y="3665690"/>
            <a:ext cx="673213" cy="8976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user\Downloads\Изображение WhatsApp 2023-05-02 в 10.59.19.jp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248555" y="2520825"/>
            <a:ext cx="1230799" cy="9231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user\Downloads\Design.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364100" y="1994281"/>
            <a:ext cx="2320614" cy="16464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user\Downloads\Изображение WhatsApp 2023-05-02 в 10.03.01.jp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6115415" y="3490672"/>
            <a:ext cx="980329" cy="1307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359279" y="202115"/>
            <a:ext cx="4700389" cy="276999"/>
          </a:xfrm>
          <a:prstGeom prst="rect">
            <a:avLst/>
          </a:prstGeom>
        </p:spPr>
        <p:txBody>
          <a:bodyPr wrap="none">
            <a:spAutoFit/>
          </a:bodyPr>
          <a:lstStyle/>
          <a:p>
            <a:r>
              <a:rPr lang="ru-RU" b="1" dirty="0" smtClean="0">
                <a:solidFill>
                  <a:srgbClr val="4C8F9A"/>
                </a:solidFill>
              </a:rPr>
              <a:t>КАЧЕСТВЕННЫЕ РЕЗУЛЬТАТЫ </a:t>
            </a:r>
            <a:r>
              <a:rPr lang="ru-RU" b="1" dirty="0">
                <a:solidFill>
                  <a:srgbClr val="4C8F9A"/>
                </a:solidFill>
              </a:rPr>
              <a:t>ВОЛОНТЕРСКОГО ПРОЕКТА</a:t>
            </a:r>
            <a:endParaRPr lang="ru-RU" dirty="0"/>
          </a:p>
        </p:txBody>
      </p:sp>
      <p:pic>
        <p:nvPicPr>
          <p:cNvPr id="2050" name="Picture 2" descr="C:\Users\user\Downloads\Изображение WhatsApp 2023-05-02 в 11.01.1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76811" y="1439548"/>
            <a:ext cx="2385095" cy="178882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user\Downloads\Изображение WhatsApp 2023-05-02 в 11.01.3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817085" y="1690611"/>
            <a:ext cx="1971103" cy="26281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user\Downloads\Изображение WhatsApp 2023-05-02 в 11.00.5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13226" y="1610138"/>
            <a:ext cx="2050639" cy="261861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ser\Downloads\Изображение WhatsApp 2023-05-02 в 11.00.2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66951" y="3373516"/>
            <a:ext cx="2443943" cy="151083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21240" y="479114"/>
            <a:ext cx="7419825" cy="646331"/>
          </a:xfrm>
          <a:prstGeom prst="rect">
            <a:avLst/>
          </a:prstGeom>
        </p:spPr>
        <p:txBody>
          <a:bodyPr wrap="square">
            <a:spAutoFit/>
          </a:bodyPr>
          <a:lstStyle/>
          <a:p>
            <a:r>
              <a:rPr lang="ru-RU" dirty="0">
                <a:solidFill>
                  <a:schemeClr val="tx1"/>
                </a:solidFill>
              </a:rPr>
              <a:t>В </a:t>
            </a:r>
            <a:r>
              <a:rPr lang="ru-RU" dirty="0" err="1">
                <a:solidFill>
                  <a:schemeClr val="tx1"/>
                </a:solidFill>
              </a:rPr>
              <a:t>минизоопарк</a:t>
            </a:r>
            <a:r>
              <a:rPr lang="ru-RU" dirty="0">
                <a:solidFill>
                  <a:schemeClr val="tx1"/>
                </a:solidFill>
              </a:rPr>
              <a:t> «Наша ферма» города Липецка, который расположен в парке Победы были переданы волонтерами - карликовые ежи. Ежи выполняют волонтерскую миссию, привлекая посетителей зоопарка с помощью информационной таблички о проблеме ежей в </a:t>
            </a:r>
            <a:r>
              <a:rPr lang="ru-RU" dirty="0" smtClean="0">
                <a:solidFill>
                  <a:schemeClr val="tx1"/>
                </a:solidFill>
              </a:rPr>
              <a:t>природе.</a:t>
            </a:r>
            <a:endParaRPr lang="ru-RU" dirty="0">
              <a:solidFill>
                <a:schemeClr val="tx1"/>
              </a:solidFill>
            </a:endParaRPr>
          </a:p>
        </p:txBody>
      </p:sp>
    </p:spTree>
    <p:extLst>
      <p:ext uri="{BB962C8B-B14F-4D97-AF65-F5344CB8AC3E}">
        <p14:creationId xmlns:p14="http://schemas.microsoft.com/office/powerpoint/2010/main" val="4259373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user\Downloads\20230128_13531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96792" y="2877017"/>
            <a:ext cx="1832089" cy="1374068"/>
          </a:xfrm>
          <a:prstGeom prst="rect">
            <a:avLst/>
          </a:prstGeom>
          <a:noFill/>
          <a:scene3d>
            <a:camera prst="orthographicFront">
              <a:rot lat="0" lon="0" rev="5400000"/>
            </a:camera>
            <a:lightRig rig="threePt" dir="t"/>
          </a:scene3d>
          <a:extLst>
            <a:ext uri="{909E8E84-426E-40DD-AFC4-6F175D3DCCD1}">
              <a14:hiddenFill xmlns:a14="http://schemas.microsoft.com/office/drawing/2010/main">
                <a:solidFill>
                  <a:srgbClr val="FFFFFF"/>
                </a:solidFill>
              </a14:hiddenFill>
            </a:ext>
          </a:extLst>
        </p:spPr>
      </p:pic>
      <p:pic>
        <p:nvPicPr>
          <p:cNvPr id="2053" name="Picture 5" descr="C:\Users\user\Downloads\Изображение WhatsApp 2023-05-02 в 10.03.0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5917" y="2476150"/>
            <a:ext cx="3012596" cy="2063035"/>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2517519" y="165539"/>
            <a:ext cx="4700389" cy="276999"/>
          </a:xfrm>
          <a:prstGeom prst="rect">
            <a:avLst/>
          </a:prstGeom>
        </p:spPr>
        <p:txBody>
          <a:bodyPr wrap="none">
            <a:spAutoFit/>
          </a:bodyPr>
          <a:lstStyle/>
          <a:p>
            <a:r>
              <a:rPr lang="ru-RU" b="1" dirty="0" smtClean="0">
                <a:solidFill>
                  <a:srgbClr val="4C8F9A"/>
                </a:solidFill>
              </a:rPr>
              <a:t>КАЧЕСТВЕННЫЕ РЕЗУЛЬТАТЫ </a:t>
            </a:r>
            <a:r>
              <a:rPr lang="ru-RU" b="1" dirty="0">
                <a:solidFill>
                  <a:srgbClr val="4C8F9A"/>
                </a:solidFill>
              </a:rPr>
              <a:t>ВОЛОНТЕРСКОГО ПРОЕКТА</a:t>
            </a:r>
            <a:endParaRPr lang="ru-RU" dirty="0"/>
          </a:p>
        </p:txBody>
      </p:sp>
      <p:sp>
        <p:nvSpPr>
          <p:cNvPr id="4" name="Прямоугольник 3"/>
          <p:cNvSpPr/>
          <p:nvPr/>
        </p:nvSpPr>
        <p:spPr>
          <a:xfrm>
            <a:off x="358307" y="470950"/>
            <a:ext cx="8255398" cy="1754326"/>
          </a:xfrm>
          <a:prstGeom prst="rect">
            <a:avLst/>
          </a:prstGeom>
        </p:spPr>
        <p:txBody>
          <a:bodyPr wrap="square">
            <a:spAutoFit/>
          </a:bodyPr>
          <a:lstStyle/>
          <a:p>
            <a:r>
              <a:rPr lang="ru-RU" dirty="0">
                <a:solidFill>
                  <a:schemeClr val="tx1"/>
                </a:solidFill>
              </a:rPr>
              <a:t>Ключевыми фигурами проекта в </a:t>
            </a:r>
            <a:r>
              <a:rPr lang="ru-RU" dirty="0" err="1">
                <a:solidFill>
                  <a:schemeClr val="tx1"/>
                </a:solidFill>
              </a:rPr>
              <a:t>соцсети</a:t>
            </a:r>
            <a:r>
              <a:rPr lang="ru-RU" dirty="0">
                <a:solidFill>
                  <a:schemeClr val="tx1"/>
                </a:solidFill>
              </a:rPr>
              <a:t> ВК было создано сообщество «Берегите ежей», где был размещен волонтерский информационный видеоролик о ежах, также размещена вся информация о проекте и фотоотчет о проделанной работе</a:t>
            </a:r>
            <a:r>
              <a:rPr lang="ru-RU" dirty="0" smtClean="0">
                <a:solidFill>
                  <a:schemeClr val="tx1"/>
                </a:solidFill>
              </a:rPr>
              <a:t>;</a:t>
            </a:r>
          </a:p>
          <a:p>
            <a:r>
              <a:rPr lang="ru-RU" dirty="0">
                <a:solidFill>
                  <a:schemeClr val="tx1"/>
                </a:solidFill>
              </a:rPr>
              <a:t>С помощью </a:t>
            </a:r>
            <a:r>
              <a:rPr lang="ru-RU" dirty="0" err="1">
                <a:solidFill>
                  <a:schemeClr val="tx1"/>
                </a:solidFill>
              </a:rPr>
              <a:t>пиарволонтера</a:t>
            </a:r>
            <a:r>
              <a:rPr lang="ru-RU" dirty="0">
                <a:solidFill>
                  <a:schemeClr val="tx1"/>
                </a:solidFill>
              </a:rPr>
              <a:t> Жанны </a:t>
            </a:r>
            <a:r>
              <a:rPr lang="ru-RU" dirty="0" err="1">
                <a:solidFill>
                  <a:schemeClr val="tx1"/>
                </a:solidFill>
              </a:rPr>
              <a:t>Полухиной</a:t>
            </a:r>
            <a:r>
              <a:rPr lang="ru-RU" dirty="0">
                <a:solidFill>
                  <a:schemeClr val="tx1"/>
                </a:solidFill>
              </a:rPr>
              <a:t> в СМИ в  Детском журнале «Золотой ключик» вышла статья о проекте «Берегите ежей», где рассказали читателям о проблеме ежей в природе и провели конкурс детского рисунка в рамках волонтерского проекта. В конкурсе приняли 300 участников, 5 –</a:t>
            </a:r>
            <a:r>
              <a:rPr lang="ru-RU" dirty="0" err="1">
                <a:solidFill>
                  <a:schemeClr val="tx1"/>
                </a:solidFill>
              </a:rPr>
              <a:t>ти</a:t>
            </a:r>
            <a:r>
              <a:rPr lang="ru-RU" dirty="0">
                <a:solidFill>
                  <a:schemeClr val="tx1"/>
                </a:solidFill>
              </a:rPr>
              <a:t> победителям конкурса напечатали 500 календарей с их работами и информацией о ежах, календари дети раздали в своих школах </a:t>
            </a:r>
            <a:r>
              <a:rPr lang="ru-RU" dirty="0" smtClean="0">
                <a:solidFill>
                  <a:schemeClr val="tx1"/>
                </a:solidFill>
              </a:rPr>
              <a:t>рассказали </a:t>
            </a:r>
            <a:r>
              <a:rPr lang="ru-RU" dirty="0">
                <a:solidFill>
                  <a:schemeClr val="tx1"/>
                </a:solidFill>
              </a:rPr>
              <a:t>о пользе ежей в природе. </a:t>
            </a:r>
          </a:p>
          <a:p>
            <a:endParaRPr lang="ru-RU" dirty="0" smtClean="0">
              <a:solidFill>
                <a:schemeClr val="tx1"/>
              </a:solidFill>
            </a:endParaRPr>
          </a:p>
        </p:txBody>
      </p:sp>
      <p:pic>
        <p:nvPicPr>
          <p:cNvPr id="10" name="Picture 2" descr="C:\Users\user\Downloads\IMG-20230129-WA015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347330" y="2339395"/>
            <a:ext cx="3154828" cy="233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35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Grp="1" noChangeArrowheads="1"/>
          </p:cNvSpPr>
          <p:nvPr>
            <p:ph type="title"/>
          </p:nvPr>
        </p:nvSpPr>
        <p:spPr>
          <a:xfrm>
            <a:off x="317978" y="610556"/>
            <a:ext cx="5778500" cy="581025"/>
          </a:xfrm>
        </p:spPr>
        <p:txBody>
          <a:bodyPr/>
          <a:lstStyle/>
          <a:p>
            <a:r>
              <a:rPr lang="ru-RU" sz="2000" b="1" dirty="0" smtClean="0">
                <a:solidFill>
                  <a:srgbClr val="3C3C3C"/>
                </a:solidFill>
                <a:sym typeface="Arial" charset="0"/>
              </a:rPr>
              <a:t>300 детей приняли участие в конкурсе </a:t>
            </a:r>
            <a:r>
              <a:rPr lang="ru-RU" sz="2000" b="1" dirty="0">
                <a:solidFill>
                  <a:srgbClr val="3C3C3C"/>
                </a:solidFill>
                <a:sym typeface="Arial" charset="0"/>
              </a:rPr>
              <a:t>рисунка</a:t>
            </a:r>
          </a:p>
        </p:txBody>
      </p:sp>
      <p:pic>
        <p:nvPicPr>
          <p:cNvPr id="6146" name="Picture 2" descr="C:\Users\user\Downloads\GLtGw0n-DDo.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0172" y="1904186"/>
            <a:ext cx="1692656" cy="1269492"/>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user\Downloads\i_BbTg6rgm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83749" y="3508219"/>
            <a:ext cx="1936446" cy="136988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user\Downloads\gfbQxwYlX6k.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53885" y="1187979"/>
            <a:ext cx="1733311" cy="974988"/>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user\Downloads\apVF1nSrHKU.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494212" y="3728004"/>
            <a:ext cx="1652902" cy="114605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user\Downloads\GKA0INAH8mo.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3104" y="3381055"/>
            <a:ext cx="1114608" cy="1584959"/>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C:\Users\user\Downloads\z_5XSnAzBJ0.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083888" y="3628848"/>
            <a:ext cx="1741936" cy="1245212"/>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user\Downloads\R18VLPbhd7s.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870302" y="2089471"/>
            <a:ext cx="1907689" cy="1326440"/>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C:\Users\user\Downloads\1ynWbznMKpo.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40929" y="2278084"/>
            <a:ext cx="1737969" cy="11378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ownloads\sdsqqJ9fU4c.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021525" y="1835335"/>
            <a:ext cx="1994692" cy="140719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wnloads\WXEfBfFr6fo.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195931" y="3684253"/>
            <a:ext cx="1640572" cy="1193637"/>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7995" y="240032"/>
            <a:ext cx="5907813" cy="276999"/>
          </a:xfrm>
          <a:prstGeom prst="rect">
            <a:avLst/>
          </a:prstGeom>
        </p:spPr>
        <p:txBody>
          <a:bodyPr wrap="square">
            <a:spAutoFit/>
          </a:bodyPr>
          <a:lstStyle/>
          <a:p>
            <a:r>
              <a:rPr lang="ru-RU" b="1" dirty="0">
                <a:solidFill>
                  <a:srgbClr val="4C8F9A"/>
                </a:solidFill>
              </a:rPr>
              <a:t>КАЧЕСТВЕННЫЕ РЕЗУЛЬТАТЫ ВОЛОНТЕРСКОГО ПРОЕКТА</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422525"/>
            <a:ext cx="9144000" cy="2720975"/>
          </a:xfrm>
          <a:prstGeom prst="rect">
            <a:avLst/>
          </a:prstGeom>
          <a:noFill/>
          <a:ln w="9525">
            <a:noFill/>
            <a:miter lim="800000"/>
            <a:headEnd/>
            <a:tailEnd/>
          </a:ln>
        </p:spPr>
      </p:pic>
      <p:pic>
        <p:nvPicPr>
          <p:cNvPr id="28674" name="Рисунок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0488"/>
            <a:ext cx="9144000" cy="771526"/>
          </a:xfrm>
          <a:prstGeom prst="rect">
            <a:avLst/>
          </a:prstGeom>
          <a:noFill/>
          <a:ln w="9525">
            <a:noFill/>
            <a:miter lim="800000"/>
            <a:headEnd/>
            <a:tailEnd/>
          </a:ln>
        </p:spPr>
      </p:pic>
      <p:sp>
        <p:nvSpPr>
          <p:cNvPr id="28677" name="TextBox 17"/>
          <p:cNvSpPr txBox="1">
            <a:spLocks noChangeArrowheads="1"/>
          </p:cNvSpPr>
          <p:nvPr/>
        </p:nvSpPr>
        <p:spPr bwMode="auto">
          <a:xfrm rot="10800000" flipV="1">
            <a:off x="316102" y="341602"/>
            <a:ext cx="6612001" cy="307777"/>
          </a:xfrm>
          <a:prstGeom prst="rect">
            <a:avLst/>
          </a:prstGeom>
          <a:noFill/>
          <a:ln w="9525">
            <a:noFill/>
            <a:miter lim="800000"/>
            <a:headEnd/>
            <a:tailEnd/>
          </a:ln>
        </p:spPr>
        <p:txBody>
          <a:bodyPr wrap="square">
            <a:spAutoFit/>
          </a:bodyPr>
          <a:lstStyle/>
          <a:p>
            <a:pPr>
              <a:buClr>
                <a:srgbClr val="000000"/>
              </a:buClr>
              <a:buFont typeface="Arial" charset="0"/>
              <a:buNone/>
            </a:pPr>
            <a:r>
              <a:rPr lang="ru-RU" sz="1400" b="1" dirty="0">
                <a:solidFill>
                  <a:srgbClr val="4C8F9A"/>
                </a:solidFill>
              </a:rPr>
              <a:t>КЛЮЧЕВЫЕ ЧЛЕНЫ КОМАНДЫ ВОЛОНТЕРСКОГО ПРОЕКТА</a:t>
            </a:r>
            <a:endParaRPr lang="ru-RU" sz="1400" dirty="0">
              <a:solidFill>
                <a:srgbClr val="3C3C3C"/>
              </a:solidFill>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898163714"/>
              </p:ext>
            </p:extLst>
          </p:nvPr>
        </p:nvGraphicFramePr>
        <p:xfrm>
          <a:off x="152400" y="920496"/>
          <a:ext cx="5287825" cy="1789176"/>
        </p:xfrm>
        <a:graphic>
          <a:graphicData uri="http://schemas.openxmlformats.org/drawingml/2006/table">
            <a:tbl>
              <a:tblPr firstRow="1" bandRow="1">
                <a:tableStyleId>{5C22544A-7EE6-4342-B048-85BDC9FD1C3A}</a:tableStyleId>
              </a:tblPr>
              <a:tblGrid>
                <a:gridCol w="657088">
                  <a:extLst>
                    <a:ext uri="{9D8B030D-6E8A-4147-A177-3AD203B41FA5}">
                      <a16:colId xmlns="" xmlns:a16="http://schemas.microsoft.com/office/drawing/2014/main" val="20000"/>
                    </a:ext>
                  </a:extLst>
                </a:gridCol>
                <a:gridCol w="2808158">
                  <a:extLst>
                    <a:ext uri="{9D8B030D-6E8A-4147-A177-3AD203B41FA5}">
                      <a16:colId xmlns="" xmlns:a16="http://schemas.microsoft.com/office/drawing/2014/main" val="20001"/>
                    </a:ext>
                  </a:extLst>
                </a:gridCol>
                <a:gridCol w="1822579">
                  <a:extLst>
                    <a:ext uri="{9D8B030D-6E8A-4147-A177-3AD203B41FA5}">
                      <a16:colId xmlns="" xmlns:a16="http://schemas.microsoft.com/office/drawing/2014/main" val="20002"/>
                    </a:ext>
                  </a:extLst>
                </a:gridCol>
              </a:tblGrid>
              <a:tr h="332232">
                <a:tc>
                  <a:txBody>
                    <a:bodyPr/>
                    <a:lstStyle/>
                    <a:p>
                      <a:r>
                        <a:rPr lang="ru-RU" sz="900" dirty="0"/>
                        <a:t>№</a:t>
                      </a:r>
                    </a:p>
                  </a:txBody>
                  <a:tcPr/>
                </a:tc>
                <a:tc>
                  <a:txBody>
                    <a:bodyPr/>
                    <a:lstStyle/>
                    <a:p>
                      <a:r>
                        <a:rPr lang="ru-RU" sz="900" dirty="0"/>
                        <a:t>ФИО</a:t>
                      </a:r>
                    </a:p>
                  </a:txBody>
                  <a:tcPr/>
                </a:tc>
                <a:tc>
                  <a:txBody>
                    <a:bodyPr/>
                    <a:lstStyle/>
                    <a:p>
                      <a:r>
                        <a:rPr lang="ru-RU" sz="900" dirty="0"/>
                        <a:t>Роль и зона</a:t>
                      </a:r>
                      <a:r>
                        <a:rPr lang="ru-RU" sz="900" baseline="0" dirty="0"/>
                        <a:t> ответственности в проекте</a:t>
                      </a:r>
                      <a:endParaRPr lang="ru-RU" sz="900" dirty="0"/>
                    </a:p>
                  </a:txBody>
                  <a:tcPr/>
                </a:tc>
                <a:extLst>
                  <a:ext uri="{0D108BD9-81ED-4DB2-BD59-A6C34878D82A}">
                    <a16:rowId xmlns="" xmlns:a16="http://schemas.microsoft.com/office/drawing/2014/main" val="10000"/>
                  </a:ext>
                </a:extLst>
              </a:tr>
              <a:tr h="493776">
                <a:tc>
                  <a:txBody>
                    <a:bodyPr/>
                    <a:lstStyle/>
                    <a:p>
                      <a:r>
                        <a:rPr lang="ru-RU" sz="900" dirty="0"/>
                        <a:t>1 </a:t>
                      </a:r>
                    </a:p>
                  </a:txBody>
                  <a:tcPr/>
                </a:tc>
                <a:tc>
                  <a:txBody>
                    <a:bodyPr/>
                    <a:lstStyle/>
                    <a:p>
                      <a:r>
                        <a:rPr lang="ru-RU" sz="900" dirty="0" err="1"/>
                        <a:t>Костенькова</a:t>
                      </a:r>
                      <a:r>
                        <a:rPr lang="ru-RU" sz="900" dirty="0"/>
                        <a:t> Маргарита Николаевна</a:t>
                      </a:r>
                    </a:p>
                  </a:txBody>
                  <a:tcPr/>
                </a:tc>
                <a:tc>
                  <a:txBody>
                    <a:bodyPr/>
                    <a:lstStyle/>
                    <a:p>
                      <a:r>
                        <a:rPr lang="ru-RU" sz="900" dirty="0"/>
                        <a:t>Автор</a:t>
                      </a:r>
                      <a:r>
                        <a:rPr lang="ru-RU" sz="900" baseline="0" dirty="0"/>
                        <a:t> проекта, организация проекта</a:t>
                      </a:r>
                      <a:endParaRPr lang="ru-RU" sz="900" dirty="0"/>
                    </a:p>
                  </a:txBody>
                  <a:tcPr/>
                </a:tc>
                <a:extLst>
                  <a:ext uri="{0D108BD9-81ED-4DB2-BD59-A6C34878D82A}">
                    <a16:rowId xmlns="" xmlns:a16="http://schemas.microsoft.com/office/drawing/2014/main" val="10001"/>
                  </a:ext>
                </a:extLst>
              </a:tr>
              <a:tr h="435864">
                <a:tc>
                  <a:txBody>
                    <a:bodyPr/>
                    <a:lstStyle/>
                    <a:p>
                      <a:r>
                        <a:rPr lang="ru-RU" sz="900" dirty="0"/>
                        <a:t>2</a:t>
                      </a:r>
                    </a:p>
                  </a:txBody>
                  <a:tcPr/>
                </a:tc>
                <a:tc>
                  <a:txBody>
                    <a:bodyPr/>
                    <a:lstStyle/>
                    <a:p>
                      <a:r>
                        <a:rPr lang="ru-RU" sz="900" dirty="0" err="1"/>
                        <a:t>Полухина</a:t>
                      </a:r>
                      <a:r>
                        <a:rPr lang="ru-RU" sz="900" dirty="0"/>
                        <a:t> Жанна Владимировна</a:t>
                      </a:r>
                    </a:p>
                  </a:txBody>
                  <a:tcPr/>
                </a:tc>
                <a:tc>
                  <a:txBody>
                    <a:bodyPr/>
                    <a:lstStyle/>
                    <a:p>
                      <a:r>
                        <a:rPr lang="ru-RU" sz="900" dirty="0" err="1"/>
                        <a:t>пиарволонтер</a:t>
                      </a:r>
                      <a:endParaRPr lang="ru-RU" sz="900" dirty="0"/>
                    </a:p>
                  </a:txBody>
                  <a:tcPr/>
                </a:tc>
                <a:extLst>
                  <a:ext uri="{0D108BD9-81ED-4DB2-BD59-A6C34878D82A}">
                    <a16:rowId xmlns="" xmlns:a16="http://schemas.microsoft.com/office/drawing/2014/main" val="10002"/>
                  </a:ext>
                </a:extLst>
              </a:tr>
              <a:tr h="493776">
                <a:tc>
                  <a:txBody>
                    <a:bodyPr/>
                    <a:lstStyle/>
                    <a:p>
                      <a:r>
                        <a:rPr lang="ru-RU" sz="900" dirty="0"/>
                        <a:t>3</a:t>
                      </a:r>
                    </a:p>
                  </a:txBody>
                  <a:tcPr/>
                </a:tc>
                <a:tc>
                  <a:txBody>
                    <a:bodyPr/>
                    <a:lstStyle/>
                    <a:p>
                      <a:r>
                        <a:rPr lang="ru-RU" sz="900" dirty="0"/>
                        <a:t>Потапова</a:t>
                      </a:r>
                      <a:r>
                        <a:rPr lang="ru-RU" sz="900" baseline="0" dirty="0"/>
                        <a:t> Анастасия Викторовна</a:t>
                      </a:r>
                      <a:endParaRPr lang="ru-RU" sz="900" dirty="0"/>
                    </a:p>
                  </a:txBody>
                  <a:tcPr/>
                </a:tc>
                <a:tc>
                  <a:txBody>
                    <a:bodyPr/>
                    <a:lstStyle/>
                    <a:p>
                      <a:r>
                        <a:rPr lang="ru-RU" sz="900" dirty="0"/>
                        <a:t>Помощь</a:t>
                      </a:r>
                      <a:r>
                        <a:rPr lang="ru-RU" sz="900" baseline="0" dirty="0"/>
                        <a:t> корпоративных волонтеров</a:t>
                      </a:r>
                      <a:endParaRPr lang="ru-RU" sz="900" dirty="0"/>
                    </a:p>
                  </a:txBody>
                  <a:tcPr/>
                </a:tc>
                <a:extLst>
                  <a:ext uri="{0D108BD9-81ED-4DB2-BD59-A6C34878D82A}">
                    <a16:rowId xmlns="" xmlns:a16="http://schemas.microsoft.com/office/drawing/2014/main" val="10003"/>
                  </a:ext>
                </a:extLst>
              </a:tr>
            </a:tbl>
          </a:graphicData>
        </a:graphic>
      </p:graphicFrame>
      <p:pic>
        <p:nvPicPr>
          <p:cNvPr id="3074" name="Picture 2" descr="C:\Users\user\Downloads\-5384443273583641756_12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82036" y="250161"/>
            <a:ext cx="1872421" cy="28097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user\Downloads\IMG_20230421_140559_820.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721922" y="2904999"/>
            <a:ext cx="3297317" cy="21973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Grp="1" noChangeArrowheads="1"/>
          </p:cNvSpPr>
          <p:nvPr>
            <p:ph type="title"/>
          </p:nvPr>
        </p:nvSpPr>
        <p:spPr>
          <a:xfrm>
            <a:off x="457200" y="0"/>
            <a:ext cx="6021388" cy="758825"/>
          </a:xfrm>
        </p:spPr>
        <p:txBody>
          <a:bodyPr/>
          <a:lstStyle/>
          <a:p>
            <a:r>
              <a:rPr lang="ru-RU" sz="2000" b="1" dirty="0">
                <a:solidFill>
                  <a:srgbClr val="4C8F9A"/>
                </a:solidFill>
              </a:rPr>
              <a:t>ПАРТНЕРЫ ВОЛОНТЕРСКОГО ПРОЕКТА</a:t>
            </a:r>
            <a:endParaRPr lang="ru-RU" sz="2000" b="1" dirty="0">
              <a:solidFill>
                <a:srgbClr val="3C3C3C"/>
              </a:solidFill>
              <a:sym typeface="Arial"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283805489"/>
              </p:ext>
            </p:extLst>
          </p:nvPr>
        </p:nvGraphicFramePr>
        <p:xfrm>
          <a:off x="182880" y="804671"/>
          <a:ext cx="7158118" cy="3250616"/>
        </p:xfrm>
        <a:graphic>
          <a:graphicData uri="http://schemas.openxmlformats.org/drawingml/2006/table">
            <a:tbl>
              <a:tblPr firstRow="1" bandRow="1">
                <a:tableStyleId>{5C22544A-7EE6-4342-B048-85BDC9FD1C3A}</a:tableStyleId>
              </a:tblPr>
              <a:tblGrid>
                <a:gridCol w="463084">
                  <a:extLst>
                    <a:ext uri="{9D8B030D-6E8A-4147-A177-3AD203B41FA5}">
                      <a16:colId xmlns="" xmlns:a16="http://schemas.microsoft.com/office/drawing/2014/main" val="20000"/>
                    </a:ext>
                  </a:extLst>
                </a:gridCol>
                <a:gridCol w="3637631">
                  <a:extLst>
                    <a:ext uri="{9D8B030D-6E8A-4147-A177-3AD203B41FA5}">
                      <a16:colId xmlns="" xmlns:a16="http://schemas.microsoft.com/office/drawing/2014/main" val="20001"/>
                    </a:ext>
                  </a:extLst>
                </a:gridCol>
                <a:gridCol w="3057403">
                  <a:extLst>
                    <a:ext uri="{9D8B030D-6E8A-4147-A177-3AD203B41FA5}">
                      <a16:colId xmlns="" xmlns:a16="http://schemas.microsoft.com/office/drawing/2014/main" val="20002"/>
                    </a:ext>
                  </a:extLst>
                </a:gridCol>
              </a:tblGrid>
              <a:tr h="323926">
                <a:tc>
                  <a:txBody>
                    <a:bodyPr/>
                    <a:lstStyle/>
                    <a:p>
                      <a:pPr algn="ctr"/>
                      <a:r>
                        <a:rPr lang="ru-RU" sz="800" dirty="0"/>
                        <a:t>№</a:t>
                      </a:r>
                      <a:r>
                        <a:rPr lang="ru-RU" sz="800" baseline="0" dirty="0"/>
                        <a:t> п</a:t>
                      </a:r>
                      <a:r>
                        <a:rPr lang="en-US" sz="800" baseline="0" dirty="0"/>
                        <a:t>/</a:t>
                      </a:r>
                      <a:r>
                        <a:rPr lang="ru-RU" sz="800" baseline="0" dirty="0"/>
                        <a:t>п</a:t>
                      </a:r>
                      <a:endParaRPr lang="ru-RU" sz="800" dirty="0"/>
                    </a:p>
                  </a:txBody>
                  <a:tcPr/>
                </a:tc>
                <a:tc>
                  <a:txBody>
                    <a:bodyPr/>
                    <a:lstStyle/>
                    <a:p>
                      <a:pPr algn="ctr"/>
                      <a:r>
                        <a:rPr lang="ru-RU" sz="800" dirty="0"/>
                        <a:t>Наименование организации-партнера</a:t>
                      </a:r>
                    </a:p>
                  </a:txBody>
                  <a:tcPr/>
                </a:tc>
                <a:tc>
                  <a:txBody>
                    <a:bodyPr/>
                    <a:lstStyle/>
                    <a:p>
                      <a:pPr algn="ctr"/>
                      <a:r>
                        <a:rPr lang="ru-RU" sz="800" dirty="0"/>
                        <a:t>Ожидаемый</a:t>
                      </a:r>
                      <a:r>
                        <a:rPr lang="ru-RU" sz="800" baseline="0" dirty="0"/>
                        <a:t> вклад в реализацию проекта/формат участия</a:t>
                      </a:r>
                      <a:endParaRPr lang="ru-RU" sz="800" dirty="0"/>
                    </a:p>
                  </a:txBody>
                  <a:tcPr/>
                </a:tc>
                <a:extLst>
                  <a:ext uri="{0D108BD9-81ED-4DB2-BD59-A6C34878D82A}">
                    <a16:rowId xmlns="" xmlns:a16="http://schemas.microsoft.com/office/drawing/2014/main" val="10000"/>
                  </a:ext>
                </a:extLst>
              </a:tr>
              <a:tr h="677300">
                <a:tc>
                  <a:txBody>
                    <a:bodyPr/>
                    <a:lstStyle/>
                    <a:p>
                      <a:r>
                        <a:rPr lang="ru-RU" sz="800" dirty="0"/>
                        <a:t>1</a:t>
                      </a:r>
                    </a:p>
                    <a:p>
                      <a:endParaRPr lang="ru-RU" sz="800" dirty="0"/>
                    </a:p>
                    <a:p>
                      <a:endParaRPr lang="ru-RU" sz="800" dirty="0"/>
                    </a:p>
                  </a:txBody>
                  <a:tcPr/>
                </a:tc>
                <a:tc>
                  <a:txBody>
                    <a:bodyPr/>
                    <a:lstStyle/>
                    <a:p>
                      <a:r>
                        <a:rPr lang="ru-RU" sz="800" baseline="0" dirty="0"/>
                        <a:t>Корпоративные волонтеры ПАО НЛМК</a:t>
                      </a:r>
                      <a:endParaRPr lang="ru-RU" sz="800" dirty="0"/>
                    </a:p>
                  </a:txBody>
                  <a:tcPr/>
                </a:tc>
                <a:tc>
                  <a:txBody>
                    <a:bodyPr/>
                    <a:lstStyle/>
                    <a:p>
                      <a:r>
                        <a:rPr lang="ru-RU" sz="800" dirty="0"/>
                        <a:t>Снятие ролика, дизайн табличек</a:t>
                      </a:r>
                      <a:r>
                        <a:rPr lang="ru-RU" sz="800" baseline="0" dirty="0"/>
                        <a:t> и календарей.</a:t>
                      </a:r>
                      <a:endParaRPr lang="ru-RU" sz="800" dirty="0"/>
                    </a:p>
                    <a:p>
                      <a:endParaRPr lang="ru-RU" sz="800" dirty="0"/>
                    </a:p>
                    <a:p>
                      <a:r>
                        <a:rPr lang="ru-RU" sz="800" dirty="0"/>
                        <a:t>Помощь в раздаче календарей – памяток</a:t>
                      </a:r>
                    </a:p>
                    <a:p>
                      <a:r>
                        <a:rPr lang="ru-RU" sz="800" dirty="0"/>
                        <a:t>Размещение</a:t>
                      </a:r>
                      <a:r>
                        <a:rPr lang="ru-RU" sz="800" baseline="0" dirty="0"/>
                        <a:t> табличек, автотранспорт.</a:t>
                      </a:r>
                      <a:endParaRPr lang="ru-RU" sz="800" dirty="0"/>
                    </a:p>
                  </a:txBody>
                  <a:tcPr/>
                </a:tc>
                <a:extLst>
                  <a:ext uri="{0D108BD9-81ED-4DB2-BD59-A6C34878D82A}">
                    <a16:rowId xmlns="" xmlns:a16="http://schemas.microsoft.com/office/drawing/2014/main" val="10001"/>
                  </a:ext>
                </a:extLst>
              </a:tr>
              <a:tr h="559509">
                <a:tc>
                  <a:txBody>
                    <a:bodyPr/>
                    <a:lstStyle/>
                    <a:p>
                      <a:r>
                        <a:rPr lang="ru-RU" sz="800" dirty="0"/>
                        <a:t>2</a:t>
                      </a:r>
                    </a:p>
                  </a:txBody>
                  <a:tcPr/>
                </a:tc>
                <a:tc>
                  <a:txBody>
                    <a:bodyPr/>
                    <a:lstStyle/>
                    <a:p>
                      <a:r>
                        <a:rPr lang="ru-RU" sz="800" dirty="0"/>
                        <a:t>БФ</a:t>
                      </a:r>
                      <a:r>
                        <a:rPr lang="ru-RU" sz="800" baseline="0" dirty="0"/>
                        <a:t> Милосердие</a:t>
                      </a:r>
                      <a:endParaRPr lang="ru-RU" sz="800" dirty="0"/>
                    </a:p>
                  </a:txBody>
                  <a:tcPr/>
                </a:tc>
                <a:tc>
                  <a:txBody>
                    <a:bodyPr/>
                    <a:lstStyle/>
                    <a:p>
                      <a:r>
                        <a:rPr lang="ru-RU" sz="800" dirty="0"/>
                        <a:t>Печать календарей,</a:t>
                      </a:r>
                      <a:r>
                        <a:rPr lang="ru-RU" sz="800" baseline="0" dirty="0"/>
                        <a:t> изготовление табличек, подарки победителям в конкурсе, закупка материала для мастер класса, покупка декоративных ежей.</a:t>
                      </a:r>
                      <a:endParaRPr lang="ru-RU" sz="800" dirty="0"/>
                    </a:p>
                  </a:txBody>
                  <a:tcPr/>
                </a:tc>
                <a:extLst>
                  <a:ext uri="{0D108BD9-81ED-4DB2-BD59-A6C34878D82A}">
                    <a16:rowId xmlns="" xmlns:a16="http://schemas.microsoft.com/office/drawing/2014/main" val="10002"/>
                  </a:ext>
                </a:extLst>
              </a:tr>
              <a:tr h="559509">
                <a:tc>
                  <a:txBody>
                    <a:bodyPr/>
                    <a:lstStyle/>
                    <a:p>
                      <a:r>
                        <a:rPr lang="ru-RU" sz="800" dirty="0"/>
                        <a:t>3</a:t>
                      </a:r>
                    </a:p>
                  </a:txBody>
                  <a:tcPr/>
                </a:tc>
                <a:tc>
                  <a:txBody>
                    <a:bodyPr/>
                    <a:lstStyle/>
                    <a:p>
                      <a:r>
                        <a:rPr lang="ru-RU" sz="800" dirty="0"/>
                        <a:t>Детский журнал «Золотой ключик» и Софья Милютинская</a:t>
                      </a:r>
                    </a:p>
                  </a:txBody>
                  <a:tcPr/>
                </a:tc>
                <a:tc>
                  <a:txBody>
                    <a:bodyPr/>
                    <a:lstStyle/>
                    <a:p>
                      <a:r>
                        <a:rPr lang="ru-RU" sz="800" dirty="0"/>
                        <a:t>Проведение детского конкурса рисунков</a:t>
                      </a:r>
                      <a:r>
                        <a:rPr lang="ru-RU" sz="800" baseline="0" dirty="0"/>
                        <a:t> «Берегите ежей» и помощь в награждении, распространение  информации о ежах в </a:t>
                      </a:r>
                      <a:r>
                        <a:rPr lang="ru-RU" sz="800" baseline="0" dirty="0" err="1"/>
                        <a:t>соцсетях</a:t>
                      </a:r>
                      <a:r>
                        <a:rPr lang="ru-RU" sz="800" baseline="0" dirty="0"/>
                        <a:t>, школах.</a:t>
                      </a:r>
                      <a:endParaRPr lang="ru-RU" sz="800" dirty="0"/>
                    </a:p>
                  </a:txBody>
                  <a:tcPr/>
                </a:tc>
                <a:extLst>
                  <a:ext uri="{0D108BD9-81ED-4DB2-BD59-A6C34878D82A}">
                    <a16:rowId xmlns="" xmlns:a16="http://schemas.microsoft.com/office/drawing/2014/main" val="10003"/>
                  </a:ext>
                </a:extLst>
              </a:tr>
              <a:tr h="559509">
                <a:tc>
                  <a:txBody>
                    <a:bodyPr/>
                    <a:lstStyle/>
                    <a:p>
                      <a:r>
                        <a:rPr lang="ru-RU" sz="800" dirty="0"/>
                        <a:t>4</a:t>
                      </a:r>
                    </a:p>
                  </a:txBody>
                  <a:tcPr/>
                </a:tc>
                <a:tc>
                  <a:txBody>
                    <a:bodyPr/>
                    <a:lstStyle/>
                    <a:p>
                      <a:r>
                        <a:rPr lang="ru-RU" sz="800" dirty="0"/>
                        <a:t>Художественная школа им. </a:t>
                      </a:r>
                      <a:r>
                        <a:rPr lang="ru-RU" sz="800" dirty="0" err="1"/>
                        <a:t>В.И.Сурикова</a:t>
                      </a:r>
                      <a:r>
                        <a:rPr lang="ru-RU" sz="800" dirty="0"/>
                        <a:t> </a:t>
                      </a:r>
                      <a:r>
                        <a:rPr lang="ru-RU" sz="800" dirty="0" err="1"/>
                        <a:t>г.Липецк</a:t>
                      </a:r>
                      <a:r>
                        <a:rPr lang="ru-RU" sz="800" baseline="0" dirty="0"/>
                        <a:t> и  директор школы Ирина </a:t>
                      </a:r>
                      <a:r>
                        <a:rPr lang="ru-RU" sz="800" baseline="0" dirty="0" err="1"/>
                        <a:t>Кошеляева</a:t>
                      </a:r>
                      <a:endParaRPr lang="ru-RU" sz="800" dirty="0"/>
                    </a:p>
                  </a:txBody>
                  <a:tcPr/>
                </a:tc>
                <a:tc>
                  <a:txBody>
                    <a:bodyPr/>
                    <a:lstStyle/>
                    <a:p>
                      <a:r>
                        <a:rPr lang="ru-RU" sz="800" dirty="0"/>
                        <a:t>Предоставление помещение для мастер класса, проведение концерта и награждение</a:t>
                      </a:r>
                      <a:r>
                        <a:rPr lang="ru-RU" sz="800" baseline="0" dirty="0"/>
                        <a:t> победителей в конкурсе рисунков.</a:t>
                      </a:r>
                      <a:endParaRPr lang="ru-RU" sz="800" dirty="0"/>
                    </a:p>
                  </a:txBody>
                  <a:tcPr/>
                </a:tc>
                <a:extLst>
                  <a:ext uri="{0D108BD9-81ED-4DB2-BD59-A6C34878D82A}">
                    <a16:rowId xmlns="" xmlns:a16="http://schemas.microsoft.com/office/drawing/2014/main" val="10004"/>
                  </a:ext>
                </a:extLst>
              </a:tr>
              <a:tr h="559509">
                <a:tc>
                  <a:txBody>
                    <a:bodyPr/>
                    <a:lstStyle/>
                    <a:p>
                      <a:r>
                        <a:rPr lang="ru-RU" sz="800" dirty="0"/>
                        <a:t>5</a:t>
                      </a:r>
                    </a:p>
                  </a:txBody>
                  <a:tcPr/>
                </a:tc>
                <a:tc>
                  <a:txBody>
                    <a:bodyPr/>
                    <a:lstStyle/>
                    <a:p>
                      <a:r>
                        <a:rPr lang="ru-RU" sz="800" dirty="0"/>
                        <a:t>Наша городская ФЕРМА</a:t>
                      </a:r>
                      <a:r>
                        <a:rPr lang="ru-RU" sz="800" baseline="0" dirty="0"/>
                        <a:t> – зоопарк в Парке Победы</a:t>
                      </a:r>
                      <a:endParaRPr lang="ru-RU" sz="800" dirty="0"/>
                    </a:p>
                  </a:txBody>
                  <a:tcPr/>
                </a:tc>
                <a:tc>
                  <a:txBody>
                    <a:bodyPr/>
                    <a:lstStyle/>
                    <a:p>
                      <a:r>
                        <a:rPr lang="ru-RU" sz="800" dirty="0"/>
                        <a:t>Размещение декоративных ежей -</a:t>
                      </a:r>
                      <a:r>
                        <a:rPr lang="ru-RU" sz="800" baseline="0" dirty="0"/>
                        <a:t> </a:t>
                      </a:r>
                      <a:r>
                        <a:rPr lang="ru-RU" sz="800" dirty="0"/>
                        <a:t>волонтеров в зоопарке, у</a:t>
                      </a:r>
                      <a:r>
                        <a:rPr lang="ru-RU" sz="800" baseline="0" dirty="0"/>
                        <a:t> которых установлена табличка с инструкцией о том как сохранить популяцию ежей.</a:t>
                      </a:r>
                      <a:endParaRPr lang="ru-RU" sz="800" dirty="0"/>
                    </a:p>
                  </a:txBody>
                  <a:tcPr/>
                </a:tc>
                <a:extLst>
                  <a:ext uri="{0D108BD9-81ED-4DB2-BD59-A6C34878D82A}">
                    <a16:rowId xmlns=""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1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31938"/>
            <a:ext cx="9144000" cy="862012"/>
          </a:xfrm>
          <a:prstGeom prst="rect">
            <a:avLst/>
          </a:prstGeom>
          <a:noFill/>
          <a:ln w="9525">
            <a:noFill/>
            <a:miter lim="800000"/>
            <a:headEnd/>
            <a:tailEnd/>
          </a:ln>
        </p:spPr>
      </p:pic>
      <p:pic>
        <p:nvPicPr>
          <p:cNvPr id="19458" name="Рисунок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862013"/>
          </a:xfrm>
          <a:prstGeom prst="rect">
            <a:avLst/>
          </a:prstGeom>
          <a:noFill/>
          <a:ln w="9525">
            <a:noFill/>
            <a:miter lim="800000"/>
            <a:headEnd/>
            <a:tailEnd/>
          </a:ln>
        </p:spPr>
      </p:pic>
      <p:sp>
        <p:nvSpPr>
          <p:cNvPr id="5" name="Прямоугольник 4"/>
          <p:cNvSpPr/>
          <p:nvPr/>
        </p:nvSpPr>
        <p:spPr>
          <a:xfrm>
            <a:off x="566484" y="751159"/>
            <a:ext cx="2030412" cy="44450"/>
          </a:xfrm>
          <a:prstGeom prst="rect">
            <a:avLst/>
          </a:prstGeom>
          <a:gradFill flip="none" rotWithShape="1">
            <a:gsLst>
              <a:gs pos="0">
                <a:srgbClr val="47D04D"/>
              </a:gs>
              <a:gs pos="100000">
                <a:srgbClr val="008C3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1400" kern="0" dirty="0">
              <a:sym typeface="Arial"/>
            </a:endParaRPr>
          </a:p>
        </p:txBody>
      </p:sp>
      <p:pic>
        <p:nvPicPr>
          <p:cNvPr id="19460" name="Рисунок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679825"/>
            <a:ext cx="9144000" cy="1463675"/>
          </a:xfrm>
          <a:prstGeom prst="rect">
            <a:avLst/>
          </a:prstGeom>
          <a:noFill/>
          <a:ln w="9525">
            <a:noFill/>
            <a:miter lim="800000"/>
            <a:headEnd/>
            <a:tailEnd/>
          </a:ln>
        </p:spPr>
      </p:pic>
      <p:sp>
        <p:nvSpPr>
          <p:cNvPr id="19461" name="TextBox 9"/>
          <p:cNvSpPr txBox="1">
            <a:spLocks noChangeArrowheads="1"/>
          </p:cNvSpPr>
          <p:nvPr/>
        </p:nvSpPr>
        <p:spPr bwMode="auto">
          <a:xfrm>
            <a:off x="390017" y="25631"/>
            <a:ext cx="3722688" cy="646331"/>
          </a:xfrm>
          <a:prstGeom prst="rect">
            <a:avLst/>
          </a:prstGeom>
          <a:noFill/>
          <a:ln w="9525">
            <a:noFill/>
            <a:miter lim="800000"/>
            <a:headEnd/>
            <a:tailEnd/>
          </a:ln>
        </p:spPr>
        <p:txBody>
          <a:bodyPr>
            <a:spAutoFit/>
          </a:bodyPr>
          <a:lstStyle/>
          <a:p>
            <a:pPr>
              <a:spcAft>
                <a:spcPts val="13"/>
              </a:spcAft>
              <a:buClr>
                <a:srgbClr val="000000"/>
              </a:buClr>
              <a:buFont typeface="Arial" charset="0"/>
              <a:buNone/>
            </a:pPr>
            <a:r>
              <a:rPr lang="ru-RU" sz="1800" b="1" dirty="0"/>
              <a:t>ОБЩИЕ СВЕДЕНИЯ О ВОЛОНТЕРСКОМ ПРОЕКТЕ</a:t>
            </a:r>
            <a:endParaRPr lang="ru-RU" sz="1800" b="1" dirty="0">
              <a:solidFill>
                <a:srgbClr val="3C3C3C"/>
              </a:solidFill>
            </a:endParaRPr>
          </a:p>
        </p:txBody>
      </p:sp>
      <p:sp>
        <p:nvSpPr>
          <p:cNvPr id="19462" name="TextBox 12"/>
          <p:cNvSpPr txBox="1">
            <a:spLocks noChangeArrowheads="1"/>
          </p:cNvSpPr>
          <p:nvPr/>
        </p:nvSpPr>
        <p:spPr bwMode="auto">
          <a:xfrm>
            <a:off x="1149350" y="1370658"/>
            <a:ext cx="7156450" cy="261610"/>
          </a:xfrm>
          <a:prstGeom prst="rect">
            <a:avLst/>
          </a:prstGeom>
          <a:noFill/>
          <a:ln w="9525">
            <a:noFill/>
            <a:miter lim="800000"/>
            <a:headEnd/>
            <a:tailEnd/>
          </a:ln>
        </p:spPr>
        <p:txBody>
          <a:bodyPr>
            <a:spAutoFit/>
          </a:bodyPr>
          <a:lstStyle/>
          <a:p>
            <a:pPr algn="ctr">
              <a:buClr>
                <a:srgbClr val="000000"/>
              </a:buClr>
              <a:buFont typeface="Arial" charset="0"/>
              <a:buNone/>
            </a:pPr>
            <a:endParaRPr lang="ru-RU" sz="1100" dirty="0"/>
          </a:p>
        </p:txBody>
      </p:sp>
      <p:sp>
        <p:nvSpPr>
          <p:cNvPr id="19463" name="TextBox 13"/>
          <p:cNvSpPr txBox="1">
            <a:spLocks noChangeArrowheads="1"/>
          </p:cNvSpPr>
          <p:nvPr/>
        </p:nvSpPr>
        <p:spPr bwMode="auto">
          <a:xfrm>
            <a:off x="1144588" y="1322388"/>
            <a:ext cx="7156450" cy="271869"/>
          </a:xfrm>
          <a:prstGeom prst="rect">
            <a:avLst/>
          </a:prstGeom>
          <a:noFill/>
          <a:ln w="9525">
            <a:noFill/>
            <a:miter lim="800000"/>
            <a:headEnd/>
            <a:tailEnd/>
          </a:ln>
        </p:spPr>
        <p:txBody>
          <a:bodyPr>
            <a:spAutoFit/>
          </a:bodyPr>
          <a:lstStyle/>
          <a:p>
            <a:pPr algn="ctr">
              <a:lnSpc>
                <a:spcPts val="1438"/>
              </a:lnSpc>
              <a:buClr>
                <a:srgbClr val="000000"/>
              </a:buClr>
              <a:buFont typeface="Arial" charset="0"/>
              <a:buNone/>
            </a:pPr>
            <a:endParaRPr lang="ru-RU" dirty="0"/>
          </a:p>
        </p:txBody>
      </p:sp>
      <p:sp>
        <p:nvSpPr>
          <p:cNvPr id="19464" name="TextBox 14"/>
          <p:cNvSpPr txBox="1">
            <a:spLocks noChangeArrowheads="1"/>
          </p:cNvSpPr>
          <p:nvPr/>
        </p:nvSpPr>
        <p:spPr bwMode="auto">
          <a:xfrm>
            <a:off x="784733" y="1640015"/>
            <a:ext cx="7156450" cy="261610"/>
          </a:xfrm>
          <a:prstGeom prst="rect">
            <a:avLst/>
          </a:prstGeom>
          <a:noFill/>
          <a:ln w="9525">
            <a:noFill/>
            <a:miter lim="800000"/>
            <a:headEnd/>
            <a:tailEnd/>
          </a:ln>
        </p:spPr>
        <p:txBody>
          <a:bodyPr>
            <a:spAutoFit/>
          </a:bodyPr>
          <a:lstStyle/>
          <a:p>
            <a:pPr algn="ctr">
              <a:buClr>
                <a:srgbClr val="000000"/>
              </a:buClr>
              <a:buFont typeface="Arial" charset="0"/>
              <a:buNone/>
            </a:pPr>
            <a:endParaRPr lang="ru-RU" sz="1100" dirty="0"/>
          </a:p>
        </p:txBody>
      </p:sp>
      <p:sp>
        <p:nvSpPr>
          <p:cNvPr id="19465" name="TextBox 15"/>
          <p:cNvSpPr txBox="1">
            <a:spLocks noChangeArrowheads="1"/>
          </p:cNvSpPr>
          <p:nvPr/>
        </p:nvSpPr>
        <p:spPr bwMode="auto">
          <a:xfrm>
            <a:off x="1187450" y="2466975"/>
            <a:ext cx="7156450" cy="271869"/>
          </a:xfrm>
          <a:prstGeom prst="rect">
            <a:avLst/>
          </a:prstGeom>
          <a:noFill/>
          <a:ln w="9525">
            <a:noFill/>
            <a:miter lim="800000"/>
            <a:headEnd/>
            <a:tailEnd/>
          </a:ln>
        </p:spPr>
        <p:txBody>
          <a:bodyPr>
            <a:spAutoFit/>
          </a:bodyPr>
          <a:lstStyle/>
          <a:p>
            <a:pPr>
              <a:lnSpc>
                <a:spcPts val="1438"/>
              </a:lnSpc>
              <a:buClr>
                <a:srgbClr val="000000"/>
              </a:buClr>
              <a:buFont typeface="Arial" charset="0"/>
              <a:buNone/>
            </a:pPr>
            <a:endParaRPr lang="ru-RU" dirty="0"/>
          </a:p>
        </p:txBody>
      </p:sp>
      <p:sp>
        <p:nvSpPr>
          <p:cNvPr id="2" name="Прямоугольник 1"/>
          <p:cNvSpPr/>
          <p:nvPr/>
        </p:nvSpPr>
        <p:spPr>
          <a:xfrm>
            <a:off x="249936" y="1461184"/>
            <a:ext cx="8510016" cy="3477875"/>
          </a:xfrm>
          <a:prstGeom prst="rect">
            <a:avLst/>
          </a:prstGeom>
        </p:spPr>
        <p:txBody>
          <a:bodyPr wrap="square">
            <a:spAutoFit/>
          </a:bodyPr>
          <a:lstStyle/>
          <a:p>
            <a:pPr marL="0" lvl="1" indent="0" algn="just">
              <a:buNone/>
            </a:pPr>
            <a:r>
              <a:rPr lang="ru-RU" sz="900" b="1" dirty="0">
                <a:solidFill>
                  <a:schemeClr val="tx1">
                    <a:lumMod val="85000"/>
                    <a:lumOff val="15000"/>
                  </a:schemeClr>
                </a:solidFill>
                <a:cs typeface="Times New Roman" pitchFamily="18" charset="0"/>
              </a:rPr>
              <a:t> направление: экология</a:t>
            </a:r>
            <a:endParaRPr lang="ru-RU" sz="900" dirty="0">
              <a:solidFill>
                <a:schemeClr val="tx1">
                  <a:lumMod val="85000"/>
                  <a:lumOff val="15000"/>
                </a:schemeClr>
              </a:solidFill>
              <a:cs typeface="Times New Roman" pitchFamily="18" charset="0"/>
            </a:endParaRPr>
          </a:p>
          <a:p>
            <a:pPr marL="0" indent="0" algn="just">
              <a:buNone/>
            </a:pPr>
            <a:r>
              <a:rPr lang="ru-RU" sz="900" b="1" dirty="0">
                <a:solidFill>
                  <a:schemeClr val="tx1">
                    <a:lumMod val="85000"/>
                    <a:lumOff val="15000"/>
                  </a:schemeClr>
                </a:solidFill>
                <a:cs typeface="Times New Roman" pitchFamily="18" charset="0"/>
              </a:rPr>
              <a:t>Срок реализации 6 месяцев.</a:t>
            </a:r>
          </a:p>
          <a:p>
            <a:pPr marL="0" indent="0" algn="just">
              <a:buNone/>
            </a:pPr>
            <a:r>
              <a:rPr lang="ru-RU" sz="900" b="1" dirty="0">
                <a:solidFill>
                  <a:schemeClr val="tx1">
                    <a:lumMod val="85000"/>
                    <a:lumOff val="15000"/>
                  </a:schemeClr>
                </a:solidFill>
                <a:cs typeface="Times New Roman" pitchFamily="18" charset="0"/>
              </a:rPr>
              <a:t>Территория реализации</a:t>
            </a:r>
            <a:r>
              <a:rPr lang="ru-RU" sz="900" dirty="0">
                <a:solidFill>
                  <a:schemeClr val="tx1">
                    <a:lumMod val="85000"/>
                    <a:lumOff val="15000"/>
                  </a:schemeClr>
                </a:solidFill>
                <a:cs typeface="Times New Roman" pitchFamily="18" charset="0"/>
              </a:rPr>
              <a:t>:</a:t>
            </a:r>
          </a:p>
          <a:p>
            <a:pPr marL="0" indent="0" algn="just">
              <a:buNone/>
            </a:pPr>
            <a:r>
              <a:rPr lang="ru-RU" sz="900" dirty="0">
                <a:solidFill>
                  <a:schemeClr val="tx1">
                    <a:lumMod val="85000"/>
                    <a:lumOff val="15000"/>
                  </a:schemeClr>
                </a:solidFill>
                <a:cs typeface="Times New Roman" pitchFamily="18" charset="0"/>
              </a:rPr>
              <a:t>Липецкая область</a:t>
            </a:r>
            <a:endParaRPr lang="en-US" sz="900" dirty="0">
              <a:solidFill>
                <a:schemeClr val="tx1">
                  <a:lumMod val="85000"/>
                  <a:lumOff val="15000"/>
                </a:schemeClr>
              </a:solidFill>
              <a:cs typeface="Times New Roman" pitchFamily="18" charset="0"/>
            </a:endParaRPr>
          </a:p>
          <a:p>
            <a:r>
              <a:rPr lang="ru-RU" sz="900" b="1" dirty="0">
                <a:solidFill>
                  <a:schemeClr val="tx1">
                    <a:lumMod val="85000"/>
                    <a:lumOff val="15000"/>
                  </a:schemeClr>
                </a:solidFill>
                <a:cs typeface="Times New Roman" pitchFamily="18" charset="0"/>
              </a:rPr>
              <a:t>Краткое описание: </a:t>
            </a:r>
            <a:r>
              <a:rPr lang="ru-RU" sz="900" dirty="0"/>
              <a:t>В Красную книгу РФ занесен ёж обыкновенный – это класс: млекопитающее, отряд: насекомоядные, семейство: ежовые, подсемейство: настоящие ежи. Они остались на грани исчезновения. Для людей они являются бесценными и могут понадобиться в будущем. Ёж приносит пользу человеку поедая вредных насекомых, лягушек, мышей и других мелких грызунов, гадюк,  шпанских мушек, которые содержат </a:t>
            </a:r>
            <a:r>
              <a:rPr lang="ru-RU" sz="900" dirty="0" err="1"/>
              <a:t>кантаридин</a:t>
            </a:r>
            <a:r>
              <a:rPr lang="ru-RU" sz="900" dirty="0"/>
              <a:t>, смертельно действующий на других животных, ест дурно пахнущих клопов, не боится яда пчел, шмелей, едкой крови божьих коровок, волосатых гусениц, непарного шелкопряда, слизней, волосатых жужелиц, ящериц, майских жуков, гусениц монашек, долгоносиков. Таким образом – колючее животное является индикатором экологической чистоты местности. В местах его обитания становиться значительно меньше вредителей. Ведь всем известно, что в природе должно все быть взаимосвязано. Один вид животных выживает благодаря другому. Но в связи с вмешательством человечества существенно страдает экология. Поэтому ежи могут навсегда исчезнуть. В последнее время этот вид животных резко сократил численность в привычных местах обитания. И  в связи с этим потребовался охранный статус, теперь ёж занесен в Красную книгу </a:t>
            </a:r>
            <a:r>
              <a:rPr lang="ru-RU" sz="900" dirty="0" smtClean="0"/>
              <a:t>Липецкой области. </a:t>
            </a:r>
            <a:endParaRPr lang="ru-RU" sz="900" dirty="0"/>
          </a:p>
          <a:p>
            <a:pPr marL="0" indent="0">
              <a:buNone/>
            </a:pPr>
            <a:r>
              <a:rPr lang="ru-RU" sz="900" b="1" dirty="0"/>
              <a:t>Основные причины вымирания:</a:t>
            </a:r>
          </a:p>
          <a:p>
            <a:r>
              <a:rPr lang="ru-RU" sz="900" dirty="0"/>
              <a:t>мелиорационные мероприятия в местах обитания зверьков;</a:t>
            </a:r>
          </a:p>
          <a:p>
            <a:r>
              <a:rPr lang="ru-RU" sz="900" dirty="0"/>
              <a:t>распыление пестицидов;</a:t>
            </a:r>
          </a:p>
          <a:p>
            <a:r>
              <a:rPr lang="ru-RU" sz="900" dirty="0"/>
              <a:t>строительство автострад;</a:t>
            </a:r>
          </a:p>
          <a:p>
            <a:r>
              <a:rPr lang="ru-RU" sz="900" dirty="0"/>
              <a:t>сезонные палы.</a:t>
            </a:r>
          </a:p>
          <a:p>
            <a:r>
              <a:rPr lang="ru-RU" sz="900" dirty="0"/>
              <a:t>большой отлов колючих животных тоже сказался в исчезновении поголовья ежей. </a:t>
            </a:r>
          </a:p>
          <a:p>
            <a:pPr marL="0" indent="0">
              <a:buNone/>
            </a:pPr>
            <a:r>
              <a:rPr lang="ru-RU" sz="900" dirty="0">
                <a:solidFill>
                  <a:schemeClr val="tx1"/>
                </a:solidFill>
              </a:rPr>
              <a:t>Как показывают исследования, идет постоянное сокращение численности особей на несколько процентов в год. Текущая популяция в точных цифрах неизвестна, из-за трудностей наблюдения ночных животных.</a:t>
            </a:r>
          </a:p>
          <a:p>
            <a:pPr marL="0" indent="0">
              <a:buNone/>
            </a:pPr>
            <a:r>
              <a:rPr lang="ru-RU" sz="900" dirty="0"/>
              <a:t>Проект поможет проводить просветительские работы с населением, которые помогут восстановить популяцию.</a:t>
            </a:r>
          </a:p>
          <a:p>
            <a:pPr marL="0" indent="0" algn="just">
              <a:buNone/>
            </a:pPr>
            <a:endParaRPr lang="ru-RU" b="1" dirty="0"/>
          </a:p>
          <a:p>
            <a:pPr marL="0" indent="0" algn="just">
              <a:buNone/>
            </a:pPr>
            <a:endParaRPr lang="en-US" sz="1000" b="1" dirty="0">
              <a:solidFill>
                <a:schemeClr val="tx1">
                  <a:lumMod val="85000"/>
                  <a:lumOff val="15000"/>
                </a:schemeClr>
              </a:solidFill>
              <a:cs typeface="Times New Roman" pitchFamily="18" charset="0"/>
            </a:endParaRPr>
          </a:p>
        </p:txBody>
      </p:sp>
      <p:pic>
        <p:nvPicPr>
          <p:cNvPr id="12" name="Picture 5" descr="C:\Users\user\Downloads\img5 (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7080" y="25631"/>
            <a:ext cx="1807464" cy="13555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user\Downloads\Screenshot_20230501-163645_Yandex Star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63184" y="107731"/>
            <a:ext cx="1055809" cy="18994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noChangeArrowheads="1"/>
          </p:cNvSpPr>
          <p:nvPr>
            <p:ph type="title"/>
          </p:nvPr>
        </p:nvSpPr>
        <p:spPr>
          <a:xfrm>
            <a:off x="87313" y="0"/>
            <a:ext cx="5942012" cy="973138"/>
          </a:xfrm>
        </p:spPr>
        <p:txBody>
          <a:bodyPr/>
          <a:lstStyle/>
          <a:p>
            <a:r>
              <a:rPr lang="ru-RU" sz="1800" b="1" dirty="0">
                <a:solidFill>
                  <a:srgbClr val="4C8F9A"/>
                </a:solidFill>
              </a:rPr>
              <a:t>УСТОЙЧИВОСТЬ/ПЕРСПЕКТИВЫ РАЗВИТИЯ ПРОЕКТА</a:t>
            </a:r>
            <a:endParaRPr lang="ru-RU" sz="1800" b="1" dirty="0">
              <a:solidFill>
                <a:srgbClr val="3C3C3C"/>
              </a:solidFill>
              <a:sym typeface="Arial" charset="0"/>
            </a:endParaRPr>
          </a:p>
        </p:txBody>
      </p:sp>
      <p:sp>
        <p:nvSpPr>
          <p:cNvPr id="2" name="Прямоугольник 1"/>
          <p:cNvSpPr/>
          <p:nvPr/>
        </p:nvSpPr>
        <p:spPr>
          <a:xfrm>
            <a:off x="819912" y="984558"/>
            <a:ext cx="4572000" cy="1015663"/>
          </a:xfrm>
          <a:prstGeom prst="rect">
            <a:avLst/>
          </a:prstGeom>
        </p:spPr>
        <p:txBody>
          <a:bodyPr>
            <a:spAutoFit/>
          </a:bodyPr>
          <a:lstStyle/>
          <a:p>
            <a:r>
              <a:rPr lang="ru-RU" dirty="0"/>
              <a:t>Постоянно транслировать просветительский ролик в </a:t>
            </a:r>
            <a:r>
              <a:rPr lang="ru-RU" dirty="0" err="1"/>
              <a:t>соцсетях</a:t>
            </a:r>
            <a:r>
              <a:rPr lang="ru-RU" dirty="0"/>
              <a:t> привлекая к проблеме общество Липецкой области, проводить </a:t>
            </a:r>
            <a:r>
              <a:rPr lang="ru-RU" dirty="0" err="1"/>
              <a:t>эковстречи</a:t>
            </a:r>
            <a:r>
              <a:rPr lang="ru-RU" dirty="0"/>
              <a:t> в детских </a:t>
            </a:r>
            <a:r>
              <a:rPr lang="ru-RU" dirty="0" smtClean="0"/>
              <a:t>сада, школах, детских домах творчества, студентам. </a:t>
            </a:r>
            <a:r>
              <a:rPr lang="ru-RU" dirty="0"/>
              <a:t>При финансовой поддержки  - тиражирование проекта.</a:t>
            </a:r>
          </a:p>
        </p:txBody>
      </p:sp>
      <p:sp>
        <p:nvSpPr>
          <p:cNvPr id="3" name="Прямоугольник 2"/>
          <p:cNvSpPr/>
          <p:nvPr/>
        </p:nvSpPr>
        <p:spPr>
          <a:xfrm>
            <a:off x="2284311" y="1973003"/>
            <a:ext cx="4309706" cy="369332"/>
          </a:xfrm>
          <a:prstGeom prst="rect">
            <a:avLst/>
          </a:prstGeom>
        </p:spPr>
        <p:txBody>
          <a:bodyPr wrap="none">
            <a:spAutoFit/>
          </a:bodyPr>
          <a:lstStyle/>
          <a:p>
            <a:r>
              <a:rPr lang="ru-RU" sz="1800" b="1" dirty="0" smtClean="0">
                <a:solidFill>
                  <a:srgbClr val="4C8F9A"/>
                </a:solidFill>
              </a:rPr>
              <a:t>Результат опроса после </a:t>
            </a:r>
            <a:r>
              <a:rPr lang="ru-RU" sz="1800" b="1" dirty="0" err="1" smtClean="0">
                <a:solidFill>
                  <a:srgbClr val="4C8F9A"/>
                </a:solidFill>
              </a:rPr>
              <a:t>эковстреч</a:t>
            </a:r>
            <a:endParaRPr lang="ru-RU" sz="1800" dirty="0"/>
          </a:p>
        </p:txBody>
      </p:sp>
      <p:sp>
        <p:nvSpPr>
          <p:cNvPr id="4" name="Прямоугольник 3"/>
          <p:cNvSpPr/>
          <p:nvPr/>
        </p:nvSpPr>
        <p:spPr>
          <a:xfrm>
            <a:off x="545592" y="2434203"/>
            <a:ext cx="6656832" cy="1754326"/>
          </a:xfrm>
          <a:prstGeom prst="rect">
            <a:avLst/>
          </a:prstGeom>
        </p:spPr>
        <p:txBody>
          <a:bodyPr wrap="square">
            <a:spAutoFit/>
          </a:bodyPr>
          <a:lstStyle/>
          <a:p>
            <a:r>
              <a:rPr lang="ru-RU" sz="900" dirty="0">
                <a:solidFill>
                  <a:schemeClr val="tx1">
                    <a:lumMod val="85000"/>
                    <a:lumOff val="15000"/>
                  </a:schemeClr>
                </a:solidFill>
                <a:cs typeface="Times New Roman" pitchFamily="18" charset="0"/>
              </a:rPr>
              <a:t>Участники </a:t>
            </a:r>
            <a:r>
              <a:rPr lang="ru-RU" sz="900" dirty="0" err="1" smtClean="0">
                <a:solidFill>
                  <a:schemeClr val="tx1">
                    <a:lumMod val="85000"/>
                    <a:lumOff val="15000"/>
                  </a:schemeClr>
                </a:solidFill>
                <a:cs typeface="Times New Roman" pitchFamily="18" charset="0"/>
              </a:rPr>
              <a:t>эковстреч</a:t>
            </a:r>
            <a:r>
              <a:rPr lang="ru-RU" sz="900" dirty="0" smtClean="0">
                <a:solidFill>
                  <a:schemeClr val="tx1">
                    <a:lumMod val="85000"/>
                    <a:lumOff val="15000"/>
                  </a:schemeClr>
                </a:solidFill>
                <a:cs typeface="Times New Roman" pitchFamily="18" charset="0"/>
              </a:rPr>
              <a:t> – 1000 человек ( дошкольники, школьники, студенты, взрослые).</a:t>
            </a:r>
          </a:p>
          <a:p>
            <a:r>
              <a:rPr lang="ru-RU" sz="900" dirty="0" smtClean="0">
                <a:solidFill>
                  <a:schemeClr val="tx1">
                    <a:lumMod val="85000"/>
                    <a:lumOff val="15000"/>
                  </a:schemeClr>
                </a:solidFill>
                <a:cs typeface="Times New Roman" pitchFamily="18" charset="0"/>
              </a:rPr>
              <a:t>Итоговые </a:t>
            </a:r>
            <a:r>
              <a:rPr lang="ru-RU" sz="900" dirty="0" err="1" smtClean="0">
                <a:solidFill>
                  <a:schemeClr val="tx1">
                    <a:lumMod val="85000"/>
                    <a:lumOff val="15000"/>
                  </a:schemeClr>
                </a:solidFill>
                <a:cs typeface="Times New Roman" pitchFamily="18" charset="0"/>
              </a:rPr>
              <a:t>вопоросы</a:t>
            </a:r>
            <a:r>
              <a:rPr lang="ru-RU" sz="900" dirty="0" smtClean="0">
                <a:solidFill>
                  <a:schemeClr val="tx1">
                    <a:lumMod val="85000"/>
                    <a:lumOff val="15000"/>
                  </a:schemeClr>
                </a:solidFill>
                <a:cs typeface="Times New Roman" pitchFamily="18" charset="0"/>
              </a:rPr>
              <a:t> после </a:t>
            </a:r>
            <a:r>
              <a:rPr lang="ru-RU" sz="900" dirty="0" err="1" smtClean="0">
                <a:solidFill>
                  <a:schemeClr val="tx1">
                    <a:lumMod val="85000"/>
                    <a:lumOff val="15000"/>
                  </a:schemeClr>
                </a:solidFill>
                <a:cs typeface="Times New Roman" pitchFamily="18" charset="0"/>
              </a:rPr>
              <a:t>эковстречи</a:t>
            </a:r>
            <a:r>
              <a:rPr lang="ru-RU" sz="900" dirty="0" smtClean="0">
                <a:solidFill>
                  <a:schemeClr val="tx1">
                    <a:lumMod val="85000"/>
                    <a:lumOff val="15000"/>
                  </a:schemeClr>
                </a:solidFill>
                <a:cs typeface="Times New Roman" pitchFamily="18" charset="0"/>
              </a:rPr>
              <a:t>:</a:t>
            </a:r>
            <a:endParaRPr lang="ru-RU" sz="900" dirty="0"/>
          </a:p>
          <a:p>
            <a:r>
              <a:rPr lang="ru-RU" sz="900" dirty="0"/>
              <a:t>1 вопрос– «Что Вы знаете о </a:t>
            </a:r>
            <a:r>
              <a:rPr lang="ru-RU" sz="900" dirty="0" smtClean="0"/>
              <a:t>ежах»?</a:t>
            </a:r>
            <a:endParaRPr lang="ru-RU" sz="900" dirty="0"/>
          </a:p>
          <a:p>
            <a:r>
              <a:rPr lang="ru-RU" sz="900" dirty="0"/>
              <a:t>2 вопрос – «Что делать, если встретили </a:t>
            </a:r>
            <a:r>
              <a:rPr lang="ru-RU" sz="900" dirty="0" smtClean="0"/>
              <a:t>ежа»?</a:t>
            </a:r>
            <a:br>
              <a:rPr lang="ru-RU" sz="900" dirty="0" smtClean="0"/>
            </a:br>
            <a:r>
              <a:rPr lang="ru-RU" sz="900" dirty="0" smtClean="0"/>
              <a:t>3 вопрос – «Как помочь популяции ежей»?</a:t>
            </a:r>
          </a:p>
          <a:p>
            <a:endParaRPr lang="ru-RU" sz="900" dirty="0" smtClean="0"/>
          </a:p>
          <a:p>
            <a:r>
              <a:rPr lang="ru-RU" sz="900" dirty="0" smtClean="0"/>
              <a:t>Результат </a:t>
            </a:r>
            <a:r>
              <a:rPr lang="ru-RU" sz="900" dirty="0" err="1" smtClean="0"/>
              <a:t>эковстречи</a:t>
            </a:r>
            <a:r>
              <a:rPr lang="ru-RU" sz="900" dirty="0" smtClean="0"/>
              <a:t> - 100% информирование участников.</a:t>
            </a:r>
            <a:endParaRPr lang="ru-RU" sz="900" dirty="0"/>
          </a:p>
          <a:p>
            <a:endParaRPr lang="ru-RU" sz="900" dirty="0"/>
          </a:p>
          <a:p>
            <a:r>
              <a:rPr lang="ru-RU" sz="900" dirty="0" smtClean="0"/>
              <a:t>В </a:t>
            </a:r>
            <a:r>
              <a:rPr lang="ru-RU" sz="900" dirty="0"/>
              <a:t>ходе </a:t>
            </a:r>
            <a:r>
              <a:rPr lang="ru-RU" sz="900" dirty="0" smtClean="0"/>
              <a:t> исследования проекта участники </a:t>
            </a:r>
            <a:r>
              <a:rPr lang="ru-RU" sz="900" dirty="0" err="1" smtClean="0"/>
              <a:t>эковстреч</a:t>
            </a:r>
            <a:r>
              <a:rPr lang="ru-RU" sz="900" dirty="0" smtClean="0"/>
              <a:t> </a:t>
            </a:r>
            <a:r>
              <a:rPr lang="ru-RU" sz="900" dirty="0"/>
              <a:t>готовы к безопасной встрече с </a:t>
            </a:r>
            <a:r>
              <a:rPr lang="ru-RU" sz="900" dirty="0" smtClean="0"/>
              <a:t>ежом, знают для чего они нужны в природе, как  сберечь популяцию ежей и могут донести информацию о ежах обществу.</a:t>
            </a:r>
          </a:p>
          <a:p>
            <a:r>
              <a:rPr lang="ru-RU" sz="900" dirty="0" smtClean="0"/>
              <a:t>Вывод: Обществу Липецкой области нужны просветительские </a:t>
            </a:r>
            <a:r>
              <a:rPr lang="ru-RU" sz="900" dirty="0" err="1" smtClean="0"/>
              <a:t>эковстречи</a:t>
            </a:r>
            <a:r>
              <a:rPr lang="ru-RU" sz="900" dirty="0" smtClean="0"/>
              <a:t> о ежах, которые помогут  донести до них информацию о ежах и спасти популяцию ежей.</a:t>
            </a:r>
            <a:endParaRPr lang="ru-RU"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user\Downloads\Screenshot_20230501-160458_Yandex Star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7955" y="804547"/>
            <a:ext cx="1672558" cy="278294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7" descr="C:\Users\user\Downloads\Screenshot_20230501-152045_Yandex Star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74036" y="710059"/>
            <a:ext cx="1756705" cy="36034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C:\Users\user\Downloads\Screenshot_20230501-153723_Yandex Star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65633" y="573024"/>
            <a:ext cx="1563712" cy="25895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C:\Users\user\Downloads\Screenshot_20230501-155305_Yandex Star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65633" y="3263232"/>
            <a:ext cx="1220143" cy="14788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user\Downloads\Screenshot_20230501-155941_Chrome.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70481" y="287731"/>
            <a:ext cx="1857939" cy="295094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7393" y="143014"/>
            <a:ext cx="4796634" cy="338554"/>
          </a:xfrm>
          <a:prstGeom prst="rect">
            <a:avLst/>
          </a:prstGeom>
        </p:spPr>
        <p:txBody>
          <a:bodyPr wrap="none">
            <a:spAutoFit/>
          </a:bodyPr>
          <a:lstStyle/>
          <a:p>
            <a:pPr>
              <a:spcAft>
                <a:spcPts val="13"/>
              </a:spcAft>
              <a:buClr>
                <a:srgbClr val="000000"/>
              </a:buClr>
              <a:buFont typeface="Arial" charset="0"/>
              <a:buNone/>
            </a:pPr>
            <a:r>
              <a:rPr lang="ru-RU" sz="1600" b="1" dirty="0" smtClean="0"/>
              <a:t>АКТУАЛЬНОСТЬ ВОЛОНТЕРСКОГО ПРОЕКТА</a:t>
            </a:r>
            <a:endParaRPr lang="ru-RU" sz="1600" b="1" dirty="0">
              <a:solidFill>
                <a:srgbClr val="3C3C3C"/>
              </a:solidFill>
            </a:endParaRPr>
          </a:p>
        </p:txBody>
      </p:sp>
    </p:spTree>
    <p:extLst>
      <p:ext uri="{BB962C8B-B14F-4D97-AF65-F5344CB8AC3E}">
        <p14:creationId xmlns:p14="http://schemas.microsoft.com/office/powerpoint/2010/main" val="1998170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user\Downloads\Screenshot_20220509-213608_VK.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972" y="960121"/>
            <a:ext cx="1542922" cy="287834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ownloads\Screenshot_20220508-085855_VK.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3920" y="960121"/>
            <a:ext cx="1519194" cy="315873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user\Downloads\Screenshot_20230501-150318_Yandex Start.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65576" y="1149097"/>
            <a:ext cx="1748708" cy="2903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ownloads\Screenshot_20230501-151250_Yandex Start.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22821" y="300471"/>
            <a:ext cx="1384766" cy="1924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user\Downloads\Screenshot_20230501-151458_Yandex Start.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016247" y="342076"/>
            <a:ext cx="1724502" cy="19065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user\Downloads\Screenshot_20230501-153515_Yandex Start.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09968" y="2356233"/>
            <a:ext cx="1337060" cy="24054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user\Downloads\Screenshot_20230501-153926_Yandex Start.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55852" y="2587003"/>
            <a:ext cx="1347204" cy="228276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85200" y="266823"/>
            <a:ext cx="4796634" cy="338554"/>
          </a:xfrm>
          <a:prstGeom prst="rect">
            <a:avLst/>
          </a:prstGeom>
        </p:spPr>
        <p:txBody>
          <a:bodyPr wrap="none">
            <a:spAutoFit/>
          </a:bodyPr>
          <a:lstStyle/>
          <a:p>
            <a:pPr>
              <a:spcAft>
                <a:spcPts val="13"/>
              </a:spcAft>
              <a:buClr>
                <a:srgbClr val="000000"/>
              </a:buClr>
              <a:buFont typeface="Arial" charset="0"/>
              <a:buNone/>
            </a:pPr>
            <a:r>
              <a:rPr lang="ru-RU" sz="1600" b="1" dirty="0"/>
              <a:t>АКТУАЛЬНОСТЬ ВОЛОНТЕРСКОГО ПРОЕКТА</a:t>
            </a:r>
            <a:endParaRPr lang="ru-RU" sz="1600" b="1" dirty="0">
              <a:solidFill>
                <a:srgbClr val="3C3C3C"/>
              </a:solidFill>
            </a:endParaRPr>
          </a:p>
        </p:txBody>
      </p:sp>
    </p:spTree>
    <p:extLst>
      <p:ext uri="{BB962C8B-B14F-4D97-AF65-F5344CB8AC3E}">
        <p14:creationId xmlns:p14="http://schemas.microsoft.com/office/powerpoint/2010/main" val="2060211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94050"/>
            <a:ext cx="9144000" cy="1949450"/>
          </a:xfrm>
          <a:prstGeom prst="rect">
            <a:avLst/>
          </a:prstGeom>
          <a:noFill/>
          <a:ln w="9525">
            <a:noFill/>
            <a:miter lim="800000"/>
            <a:headEnd/>
            <a:tailEnd/>
          </a:ln>
        </p:spPr>
      </p:pic>
      <p:pic>
        <p:nvPicPr>
          <p:cNvPr id="22530" name="Рисунок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27432"/>
            <a:ext cx="9144000" cy="862013"/>
          </a:xfrm>
          <a:prstGeom prst="rect">
            <a:avLst/>
          </a:prstGeom>
          <a:noFill/>
          <a:ln w="9525">
            <a:noFill/>
            <a:miter lim="800000"/>
            <a:headEnd/>
            <a:tailEnd/>
          </a:ln>
        </p:spPr>
      </p:pic>
      <p:sp>
        <p:nvSpPr>
          <p:cNvPr id="11" name="TextBox 10"/>
          <p:cNvSpPr txBox="1"/>
          <p:nvPr/>
        </p:nvSpPr>
        <p:spPr>
          <a:xfrm>
            <a:off x="152400" y="518161"/>
            <a:ext cx="8677656" cy="4247317"/>
          </a:xfrm>
          <a:prstGeom prst="rect">
            <a:avLst/>
          </a:prstGeom>
          <a:solidFill>
            <a:schemeClr val="bg2">
              <a:lumMod val="20000"/>
              <a:lumOff val="80000"/>
            </a:schemeClr>
          </a:solidFill>
          <a:ln>
            <a:noFill/>
            <a:prstDash val="dash"/>
          </a:ln>
        </p:spPr>
        <p:txBody>
          <a:bodyPr wrap="square">
            <a:spAutoFit/>
          </a:bodyPr>
          <a:lstStyle/>
          <a:p>
            <a:pPr marL="0" indent="0">
              <a:buNone/>
            </a:pPr>
            <a:r>
              <a:rPr lang="ru-RU" sz="1000" b="1" dirty="0" smtClean="0">
                <a:cs typeface="Times New Roman" pitchFamily="18" charset="0"/>
              </a:rPr>
              <a:t>Информация о </a:t>
            </a:r>
            <a:r>
              <a:rPr lang="ru-RU" sz="1000" b="1" i="1" dirty="0" smtClean="0"/>
              <a:t>ежах, которая транслируется в  видеоролике</a:t>
            </a:r>
            <a:r>
              <a:rPr lang="ru-RU" sz="1000" i="1" dirty="0" smtClean="0"/>
              <a:t>.</a:t>
            </a:r>
            <a:endParaRPr lang="ru-RU" sz="1000" i="1" dirty="0"/>
          </a:p>
          <a:p>
            <a:pPr marL="0" indent="0">
              <a:buNone/>
            </a:pPr>
            <a:r>
              <a:rPr lang="ru-RU" sz="1000" dirty="0"/>
              <a:t>Ежи – млекопитающие насекомоядные животные небольшого размера, с длиной туловища обычно в 10-20 см. Вес колеблется от 300 до 800 г., к спячке – до 1500 гр. Хвост длинной до 3 см. Глаза и уши у ежа небольшие, только у ушастого ежа крупные уши (до 5 см.). Цвет глаз у ежей обычно голубой, расширенный зрачок, зрение – слабое. Обоняние и слух у ежей очень острый – предел слышимости 45 КГц, что в три раза превышает показатели человека.</a:t>
            </a:r>
          </a:p>
          <a:p>
            <a:pPr marL="0" indent="0">
              <a:buNone/>
            </a:pPr>
            <a:r>
              <a:rPr lang="ru-RU" sz="1000" dirty="0"/>
              <a:t>Иголки ежей – это видоизмененные волосы, которые растут 12-18 месяцев, достигают длины в 2-3 см и около 1 мм толщиной. Линька у ежа идет медленно – в среднем за год меняется одна игла из трёх. У взрослого ежа бывает до 16 тысяч таких иголок. Имеют 36 зубов. Окрас ежей: серый, бурый, кремовый, реже – белый. Рождаются слепыми и без иголок, но уже за первые сутки иглы вырастают до 6 мм; бодрствуют вечером и ночью, днем – спят; живут в норе из листвы и веток.</a:t>
            </a:r>
          </a:p>
          <a:p>
            <a:pPr marL="0" indent="0">
              <a:buNone/>
            </a:pPr>
            <a:r>
              <a:rPr lang="ru-RU" sz="1000" dirty="0"/>
              <a:t>Основу питания ежа составляют насекомые, черви, улитки, гусеницы, слизни, яйца птиц, детеныши мелких грызунов,  едят ящериц и змей. К змеиному яду ежи нечувствительны . Продолжительность жизни ежей в природе невысокая: от 3 до 7 лет, максимальная – до 16 лет.</a:t>
            </a:r>
          </a:p>
          <a:p>
            <a:pPr marL="0" indent="0">
              <a:buNone/>
            </a:pPr>
            <a:r>
              <a:rPr lang="ru-RU" sz="1000" dirty="0"/>
              <a:t>Таким образом, еж – удивительное по своей красоте и необычное по своей природе животное.</a:t>
            </a:r>
          </a:p>
          <a:p>
            <a:pPr marL="0" indent="0">
              <a:buNone/>
            </a:pPr>
            <a:r>
              <a:rPr lang="ru-RU" sz="1000" dirty="0"/>
              <a:t>Ежи могут встретиться человеку по разным причинам. Недостаток еды в лесу, брачный период – побуждают ежей путешествовать, прокладывать новые тропы. Иногда эти тропы могут идти через дачи, огороды, дороги и др. В связи с этим, важно знать, что частая встреча с человеком для ежа опасна: На дорогах – ежей сбивают машины. </a:t>
            </a:r>
          </a:p>
          <a:p>
            <a:pPr marL="0" indent="0">
              <a:buNone/>
            </a:pPr>
            <a:r>
              <a:rPr lang="ru-RU" sz="1000" dirty="0"/>
              <a:t> Мусор, оставленный человеком – угроза для ежа по нескольким причинам: еж может отравиться несвежей едой; ежи застревают в банках, стаканах, бутылках, втулках; происходит загрязнение воды и почвы, что отражается на здоровье ежа.</a:t>
            </a:r>
          </a:p>
          <a:p>
            <a:pPr marL="0" indent="0">
              <a:buNone/>
            </a:pPr>
            <a:r>
              <a:rPr lang="ru-RU" sz="1000" dirty="0"/>
              <a:t>Заборы из сетки-</a:t>
            </a:r>
            <a:r>
              <a:rPr lang="ru-RU" sz="1000" dirty="0" err="1"/>
              <a:t>рабицы</a:t>
            </a:r>
            <a:r>
              <a:rPr lang="ru-RU" sz="1000" dirty="0"/>
              <a:t>, металлических пластин, досок с зазором от 5 см. – ловушка для ежа. Важно, чтобы были тоннели для ежа или расстояние от забора до земли было не менее 10 см.</a:t>
            </a:r>
          </a:p>
          <a:p>
            <a:pPr marL="0" indent="0">
              <a:buNone/>
            </a:pPr>
            <a:r>
              <a:rPr lang="ru-RU" sz="1000" dirty="0"/>
              <a:t>Препараты для борьбы с насекомыми, особенно токсичные, могут привести к отравлению ежей. </a:t>
            </a:r>
          </a:p>
          <a:p>
            <a:pPr marL="0" indent="0">
              <a:buNone/>
            </a:pPr>
            <a:r>
              <a:rPr lang="ru-RU" sz="1000" dirty="0"/>
              <a:t> Люди, встречаясь с ежом обычно ловят его и несут домой. Ежи испытывают огромный стресс. Пища, которую предлагают ежу нередко вредна для него. Например, ежам не следует давать молоко, ведь у них плохо усваивается лактоза, фрукты, ягоды, грибы он почти не ест и на себе не носит.</a:t>
            </a:r>
          </a:p>
          <a:p>
            <a:pPr marL="0" indent="0">
              <a:buNone/>
            </a:pPr>
            <a:r>
              <a:rPr lang="ru-RU" sz="1000" dirty="0"/>
              <a:t>Встреча с ежом может быть опасна и для человека – еж переносчик различных инфекций, которыми может заразиться человек через ссадины от проколов иглами ежа или его укуса.</a:t>
            </a:r>
          </a:p>
          <a:p>
            <a:pPr marL="0" indent="0">
              <a:buNone/>
            </a:pPr>
            <a:r>
              <a:rPr lang="ru-RU" sz="1000" dirty="0"/>
              <a:t>Безопасность встречи ежа и человека связана со знаниями человека о жизни ежа и готовностью их применить. Результаты проведенного опроса показали, что стоит лучше узнать этих уникальных животных для безопасного общения и сохранения мира ежей!</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dirty="0">
                <a:solidFill>
                  <a:prstClr val="black"/>
                </a:solidFill>
              </a:rPr>
              <a:t>Результаты </a:t>
            </a:r>
            <a:r>
              <a:rPr lang="ru-RU" dirty="0" smtClean="0">
                <a:solidFill>
                  <a:prstClr val="black"/>
                </a:solidFill>
              </a:rPr>
              <a:t>опроса до проекта</a:t>
            </a:r>
            <a:endParaRPr lang="ru-RU" dirty="0">
              <a:solidFill>
                <a:prstClr val="black"/>
              </a:solidFill>
            </a:endParaRPr>
          </a:p>
        </p:txBody>
      </p:sp>
      <p:sp>
        <p:nvSpPr>
          <p:cNvPr id="3" name="Номер слайда 2"/>
          <p:cNvSpPr>
            <a:spLocks noGrp="1"/>
          </p:cNvSpPr>
          <p:nvPr>
            <p:ph type="sldNum" sz="quarter" idx="12"/>
          </p:nvPr>
        </p:nvSpPr>
        <p:spPr/>
        <p:txBody>
          <a:bodyPr/>
          <a:lstStyle/>
          <a:p>
            <a:fld id="{7B387B8E-AB77-49EB-BD6A-4DA940916692}" type="slidenum">
              <a:rPr lang="ru-RU" smtClean="0">
                <a:solidFill>
                  <a:prstClr val="black"/>
                </a:solidFill>
              </a:rPr>
              <a:pPr/>
              <a:t>6</a:t>
            </a:fld>
            <a:endParaRPr lang="ru-RU" dirty="0">
              <a:solidFill>
                <a:prstClr val="black"/>
              </a:solidFill>
            </a:endParaRPr>
          </a:p>
        </p:txBody>
      </p:sp>
      <p:pic>
        <p:nvPicPr>
          <p:cNvPr id="7170" name="Picture 2" descr="C:\Users\user\Desktop\опрос\категория 8-12 лет (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9625" y="30336"/>
            <a:ext cx="600194" cy="800258"/>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ser\Desktop\опрос\категория 8-12 лет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3761" y="3704615"/>
            <a:ext cx="599971" cy="7999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user\Desktop\опрос\категория 8-12 лет (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305" y="3815790"/>
            <a:ext cx="625133" cy="83351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user\Desktop\опрос\категория 8-12 лет (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009" y="33815"/>
            <a:ext cx="663465" cy="88462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user\Desktop\опрос\категория 8-12 лет (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10225" y="3721300"/>
            <a:ext cx="663170" cy="884226"/>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user\Desktop\опрос\категория 8-12 лет (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2350" y="2394021"/>
            <a:ext cx="730886" cy="97451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user\Desktop\опрос\категория 8-12 лет (7).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1059" y="2917326"/>
            <a:ext cx="590466" cy="787289"/>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user\Desktop\опрос\категория 8-12 лет (8).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553227" y="2434481"/>
            <a:ext cx="705059" cy="94007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user\Desktop\опрос\категория 8-12 лет (9).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5009" y="1940913"/>
            <a:ext cx="651429" cy="868573"/>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Users\user\Desktop\опрос\категория 8-12 лет (10).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743882" y="3644080"/>
            <a:ext cx="576630" cy="76883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user\Desktop\опрос\категория 8-12 лет (11).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721029" y="1270989"/>
            <a:ext cx="735674" cy="980899"/>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descr="C:\Users\user\Desktop\опрос\категория 8-12 лет (12).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18724" y="25131"/>
            <a:ext cx="598331" cy="79777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C:\Users\user\Desktop\опрос\категория 8-12 лет (13).jpg"/>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36337" y="2428457"/>
            <a:ext cx="705059" cy="940079"/>
          </a:xfrm>
          <a:prstGeom prst="rect">
            <a:avLst/>
          </a:prstGeom>
          <a:noFill/>
          <a:extLst>
            <a:ext uri="{909E8E84-426E-40DD-AFC4-6F175D3DCCD1}">
              <a14:hiddenFill xmlns:a14="http://schemas.microsoft.com/office/drawing/2010/main">
                <a:solidFill>
                  <a:srgbClr val="FFFFFF"/>
                </a:solidFill>
              </a14:hiddenFill>
            </a:ext>
          </a:extLst>
        </p:spPr>
      </p:pic>
      <p:pic>
        <p:nvPicPr>
          <p:cNvPr id="7183" name="Picture 15" descr="C:\Users\user\Desktop\опрос\категория 8-12 лет (14).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583404" y="1086874"/>
            <a:ext cx="682841" cy="910454"/>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C:\Users\user\Desktop\опрос\категория 8-12 лет (15).jpg"/>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441396" y="25132"/>
            <a:ext cx="607999" cy="810665"/>
          </a:xfrm>
          <a:prstGeom prst="rect">
            <a:avLst/>
          </a:prstGeom>
          <a:noFill/>
          <a:extLst>
            <a:ext uri="{909E8E84-426E-40DD-AFC4-6F175D3DCCD1}">
              <a14:hiddenFill xmlns:a14="http://schemas.microsoft.com/office/drawing/2010/main">
                <a:solidFill>
                  <a:srgbClr val="FFFFFF"/>
                </a:solidFill>
              </a14:hiddenFill>
            </a:ext>
          </a:extLst>
        </p:spPr>
      </p:pic>
      <p:pic>
        <p:nvPicPr>
          <p:cNvPr id="7185" name="Picture 17" descr="C:\Users\user\Desktop\опрос\категория 8-12 лет (16).jpg"/>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168934" y="120660"/>
            <a:ext cx="734264" cy="979018"/>
          </a:xfrm>
          <a:prstGeom prst="rect">
            <a:avLst/>
          </a:prstGeom>
          <a:noFill/>
          <a:extLst>
            <a:ext uri="{909E8E84-426E-40DD-AFC4-6F175D3DCCD1}">
              <a14:hiddenFill xmlns:a14="http://schemas.microsoft.com/office/drawing/2010/main">
                <a:solidFill>
                  <a:srgbClr val="FFFFFF"/>
                </a:solidFill>
              </a14:hiddenFill>
            </a:ext>
          </a:extLst>
        </p:spPr>
      </p:pic>
      <p:pic>
        <p:nvPicPr>
          <p:cNvPr id="7186" name="Picture 18" descr="C:\Users\user\Desktop\опрос\категория 15- 23 (1).jpg"/>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228988" y="2122998"/>
            <a:ext cx="674210" cy="898947"/>
          </a:xfrm>
          <a:prstGeom prst="rect">
            <a:avLst/>
          </a:prstGeom>
          <a:noFill/>
          <a:extLst>
            <a:ext uri="{909E8E84-426E-40DD-AFC4-6F175D3DCCD1}">
              <a14:hiddenFill xmlns:a14="http://schemas.microsoft.com/office/drawing/2010/main">
                <a:solidFill>
                  <a:srgbClr val="FFFFFF"/>
                </a:solidFill>
              </a14:hiddenFill>
            </a:ext>
          </a:extLst>
        </p:spPr>
      </p:pic>
      <p:pic>
        <p:nvPicPr>
          <p:cNvPr id="7187" name="Picture 19" descr="C:\Users\user\Desktop\опрос\категория 15- 23 (2).jpg"/>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5423844" y="169388"/>
            <a:ext cx="640078" cy="849896"/>
          </a:xfrm>
          <a:prstGeom prst="rect">
            <a:avLst/>
          </a:prstGeom>
          <a:noFill/>
          <a:extLst>
            <a:ext uri="{909E8E84-426E-40DD-AFC4-6F175D3DCCD1}">
              <a14:hiddenFill xmlns:a14="http://schemas.microsoft.com/office/drawing/2010/main">
                <a:solidFill>
                  <a:srgbClr val="FFFFFF"/>
                </a:solidFill>
              </a14:hiddenFill>
            </a:ext>
          </a:extLst>
        </p:spPr>
      </p:pic>
      <p:pic>
        <p:nvPicPr>
          <p:cNvPr id="7188" name="Picture 20" descr="C:\Users\user\Desktop\опрос\категория 15- 23 (3).jpg"/>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945801" y="3759864"/>
            <a:ext cx="707843" cy="945365"/>
          </a:xfrm>
          <a:prstGeom prst="rect">
            <a:avLst/>
          </a:prstGeom>
          <a:noFill/>
          <a:extLst>
            <a:ext uri="{909E8E84-426E-40DD-AFC4-6F175D3DCCD1}">
              <a14:hiddenFill xmlns:a14="http://schemas.microsoft.com/office/drawing/2010/main">
                <a:solidFill>
                  <a:srgbClr val="FFFFFF"/>
                </a:solidFill>
              </a14:hiddenFill>
            </a:ext>
          </a:extLst>
        </p:spPr>
      </p:pic>
      <p:pic>
        <p:nvPicPr>
          <p:cNvPr id="7189" name="Picture 21" descr="C:\Users\user\Desktop\опрос\категория 15- 23 (4).jpg"/>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845386" y="3427718"/>
            <a:ext cx="823675" cy="1100985"/>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C:\Users\user\Desktop\опрос\категория 15- 23 (5).jpg"/>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8334111" y="3447329"/>
            <a:ext cx="651571" cy="921762"/>
          </a:xfrm>
          <a:prstGeom prst="rect">
            <a:avLst/>
          </a:prstGeom>
          <a:noFill/>
          <a:extLst>
            <a:ext uri="{909E8E84-426E-40DD-AFC4-6F175D3DCCD1}">
              <a14:hiddenFill xmlns:a14="http://schemas.microsoft.com/office/drawing/2010/main">
                <a:solidFill>
                  <a:srgbClr val="FFFFFF"/>
                </a:solidFill>
              </a14:hiddenFill>
            </a:ext>
          </a:extLst>
        </p:spPr>
      </p:pic>
      <p:pic>
        <p:nvPicPr>
          <p:cNvPr id="7191" name="Picture 23" descr="C:\Users\user\Desktop\опрос\категория 15- 23 (6).jp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2636492" y="3764302"/>
            <a:ext cx="631095" cy="798223"/>
          </a:xfrm>
          <a:prstGeom prst="rect">
            <a:avLst/>
          </a:prstGeom>
          <a:noFill/>
          <a:extLst>
            <a:ext uri="{909E8E84-426E-40DD-AFC4-6F175D3DCCD1}">
              <a14:hiddenFill xmlns:a14="http://schemas.microsoft.com/office/drawing/2010/main">
                <a:solidFill>
                  <a:srgbClr val="FFFFFF"/>
                </a:solidFill>
              </a14:hiddenFill>
            </a:ext>
          </a:extLst>
        </p:spPr>
      </p:pic>
      <p:pic>
        <p:nvPicPr>
          <p:cNvPr id="7192" name="Picture 24" descr="C:\Users\user\Desktop\опрос\категория 15- 23 (7).jp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4694977" y="1061786"/>
            <a:ext cx="612578" cy="820188"/>
          </a:xfrm>
          <a:prstGeom prst="rect">
            <a:avLst/>
          </a:prstGeom>
          <a:noFill/>
          <a:extLst>
            <a:ext uri="{909E8E84-426E-40DD-AFC4-6F175D3DCCD1}">
              <a14:hiddenFill xmlns:a14="http://schemas.microsoft.com/office/drawing/2010/main">
                <a:solidFill>
                  <a:srgbClr val="FFFFFF"/>
                </a:solidFill>
              </a14:hiddenFill>
            </a:ext>
          </a:extLst>
        </p:spPr>
      </p:pic>
      <p:pic>
        <p:nvPicPr>
          <p:cNvPr id="7193" name="Picture 25" descr="C:\Users\user\Desktop\опрос\категория 15- 23 (8).jpg"/>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84622" y="1011894"/>
            <a:ext cx="678498" cy="905418"/>
          </a:xfrm>
          <a:prstGeom prst="rect">
            <a:avLst/>
          </a:prstGeom>
          <a:noFill/>
          <a:extLst>
            <a:ext uri="{909E8E84-426E-40DD-AFC4-6F175D3DCCD1}">
              <a14:hiddenFill xmlns:a14="http://schemas.microsoft.com/office/drawing/2010/main">
                <a:solidFill>
                  <a:srgbClr val="FFFFFF"/>
                </a:solidFill>
              </a14:hiddenFill>
            </a:ext>
          </a:extLst>
        </p:spPr>
      </p:pic>
      <p:pic>
        <p:nvPicPr>
          <p:cNvPr id="7194" name="Picture 26" descr="C:\Users\user\Desktop\опрос\категория 15- 23 (9).jpg"/>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327962" y="2122998"/>
            <a:ext cx="725741" cy="972518"/>
          </a:xfrm>
          <a:prstGeom prst="rect">
            <a:avLst/>
          </a:prstGeom>
          <a:noFill/>
          <a:extLst>
            <a:ext uri="{909E8E84-426E-40DD-AFC4-6F175D3DCCD1}">
              <a14:hiddenFill xmlns:a14="http://schemas.microsoft.com/office/drawing/2010/main">
                <a:solidFill>
                  <a:srgbClr val="FFFFFF"/>
                </a:solidFill>
              </a14:hiddenFill>
            </a:ext>
          </a:extLst>
        </p:spPr>
      </p:pic>
      <p:pic>
        <p:nvPicPr>
          <p:cNvPr id="7195" name="Picture 27" descr="C:\Users\user\Desktop\опрос\категория 15- 23 (10).jp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921038" y="1746857"/>
            <a:ext cx="727863" cy="949309"/>
          </a:xfrm>
          <a:prstGeom prst="rect">
            <a:avLst/>
          </a:prstGeom>
          <a:noFill/>
          <a:extLst>
            <a:ext uri="{909E8E84-426E-40DD-AFC4-6F175D3DCCD1}">
              <a14:hiddenFill xmlns:a14="http://schemas.microsoft.com/office/drawing/2010/main">
                <a:solidFill>
                  <a:srgbClr val="FFFFFF"/>
                </a:solidFill>
              </a14:hiddenFill>
            </a:ext>
          </a:extLst>
        </p:spPr>
      </p:pic>
      <p:pic>
        <p:nvPicPr>
          <p:cNvPr id="7196" name="Picture 28" descr="C:\Users\user\Desktop\опрос\категория 15- 23 (11).jpg"/>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6435694" y="1240274"/>
            <a:ext cx="628970" cy="923259"/>
          </a:xfrm>
          <a:prstGeom prst="rect">
            <a:avLst/>
          </a:prstGeom>
          <a:noFill/>
          <a:extLst>
            <a:ext uri="{909E8E84-426E-40DD-AFC4-6F175D3DCCD1}">
              <a14:hiddenFill xmlns:a14="http://schemas.microsoft.com/office/drawing/2010/main">
                <a:solidFill>
                  <a:srgbClr val="FFFFFF"/>
                </a:solidFill>
              </a14:hiddenFill>
            </a:ext>
          </a:extLst>
        </p:spPr>
      </p:pic>
      <p:pic>
        <p:nvPicPr>
          <p:cNvPr id="7197" name="Picture 29" descr="C:\Users\user\Desktop\опрос\категория 15- 23 (12).jp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3312264" y="1138554"/>
            <a:ext cx="643007" cy="858774"/>
          </a:xfrm>
          <a:prstGeom prst="rect">
            <a:avLst/>
          </a:prstGeom>
          <a:noFill/>
          <a:extLst>
            <a:ext uri="{909E8E84-426E-40DD-AFC4-6F175D3DCCD1}">
              <a14:hiddenFill xmlns:a14="http://schemas.microsoft.com/office/drawing/2010/main">
                <a:solidFill>
                  <a:srgbClr val="FFFFFF"/>
                </a:solidFill>
              </a14:hiddenFill>
            </a:ext>
          </a:extLst>
        </p:spPr>
      </p:pic>
      <p:pic>
        <p:nvPicPr>
          <p:cNvPr id="7198" name="Picture 30" descr="C:\Users\user\Desktop\опрос\категория 15- 23 (13).jpg"/>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6516126" y="3759864"/>
            <a:ext cx="907852" cy="701315"/>
          </a:xfrm>
          <a:prstGeom prst="rect">
            <a:avLst/>
          </a:prstGeom>
          <a:noFill/>
          <a:extLst>
            <a:ext uri="{909E8E84-426E-40DD-AFC4-6F175D3DCCD1}">
              <a14:hiddenFill xmlns:a14="http://schemas.microsoft.com/office/drawing/2010/main">
                <a:solidFill>
                  <a:srgbClr val="FFFFFF"/>
                </a:solidFill>
              </a14:hiddenFill>
            </a:ext>
          </a:extLst>
        </p:spPr>
      </p:pic>
      <p:pic>
        <p:nvPicPr>
          <p:cNvPr id="7199" name="Picture 31" descr="C:\Users\user\Desktop\опрос\категория 15- 23 (14).jpg"/>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3898551" y="107856"/>
            <a:ext cx="605908" cy="810579"/>
          </a:xfrm>
          <a:prstGeom prst="rect">
            <a:avLst/>
          </a:prstGeom>
          <a:noFill/>
          <a:extLst>
            <a:ext uri="{909E8E84-426E-40DD-AFC4-6F175D3DCCD1}">
              <a14:hiddenFill xmlns:a14="http://schemas.microsoft.com/office/drawing/2010/main">
                <a:solidFill>
                  <a:srgbClr val="FFFFFF"/>
                </a:solidFill>
              </a14:hiddenFill>
            </a:ext>
          </a:extLst>
        </p:spPr>
      </p:pic>
      <p:pic>
        <p:nvPicPr>
          <p:cNvPr id="7200" name="Picture 32" descr="C:\Users\user\Desktop\опрос\категория 15- 23 (15).jpg"/>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auto">
          <a:xfrm>
            <a:off x="5583403" y="2122998"/>
            <a:ext cx="716039" cy="1124300"/>
          </a:xfrm>
          <a:prstGeom prst="rect">
            <a:avLst/>
          </a:prstGeom>
          <a:noFill/>
          <a:extLst>
            <a:ext uri="{909E8E84-426E-40DD-AFC4-6F175D3DCCD1}">
              <a14:hiddenFill xmlns:a14="http://schemas.microsoft.com/office/drawing/2010/main">
                <a:solidFill>
                  <a:srgbClr val="FFFFFF"/>
                </a:solidFill>
              </a14:hiddenFill>
            </a:ext>
          </a:extLst>
        </p:spPr>
      </p:pic>
      <p:pic>
        <p:nvPicPr>
          <p:cNvPr id="7201" name="Picture 33" descr="C:\Users\user\Desktop\опрос\категория 24 + (1).jpg"/>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6435694" y="2234154"/>
            <a:ext cx="693017" cy="924022"/>
          </a:xfrm>
          <a:prstGeom prst="rect">
            <a:avLst/>
          </a:prstGeom>
          <a:noFill/>
          <a:extLst>
            <a:ext uri="{909E8E84-426E-40DD-AFC4-6F175D3DCCD1}">
              <a14:hiddenFill xmlns:a14="http://schemas.microsoft.com/office/drawing/2010/main">
                <a:solidFill>
                  <a:srgbClr val="FFFFFF"/>
                </a:solidFill>
              </a14:hiddenFill>
            </a:ext>
          </a:extLst>
        </p:spPr>
      </p:pic>
      <p:pic>
        <p:nvPicPr>
          <p:cNvPr id="7202" name="Picture 34" descr="C:\Users\user\Desktop\опрос\категория 24 + (2).jpg"/>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3982771" y="1068987"/>
            <a:ext cx="613065" cy="817419"/>
          </a:xfrm>
          <a:prstGeom prst="rect">
            <a:avLst/>
          </a:prstGeom>
          <a:noFill/>
          <a:extLst>
            <a:ext uri="{909E8E84-426E-40DD-AFC4-6F175D3DCCD1}">
              <a14:hiddenFill xmlns:a14="http://schemas.microsoft.com/office/drawing/2010/main">
                <a:solidFill>
                  <a:srgbClr val="FFFFFF"/>
                </a:solidFill>
              </a14:hiddenFill>
            </a:ext>
          </a:extLst>
        </p:spPr>
      </p:pic>
      <p:pic>
        <p:nvPicPr>
          <p:cNvPr id="7203" name="Picture 35" descr="C:\Users\user\Desktop\опрос\категория 24 + (3).jpg"/>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3305957" y="2434481"/>
            <a:ext cx="700541" cy="934055"/>
          </a:xfrm>
          <a:prstGeom prst="rect">
            <a:avLst/>
          </a:prstGeom>
          <a:noFill/>
          <a:extLst>
            <a:ext uri="{909E8E84-426E-40DD-AFC4-6F175D3DCCD1}">
              <a14:hiddenFill xmlns:a14="http://schemas.microsoft.com/office/drawing/2010/main">
                <a:solidFill>
                  <a:srgbClr val="FFFFFF"/>
                </a:solidFill>
              </a14:hiddenFill>
            </a:ext>
          </a:extLst>
        </p:spPr>
      </p:pic>
      <p:pic>
        <p:nvPicPr>
          <p:cNvPr id="7204" name="Picture 36" descr="C:\Users\user\Desktop\опрос\категория 24 + (4).jpg"/>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1017121" y="2917326"/>
            <a:ext cx="565202" cy="753605"/>
          </a:xfrm>
          <a:prstGeom prst="rect">
            <a:avLst/>
          </a:prstGeom>
          <a:noFill/>
          <a:extLst>
            <a:ext uri="{909E8E84-426E-40DD-AFC4-6F175D3DCCD1}">
              <a14:hiddenFill xmlns:a14="http://schemas.microsoft.com/office/drawing/2010/main">
                <a:solidFill>
                  <a:srgbClr val="FFFFFF"/>
                </a:solidFill>
              </a14:hiddenFill>
            </a:ext>
          </a:extLst>
        </p:spPr>
      </p:pic>
      <p:pic>
        <p:nvPicPr>
          <p:cNvPr id="7206" name="Picture 38" descr="C:\Users\user\Desktop\опрос\категория 24 + (6).jpg"/>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1736336" y="8823"/>
            <a:ext cx="616697" cy="822262"/>
          </a:xfrm>
          <a:prstGeom prst="rect">
            <a:avLst/>
          </a:prstGeom>
          <a:noFill/>
          <a:extLst>
            <a:ext uri="{909E8E84-426E-40DD-AFC4-6F175D3DCCD1}">
              <a14:hiddenFill xmlns:a14="http://schemas.microsoft.com/office/drawing/2010/main">
                <a:solidFill>
                  <a:srgbClr val="FFFFFF"/>
                </a:solidFill>
              </a14:hiddenFill>
            </a:ext>
          </a:extLst>
        </p:spPr>
      </p:pic>
      <p:pic>
        <p:nvPicPr>
          <p:cNvPr id="7207" name="Picture 39" descr="C:\Users\user\Desktop\опрос\категория 24 + (7).jpg"/>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4660229" y="56155"/>
            <a:ext cx="634971" cy="846627"/>
          </a:xfrm>
          <a:prstGeom prst="rect">
            <a:avLst/>
          </a:prstGeom>
          <a:noFill/>
          <a:extLst>
            <a:ext uri="{909E8E84-426E-40DD-AFC4-6F175D3DCCD1}">
              <a14:hiddenFill xmlns:a14="http://schemas.microsoft.com/office/drawing/2010/main">
                <a:solidFill>
                  <a:srgbClr val="FFFFFF"/>
                </a:solidFill>
              </a14:hiddenFill>
            </a:ext>
          </a:extLst>
        </p:spPr>
      </p:pic>
      <p:pic>
        <p:nvPicPr>
          <p:cNvPr id="7208" name="Picture 40" descr="C:\Users\user\Desktop\опрос\категория 24 + (8).jpg"/>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7327962" y="983142"/>
            <a:ext cx="738122" cy="984164"/>
          </a:xfrm>
          <a:prstGeom prst="rect">
            <a:avLst/>
          </a:prstGeom>
          <a:noFill/>
          <a:extLst>
            <a:ext uri="{909E8E84-426E-40DD-AFC4-6F175D3DCCD1}">
              <a14:hiddenFill xmlns:a14="http://schemas.microsoft.com/office/drawing/2010/main">
                <a:solidFill>
                  <a:srgbClr val="FFFFFF"/>
                </a:solidFill>
              </a14:hiddenFill>
            </a:ext>
          </a:extLst>
        </p:spPr>
      </p:pic>
      <p:pic>
        <p:nvPicPr>
          <p:cNvPr id="7209" name="Picture 41" descr="C:\Users\user\Desktop\опрос\категория 24 + (9).jpg"/>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7509556" y="3390238"/>
            <a:ext cx="719432" cy="959242"/>
          </a:xfrm>
          <a:prstGeom prst="rect">
            <a:avLst/>
          </a:prstGeom>
          <a:noFill/>
          <a:extLst>
            <a:ext uri="{909E8E84-426E-40DD-AFC4-6F175D3DCCD1}">
              <a14:hiddenFill xmlns:a14="http://schemas.microsoft.com/office/drawing/2010/main">
                <a:solidFill>
                  <a:srgbClr val="FFFFFF"/>
                </a:solidFill>
              </a14:hiddenFill>
            </a:ext>
          </a:extLst>
        </p:spPr>
      </p:pic>
      <p:pic>
        <p:nvPicPr>
          <p:cNvPr id="7210" name="Picture 42" descr="C:\Users\user\Desktop\опрос\категория 24 + (10).jpg"/>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6136595" y="120660"/>
            <a:ext cx="646862" cy="862482"/>
          </a:xfrm>
          <a:prstGeom prst="rect">
            <a:avLst/>
          </a:prstGeom>
          <a:noFill/>
          <a:extLst>
            <a:ext uri="{909E8E84-426E-40DD-AFC4-6F175D3DCCD1}">
              <a14:hiddenFill xmlns:a14="http://schemas.microsoft.com/office/drawing/2010/main">
                <a:solidFill>
                  <a:srgbClr val="FFFFFF"/>
                </a:solidFill>
              </a14:hiddenFill>
            </a:ext>
          </a:extLst>
        </p:spPr>
      </p:pic>
      <p:pic>
        <p:nvPicPr>
          <p:cNvPr id="7211" name="Picture 43" descr="C:\Users\user\Desktop\опрос\категория 24 + (11).jpg"/>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4136378" y="3739464"/>
            <a:ext cx="591929" cy="789239"/>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C:\Users\user\Desktop\опрос\категория 24 + (12).jpg"/>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4038640" y="2377429"/>
            <a:ext cx="700541" cy="934055"/>
          </a:xfrm>
          <a:prstGeom prst="rect">
            <a:avLst/>
          </a:prstGeom>
          <a:noFill/>
          <a:extLst>
            <a:ext uri="{909E8E84-426E-40DD-AFC4-6F175D3DCCD1}">
              <a14:hiddenFill xmlns:a14="http://schemas.microsoft.com/office/drawing/2010/main">
                <a:solidFill>
                  <a:srgbClr val="FFFFFF"/>
                </a:solidFill>
              </a14:hiddenFill>
            </a:ext>
          </a:extLst>
        </p:spPr>
      </p:pic>
      <p:pic>
        <p:nvPicPr>
          <p:cNvPr id="7213" name="Picture 45" descr="C:\Users\user\Desktop\опрос\категория 24 + (13).jpg"/>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2536805" y="1269381"/>
            <a:ext cx="716214" cy="954951"/>
          </a:xfrm>
          <a:prstGeom prst="rect">
            <a:avLst/>
          </a:prstGeom>
          <a:noFill/>
          <a:extLst>
            <a:ext uri="{909E8E84-426E-40DD-AFC4-6F175D3DCCD1}">
              <a14:hiddenFill xmlns:a14="http://schemas.microsoft.com/office/drawing/2010/main">
                <a:solidFill>
                  <a:srgbClr val="FFFFFF"/>
                </a:solidFill>
              </a14:hiddenFill>
            </a:ext>
          </a:extLst>
        </p:spPr>
      </p:pic>
      <p:pic>
        <p:nvPicPr>
          <p:cNvPr id="7214" name="Picture 46" descr="C:\Users\user\Desktop\опрос\категория 24 + (14).jpg"/>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1002529" y="840073"/>
            <a:ext cx="646373" cy="861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07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88776" y="369755"/>
            <a:ext cx="4856842" cy="400110"/>
          </a:xfrm>
          <a:prstGeom prst="rect">
            <a:avLst/>
          </a:prstGeom>
        </p:spPr>
        <p:txBody>
          <a:bodyPr wrap="none">
            <a:spAutoFit/>
          </a:bodyPr>
          <a:lstStyle/>
          <a:p>
            <a:r>
              <a:rPr lang="ru-RU" sz="2000" b="1" dirty="0">
                <a:solidFill>
                  <a:srgbClr val="4C8F9A"/>
                </a:solidFill>
              </a:rPr>
              <a:t>Результат </a:t>
            </a:r>
            <a:r>
              <a:rPr lang="ru-RU" sz="2000" b="1" dirty="0" smtClean="0">
                <a:solidFill>
                  <a:srgbClr val="4C8F9A"/>
                </a:solidFill>
              </a:rPr>
              <a:t>опроса до начала проекта</a:t>
            </a:r>
            <a:endParaRPr lang="ru-RU" sz="2000" dirty="0"/>
          </a:p>
        </p:txBody>
      </p:sp>
      <p:sp>
        <p:nvSpPr>
          <p:cNvPr id="3" name="Прямоугольник 2"/>
          <p:cNvSpPr/>
          <p:nvPr/>
        </p:nvSpPr>
        <p:spPr>
          <a:xfrm>
            <a:off x="667512" y="1048256"/>
            <a:ext cx="6190488" cy="2308324"/>
          </a:xfrm>
          <a:prstGeom prst="rect">
            <a:avLst/>
          </a:prstGeom>
        </p:spPr>
        <p:txBody>
          <a:bodyPr wrap="square">
            <a:spAutoFit/>
          </a:bodyPr>
          <a:lstStyle/>
          <a:p>
            <a:r>
              <a:rPr lang="ru-RU" dirty="0">
                <a:solidFill>
                  <a:schemeClr val="tx1">
                    <a:lumMod val="85000"/>
                    <a:lumOff val="15000"/>
                  </a:schemeClr>
                </a:solidFill>
                <a:cs typeface="Times New Roman" pitchFamily="18" charset="0"/>
              </a:rPr>
              <a:t>Участники опроса по трем  возрастным категориям : возрастная группа 8- 14 лет, возрастная группа 15-23год, возрастная категория 24+.</a:t>
            </a:r>
            <a:r>
              <a:rPr lang="ru-RU" dirty="0"/>
              <a:t> </a:t>
            </a:r>
          </a:p>
          <a:p>
            <a:r>
              <a:rPr lang="ru-RU" dirty="0"/>
              <a:t>1 вопрос– «Что Вы знаете о ежах?»</a:t>
            </a:r>
          </a:p>
          <a:p>
            <a:r>
              <a:rPr lang="ru-RU" dirty="0"/>
              <a:t>2 вопрос – «Что делать, если встретили ежа?»</a:t>
            </a:r>
          </a:p>
          <a:p>
            <a:r>
              <a:rPr lang="ru-RU" dirty="0"/>
              <a:t>Объем выборки: 90 человек. </a:t>
            </a:r>
          </a:p>
          <a:p>
            <a:r>
              <a:rPr lang="ru-RU" dirty="0" smtClean="0"/>
              <a:t>В </a:t>
            </a:r>
            <a:r>
              <a:rPr lang="ru-RU" dirty="0"/>
              <a:t>ходе исследования было опрошено 90 человек из них 7 % людей имеют знания о жизни ежей и готовы к встрече с ними, 37 % людей имеют знания о жизни ежей, но, пока, не применяют их, 56 % людей мало знают о ежах, при встрече с ежом могут причинить ему и себе вред.</a:t>
            </a:r>
          </a:p>
          <a:p>
            <a:r>
              <a:rPr lang="ru-RU" dirty="0"/>
              <a:t>К сожалению, гипотезы исследования подтвердились: действительно, 56 % опрошенных верят мифам о ежах и мало знают об их жизни, и только 7 % респондентов готовы к </a:t>
            </a:r>
            <a:r>
              <a:rPr lang="ru-RU" dirty="0" smtClean="0"/>
              <a:t> </a:t>
            </a:r>
            <a:r>
              <a:rPr lang="ru-RU" dirty="0"/>
              <a:t>встрече с ежом.</a:t>
            </a:r>
          </a:p>
        </p:txBody>
      </p:sp>
    </p:spTree>
    <p:extLst>
      <p:ext uri="{BB962C8B-B14F-4D97-AF65-F5344CB8AC3E}">
        <p14:creationId xmlns:p14="http://schemas.microsoft.com/office/powerpoint/2010/main" val="3232877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3"/>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862013"/>
          </a:xfrm>
          <a:prstGeom prst="rect">
            <a:avLst/>
          </a:prstGeom>
          <a:noFill/>
          <a:ln w="9525">
            <a:noFill/>
            <a:miter lim="800000"/>
            <a:headEnd/>
            <a:tailEnd/>
          </a:ln>
        </p:spPr>
      </p:pic>
      <p:sp>
        <p:nvSpPr>
          <p:cNvPr id="5" name="Прямоугольник 4"/>
          <p:cNvSpPr/>
          <p:nvPr/>
        </p:nvSpPr>
        <p:spPr>
          <a:xfrm>
            <a:off x="328613" y="639762"/>
            <a:ext cx="2030412" cy="44450"/>
          </a:xfrm>
          <a:prstGeom prst="rect">
            <a:avLst/>
          </a:prstGeom>
          <a:gradFill flip="none" rotWithShape="1">
            <a:gsLst>
              <a:gs pos="0">
                <a:srgbClr val="47D04D"/>
              </a:gs>
              <a:gs pos="100000">
                <a:srgbClr val="008C3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Clr>
                <a:srgbClr val="000000"/>
              </a:buClr>
              <a:buFont typeface="Arial"/>
              <a:buNone/>
              <a:defRPr/>
            </a:pPr>
            <a:endParaRPr lang="ru-RU" sz="1400" kern="0">
              <a:sym typeface="Arial"/>
            </a:endParaRPr>
          </a:p>
        </p:txBody>
      </p:sp>
      <p:pic>
        <p:nvPicPr>
          <p:cNvPr id="20483" name="Рисунок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475" y="2492699"/>
            <a:ext cx="9144000" cy="1463675"/>
          </a:xfrm>
          <a:prstGeom prst="rect">
            <a:avLst/>
          </a:prstGeom>
          <a:noFill/>
          <a:ln w="9525">
            <a:noFill/>
            <a:miter lim="800000"/>
            <a:headEnd/>
            <a:tailEnd/>
          </a:ln>
        </p:spPr>
      </p:pic>
      <p:sp>
        <p:nvSpPr>
          <p:cNvPr id="20484" name="TextBox 9"/>
          <p:cNvSpPr txBox="1">
            <a:spLocks noChangeArrowheads="1"/>
          </p:cNvSpPr>
          <p:nvPr/>
        </p:nvSpPr>
        <p:spPr bwMode="auto">
          <a:xfrm>
            <a:off x="177055" y="200024"/>
            <a:ext cx="3722687" cy="461963"/>
          </a:xfrm>
          <a:prstGeom prst="rect">
            <a:avLst/>
          </a:prstGeom>
          <a:noFill/>
          <a:ln w="9525">
            <a:noFill/>
            <a:miter lim="800000"/>
            <a:headEnd/>
            <a:tailEnd/>
          </a:ln>
        </p:spPr>
        <p:txBody>
          <a:bodyPr>
            <a:spAutoFit/>
          </a:bodyPr>
          <a:lstStyle/>
          <a:p>
            <a:pPr>
              <a:spcAft>
                <a:spcPts val="13"/>
              </a:spcAft>
              <a:buClr>
                <a:srgbClr val="000000"/>
              </a:buClr>
              <a:buFont typeface="Arial" charset="0"/>
              <a:buNone/>
            </a:pPr>
            <a:r>
              <a:rPr lang="ru-RU" sz="2400" b="1" dirty="0">
                <a:solidFill>
                  <a:srgbClr val="3C3C3C"/>
                </a:solidFill>
              </a:rPr>
              <a:t>Цель проекта</a:t>
            </a:r>
          </a:p>
        </p:txBody>
      </p:sp>
      <p:sp>
        <p:nvSpPr>
          <p:cNvPr id="20485" name="TextBox 12"/>
          <p:cNvSpPr txBox="1">
            <a:spLocks noChangeArrowheads="1"/>
          </p:cNvSpPr>
          <p:nvPr/>
        </p:nvSpPr>
        <p:spPr bwMode="auto">
          <a:xfrm>
            <a:off x="1131888" y="1044575"/>
            <a:ext cx="1992312" cy="274638"/>
          </a:xfrm>
          <a:prstGeom prst="rect">
            <a:avLst/>
          </a:prstGeom>
          <a:noFill/>
          <a:ln w="9525">
            <a:noFill/>
            <a:miter lim="800000"/>
            <a:headEnd/>
            <a:tailEnd/>
          </a:ln>
        </p:spPr>
        <p:txBody>
          <a:bodyPr>
            <a:spAutoFit/>
          </a:bodyPr>
          <a:lstStyle/>
          <a:p>
            <a:pPr algn="r">
              <a:buClr>
                <a:srgbClr val="000000"/>
              </a:buClr>
              <a:buFont typeface="Arial" charset="0"/>
              <a:buNone/>
            </a:pPr>
            <a:endParaRPr lang="ru-RU" dirty="0"/>
          </a:p>
        </p:txBody>
      </p:sp>
      <p:sp>
        <p:nvSpPr>
          <p:cNvPr id="20486" name="TextBox 16"/>
          <p:cNvSpPr txBox="1">
            <a:spLocks noChangeArrowheads="1"/>
          </p:cNvSpPr>
          <p:nvPr/>
        </p:nvSpPr>
        <p:spPr bwMode="auto">
          <a:xfrm>
            <a:off x="1125538" y="3249613"/>
            <a:ext cx="1992312" cy="276999"/>
          </a:xfrm>
          <a:prstGeom prst="rect">
            <a:avLst/>
          </a:prstGeom>
          <a:noFill/>
          <a:ln w="9525">
            <a:noFill/>
            <a:miter lim="800000"/>
            <a:headEnd/>
            <a:tailEnd/>
          </a:ln>
        </p:spPr>
        <p:txBody>
          <a:bodyPr>
            <a:spAutoFit/>
          </a:bodyPr>
          <a:lstStyle/>
          <a:p>
            <a:pPr algn="r">
              <a:buClr>
                <a:srgbClr val="000000"/>
              </a:buClr>
              <a:buFont typeface="Arial" charset="0"/>
              <a:buNone/>
            </a:pPr>
            <a:endParaRPr lang="ru-RU" dirty="0"/>
          </a:p>
        </p:txBody>
      </p:sp>
      <p:sp>
        <p:nvSpPr>
          <p:cNvPr id="2" name="TextBox 1"/>
          <p:cNvSpPr txBox="1"/>
          <p:nvPr/>
        </p:nvSpPr>
        <p:spPr>
          <a:xfrm>
            <a:off x="3286804" y="171891"/>
            <a:ext cx="5805487" cy="246221"/>
          </a:xfrm>
          <a:prstGeom prst="rect">
            <a:avLst/>
          </a:prstGeom>
          <a:solidFill>
            <a:schemeClr val="bg2">
              <a:lumMod val="20000"/>
              <a:lumOff val="80000"/>
            </a:schemeClr>
          </a:solidFill>
          <a:ln>
            <a:noFill/>
            <a:prstDash val="dash"/>
          </a:ln>
        </p:spPr>
        <p:txBody>
          <a:bodyPr>
            <a:spAutoFit/>
          </a:bodyPr>
          <a:lstStyle/>
          <a:p>
            <a:pPr>
              <a:buClr>
                <a:srgbClr val="000000"/>
              </a:buClr>
              <a:buFont typeface="Arial" charset="0"/>
              <a:buNone/>
              <a:defRPr/>
            </a:pPr>
            <a:endParaRPr lang="ru-RU" sz="1000" dirty="0"/>
          </a:p>
        </p:txBody>
      </p:sp>
      <p:sp>
        <p:nvSpPr>
          <p:cNvPr id="19" name="TextBox 18"/>
          <p:cNvSpPr txBox="1"/>
          <p:nvPr/>
        </p:nvSpPr>
        <p:spPr>
          <a:xfrm>
            <a:off x="221045" y="764809"/>
            <a:ext cx="8461456" cy="1169551"/>
          </a:xfrm>
          <a:prstGeom prst="rect">
            <a:avLst/>
          </a:prstGeom>
          <a:solidFill>
            <a:schemeClr val="bg2">
              <a:lumMod val="20000"/>
              <a:lumOff val="80000"/>
            </a:schemeClr>
          </a:solidFill>
          <a:ln>
            <a:noFill/>
            <a:prstDash val="dash"/>
          </a:ln>
        </p:spPr>
        <p:txBody>
          <a:bodyPr wrap="square">
            <a:spAutoFit/>
          </a:bodyPr>
          <a:lstStyle/>
          <a:p>
            <a:pPr marL="0" indent="0">
              <a:buNone/>
            </a:pPr>
            <a:r>
              <a:rPr lang="ru-RU" sz="1400" b="1" dirty="0">
                <a:solidFill>
                  <a:schemeClr val="tx1">
                    <a:lumMod val="85000"/>
                    <a:lumOff val="15000"/>
                  </a:schemeClr>
                </a:solidFill>
                <a:cs typeface="Times New Roman" pitchFamily="18" charset="0"/>
              </a:rPr>
              <a:t>Главный итог </a:t>
            </a:r>
            <a:r>
              <a:rPr lang="ru-RU" sz="1400" dirty="0"/>
              <a:t>  проекта - просветительская работа с </a:t>
            </a:r>
            <a:r>
              <a:rPr lang="ru-RU" sz="1400" dirty="0" smtClean="0"/>
              <a:t>населением Липецкой области (транслирование видеоролика о ежах </a:t>
            </a:r>
            <a:r>
              <a:rPr lang="ru-RU" sz="1400" dirty="0"/>
              <a:t>и распространение его в </a:t>
            </a:r>
            <a:r>
              <a:rPr lang="ru-RU" sz="1400" dirty="0" err="1"/>
              <a:t>соцсетях</a:t>
            </a:r>
            <a:r>
              <a:rPr lang="ru-RU" sz="1400" dirty="0"/>
              <a:t>; </a:t>
            </a:r>
            <a:r>
              <a:rPr lang="ru-RU" sz="1400" dirty="0" smtClean="0"/>
              <a:t>Проведение </a:t>
            </a:r>
            <a:r>
              <a:rPr lang="ru-RU" sz="1400" dirty="0" err="1" smtClean="0"/>
              <a:t>эковстреч</a:t>
            </a:r>
            <a:r>
              <a:rPr lang="ru-RU" sz="1400" dirty="0" smtClean="0"/>
              <a:t> в </a:t>
            </a:r>
            <a:r>
              <a:rPr lang="ru-RU" sz="1400" dirty="0"/>
              <a:t>школах, детских </a:t>
            </a:r>
            <a:r>
              <a:rPr lang="ru-RU" sz="1400" dirty="0" smtClean="0"/>
              <a:t>садах, ДДТ, колледжах ,ВУЗах </a:t>
            </a:r>
            <a:r>
              <a:rPr lang="ru-RU" sz="1400" dirty="0"/>
              <a:t>распространение календарей – памяток, установка табличек о заботе </a:t>
            </a:r>
            <a:r>
              <a:rPr lang="ru-RU" sz="1400" dirty="0" smtClean="0"/>
              <a:t>об </a:t>
            </a:r>
            <a:r>
              <a:rPr lang="ru-RU" sz="1400" dirty="0"/>
              <a:t>ежах в дачной </a:t>
            </a:r>
            <a:r>
              <a:rPr lang="ru-RU" sz="1400" dirty="0" smtClean="0"/>
              <a:t>зоне, на пригородных остановках, проведение конкурса детского </a:t>
            </a:r>
            <a:r>
              <a:rPr lang="ru-RU" sz="1400" dirty="0" err="1" smtClean="0"/>
              <a:t>ресунка</a:t>
            </a:r>
            <a:r>
              <a:rPr lang="ru-RU" sz="1400" dirty="0"/>
              <a:t> </a:t>
            </a:r>
            <a:r>
              <a:rPr lang="ru-RU" sz="1400" dirty="0" smtClean="0"/>
              <a:t>«Берегите ежей»), </a:t>
            </a:r>
            <a:r>
              <a:rPr lang="ru-RU" sz="1400" dirty="0"/>
              <a:t>которая  поможет восстановить популяцию ежей.</a:t>
            </a:r>
            <a:endParaRPr lang="ru-RU" sz="1400" dirty="0">
              <a:solidFill>
                <a:schemeClr val="tx1">
                  <a:lumMod val="85000"/>
                  <a:lumOff val="15000"/>
                </a:schemeClr>
              </a:solidFill>
              <a:cs typeface="Times New Roman" pitchFamily="18" charset="0"/>
            </a:endParaRPr>
          </a:p>
        </p:txBody>
      </p:sp>
      <p:pic>
        <p:nvPicPr>
          <p:cNvPr id="1026" name="Picture 2" descr="C:\Users\user\Downloads\20220918_08494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7212" y="2426208"/>
            <a:ext cx="3487090" cy="196900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user\Downloads\Изображение WhatsApp 2023-05-02 в 10.03.03.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21044" y="2365247"/>
            <a:ext cx="3542929" cy="24262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18"/>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3189288"/>
            <a:ext cx="9144000" cy="1954212"/>
          </a:xfrm>
          <a:prstGeom prst="rect">
            <a:avLst/>
          </a:prstGeom>
          <a:noFill/>
          <a:ln w="9525">
            <a:noFill/>
            <a:miter lim="800000"/>
            <a:headEnd/>
            <a:tailEnd/>
          </a:ln>
        </p:spPr>
      </p:pic>
      <p:pic>
        <p:nvPicPr>
          <p:cNvPr id="24578" name="Рисунок 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72279"/>
            <a:ext cx="9144000" cy="862013"/>
          </a:xfrm>
          <a:prstGeom prst="rect">
            <a:avLst/>
          </a:prstGeom>
          <a:noFill/>
          <a:ln w="9525">
            <a:noFill/>
            <a:miter lim="800000"/>
            <a:headEnd/>
            <a:tailEnd/>
          </a:ln>
        </p:spPr>
      </p:pic>
      <p:sp>
        <p:nvSpPr>
          <p:cNvPr id="2" name="Прямоугольник 1"/>
          <p:cNvSpPr/>
          <p:nvPr/>
        </p:nvSpPr>
        <p:spPr>
          <a:xfrm>
            <a:off x="180968" y="226499"/>
            <a:ext cx="4835170" cy="307777"/>
          </a:xfrm>
          <a:prstGeom prst="rect">
            <a:avLst/>
          </a:prstGeom>
        </p:spPr>
        <p:txBody>
          <a:bodyPr wrap="none">
            <a:spAutoFit/>
          </a:bodyPr>
          <a:lstStyle/>
          <a:p>
            <a:r>
              <a:rPr lang="ru-RU" sz="1400" b="1" dirty="0">
                <a:solidFill>
                  <a:srgbClr val="4C8F9A"/>
                </a:solidFill>
              </a:rPr>
              <a:t> </a:t>
            </a:r>
            <a:r>
              <a:rPr lang="ru-RU" sz="1400" b="1" dirty="0" smtClean="0">
                <a:solidFill>
                  <a:srgbClr val="4C8F9A"/>
                </a:solidFill>
              </a:rPr>
              <a:t>ГРАФИК РЕАЛИЗАЦИИ </a:t>
            </a:r>
            <a:r>
              <a:rPr lang="ru-RU" sz="1400" b="1" dirty="0">
                <a:solidFill>
                  <a:srgbClr val="4C8F9A"/>
                </a:solidFill>
              </a:rPr>
              <a:t>ВОЛОНТЕРСКОГО ПРОЕКТА</a:t>
            </a:r>
            <a:endParaRPr lang="ru-RU" sz="1400" dirty="0"/>
          </a:p>
        </p:txBody>
      </p:sp>
      <p:graphicFrame>
        <p:nvGraphicFramePr>
          <p:cNvPr id="3" name="Таблица 2"/>
          <p:cNvGraphicFramePr>
            <a:graphicFrameLocks noGrp="1"/>
          </p:cNvGraphicFramePr>
          <p:nvPr>
            <p:extLst>
              <p:ext uri="{D42A27DB-BD31-4B8C-83A1-F6EECF244321}">
                <p14:modId xmlns:p14="http://schemas.microsoft.com/office/powerpoint/2010/main" val="2037330183"/>
              </p:ext>
            </p:extLst>
          </p:nvPr>
        </p:nvGraphicFramePr>
        <p:xfrm>
          <a:off x="999388" y="1105954"/>
          <a:ext cx="6901028" cy="3575932"/>
        </p:xfrm>
        <a:graphic>
          <a:graphicData uri="http://schemas.openxmlformats.org/drawingml/2006/table">
            <a:tbl>
              <a:tblPr firstRow="1" bandRow="1">
                <a:tableStyleId>{5C22544A-7EE6-4342-B048-85BDC9FD1C3A}</a:tableStyleId>
              </a:tblPr>
              <a:tblGrid>
                <a:gridCol w="362092">
                  <a:extLst>
                    <a:ext uri="{9D8B030D-6E8A-4147-A177-3AD203B41FA5}">
                      <a16:colId xmlns="" xmlns:a16="http://schemas.microsoft.com/office/drawing/2014/main" val="20000"/>
                    </a:ext>
                  </a:extLst>
                </a:gridCol>
                <a:gridCol w="2457216">
                  <a:extLst>
                    <a:ext uri="{9D8B030D-6E8A-4147-A177-3AD203B41FA5}">
                      <a16:colId xmlns="" xmlns:a16="http://schemas.microsoft.com/office/drawing/2014/main" val="20001"/>
                    </a:ext>
                  </a:extLst>
                </a:gridCol>
                <a:gridCol w="755835">
                  <a:extLst>
                    <a:ext uri="{9D8B030D-6E8A-4147-A177-3AD203B41FA5}">
                      <a16:colId xmlns="" xmlns:a16="http://schemas.microsoft.com/office/drawing/2014/main" val="20002"/>
                    </a:ext>
                  </a:extLst>
                </a:gridCol>
                <a:gridCol w="797993">
                  <a:extLst>
                    <a:ext uri="{9D8B030D-6E8A-4147-A177-3AD203B41FA5}">
                      <a16:colId xmlns="" xmlns:a16="http://schemas.microsoft.com/office/drawing/2014/main" val="20003"/>
                    </a:ext>
                  </a:extLst>
                </a:gridCol>
                <a:gridCol w="2527892">
                  <a:extLst>
                    <a:ext uri="{9D8B030D-6E8A-4147-A177-3AD203B41FA5}">
                      <a16:colId xmlns="" xmlns:a16="http://schemas.microsoft.com/office/drawing/2014/main" val="20004"/>
                    </a:ext>
                  </a:extLst>
                </a:gridCol>
              </a:tblGrid>
              <a:tr h="482212">
                <a:tc>
                  <a:txBody>
                    <a:bodyPr/>
                    <a:lstStyle/>
                    <a:p>
                      <a:pPr algn="ctr"/>
                      <a:r>
                        <a:rPr lang="ru-RU" sz="900" dirty="0"/>
                        <a:t>№</a:t>
                      </a:r>
                      <a:r>
                        <a:rPr lang="ru-RU" sz="900" baseline="0" dirty="0"/>
                        <a:t> п</a:t>
                      </a:r>
                      <a:r>
                        <a:rPr lang="en-US" sz="900" baseline="0" dirty="0"/>
                        <a:t>/</a:t>
                      </a:r>
                      <a:r>
                        <a:rPr lang="ru-RU" sz="900" baseline="0" dirty="0"/>
                        <a:t>п</a:t>
                      </a:r>
                      <a:endParaRPr lang="ru-RU" sz="900" dirty="0"/>
                    </a:p>
                  </a:txBody>
                  <a:tcPr/>
                </a:tc>
                <a:tc>
                  <a:txBody>
                    <a:bodyPr/>
                    <a:lstStyle/>
                    <a:p>
                      <a:pPr algn="ctr"/>
                      <a:r>
                        <a:rPr lang="ru-RU" sz="1100" dirty="0"/>
                        <a:t>Мероприятие</a:t>
                      </a:r>
                    </a:p>
                  </a:txBody>
                  <a:tcPr/>
                </a:tc>
                <a:tc>
                  <a:txBody>
                    <a:bodyPr/>
                    <a:lstStyle/>
                    <a:p>
                      <a:pPr algn="ctr"/>
                      <a:r>
                        <a:rPr lang="ru-RU" sz="800" dirty="0"/>
                        <a:t>Дата начала</a:t>
                      </a:r>
                    </a:p>
                  </a:txBody>
                  <a:tcPr/>
                </a:tc>
                <a:tc>
                  <a:txBody>
                    <a:bodyPr/>
                    <a:lstStyle/>
                    <a:p>
                      <a:pPr algn="ctr"/>
                      <a:r>
                        <a:rPr lang="ru-RU" sz="800" dirty="0"/>
                        <a:t>Дата</a:t>
                      </a:r>
                    </a:p>
                    <a:p>
                      <a:pPr algn="ctr"/>
                      <a:r>
                        <a:rPr lang="ru-RU" sz="800" dirty="0"/>
                        <a:t>завершения </a:t>
                      </a:r>
                    </a:p>
                  </a:txBody>
                  <a:tcPr/>
                </a:tc>
                <a:tc>
                  <a:txBody>
                    <a:bodyPr/>
                    <a:lstStyle/>
                    <a:p>
                      <a:pPr algn="ctr"/>
                      <a:r>
                        <a:rPr lang="ru-RU" sz="800" dirty="0"/>
                        <a:t>Ожидаемые итоги, значение для проекта</a:t>
                      </a:r>
                    </a:p>
                    <a:p>
                      <a:pPr algn="ctr"/>
                      <a:r>
                        <a:rPr lang="ru-RU" sz="800" dirty="0"/>
                        <a:t>( с указанием количественных и качественных показателей)</a:t>
                      </a:r>
                    </a:p>
                  </a:txBody>
                  <a:tcPr/>
                </a:tc>
                <a:extLst>
                  <a:ext uri="{0D108BD9-81ED-4DB2-BD59-A6C34878D82A}">
                    <a16:rowId xmlns="" xmlns:a16="http://schemas.microsoft.com/office/drawing/2014/main" val="10000"/>
                  </a:ext>
                </a:extLst>
              </a:tr>
              <a:tr h="435644">
                <a:tc>
                  <a:txBody>
                    <a:bodyPr/>
                    <a:lstStyle/>
                    <a:p>
                      <a:r>
                        <a:rPr lang="ru-RU" sz="900" dirty="0"/>
                        <a:t>1</a:t>
                      </a:r>
                    </a:p>
                  </a:txBody>
                  <a:tcPr/>
                </a:tc>
                <a:tc>
                  <a:txBody>
                    <a:bodyPr/>
                    <a:lstStyle/>
                    <a:p>
                      <a:r>
                        <a:rPr lang="ru-RU" sz="800" baseline="0" dirty="0"/>
                        <a:t>Привлечение волонтеров в проект, изготовление календарей – инструкций, табличек.</a:t>
                      </a:r>
                      <a:endParaRPr lang="ru-RU" sz="800" dirty="0"/>
                    </a:p>
                  </a:txBody>
                  <a:tcPr/>
                </a:tc>
                <a:tc>
                  <a:txBody>
                    <a:bodyPr/>
                    <a:lstStyle/>
                    <a:p>
                      <a:r>
                        <a:rPr lang="ru-RU" sz="800" dirty="0" smtClean="0"/>
                        <a:t>01.06.2024</a:t>
                      </a:r>
                      <a:endParaRPr lang="ru-RU" sz="800" dirty="0"/>
                    </a:p>
                  </a:txBody>
                  <a:tcPr/>
                </a:tc>
                <a:tc>
                  <a:txBody>
                    <a:bodyPr/>
                    <a:lstStyle/>
                    <a:p>
                      <a:r>
                        <a:rPr lang="ru-RU" sz="900" dirty="0" smtClean="0"/>
                        <a:t>30.06.2024</a:t>
                      </a:r>
                      <a:endParaRPr lang="ru-RU" sz="900" dirty="0"/>
                    </a:p>
                  </a:txBody>
                  <a:tcPr/>
                </a:tc>
                <a:tc>
                  <a:txBody>
                    <a:bodyPr/>
                    <a:lstStyle/>
                    <a:p>
                      <a:r>
                        <a:rPr lang="ru-RU" sz="900" baseline="0" dirty="0"/>
                        <a:t> Выполнение задач</a:t>
                      </a:r>
                      <a:endParaRPr lang="ru-RU" sz="900" dirty="0"/>
                    </a:p>
                  </a:txBody>
                  <a:tcPr/>
                </a:tc>
                <a:extLst>
                  <a:ext uri="{0D108BD9-81ED-4DB2-BD59-A6C34878D82A}">
                    <a16:rowId xmlns="" xmlns:a16="http://schemas.microsoft.com/office/drawing/2014/main" val="10001"/>
                  </a:ext>
                </a:extLst>
              </a:tr>
              <a:tr h="1225138">
                <a:tc>
                  <a:txBody>
                    <a:bodyPr/>
                    <a:lstStyle/>
                    <a:p>
                      <a:r>
                        <a:rPr lang="ru-RU" sz="900" dirty="0"/>
                        <a:t>2</a:t>
                      </a:r>
                    </a:p>
                  </a:txBody>
                  <a:tcPr/>
                </a:tc>
                <a:tc>
                  <a:txBody>
                    <a:bodyPr/>
                    <a:lstStyle/>
                    <a:p>
                      <a:r>
                        <a:rPr lang="ru-RU" sz="800" dirty="0"/>
                        <a:t>Постоянное</a:t>
                      </a:r>
                      <a:r>
                        <a:rPr lang="ru-RU" sz="800" baseline="0" dirty="0"/>
                        <a:t> транслирование</a:t>
                      </a:r>
                      <a:r>
                        <a:rPr lang="ru-RU" sz="800" dirty="0"/>
                        <a:t> </a:t>
                      </a:r>
                      <a:r>
                        <a:rPr lang="ru-RU" sz="800" dirty="0" err="1"/>
                        <a:t>видеролика</a:t>
                      </a:r>
                      <a:r>
                        <a:rPr lang="ru-RU" sz="800" dirty="0"/>
                        <a:t> в </a:t>
                      </a:r>
                      <a:r>
                        <a:rPr lang="ru-RU" sz="800" b="0" i="0" u="none" strike="noStrike" cap="none" dirty="0" err="1">
                          <a:solidFill>
                            <a:srgbClr val="3C3C3C"/>
                          </a:solidFill>
                          <a:latin typeface="+mn-lt"/>
                          <a:ea typeface="Arial"/>
                          <a:cs typeface="+mn-cs"/>
                          <a:sym typeface="Arial"/>
                        </a:rPr>
                        <a:t>соцсети</a:t>
                      </a:r>
                      <a:r>
                        <a:rPr lang="ru-RU" sz="800" b="0" i="0" u="none" strike="noStrike" cap="none" dirty="0">
                          <a:solidFill>
                            <a:srgbClr val="3C3C3C"/>
                          </a:solidFill>
                          <a:latin typeface="+mn-lt"/>
                          <a:ea typeface="Arial"/>
                          <a:cs typeface="+mn-cs"/>
                          <a:sym typeface="Arial"/>
                        </a:rPr>
                        <a:t> VK,ОК</a:t>
                      </a:r>
                      <a:r>
                        <a:rPr lang="ru-RU" sz="800" b="0" dirty="0"/>
                        <a:t> </a:t>
                      </a:r>
                      <a:r>
                        <a:rPr lang="ru-RU" sz="800" b="0" dirty="0">
                          <a:solidFill>
                            <a:schemeClr val="tx1">
                              <a:lumMod val="85000"/>
                              <a:lumOff val="15000"/>
                            </a:schemeClr>
                          </a:solidFill>
                          <a:sym typeface="Wingdings"/>
                        </a:rPr>
                        <a:t>.</a:t>
                      </a:r>
                    </a:p>
                    <a:p>
                      <a:pPr marL="0" marR="0" indent="0" algn="l" defTabSz="914400" rtl="0" eaLnBrk="1" fontAlgn="auto" latinLnBrk="0" hangingPunct="1">
                        <a:lnSpc>
                          <a:spcPct val="100000"/>
                        </a:lnSpc>
                        <a:spcBef>
                          <a:spcPts val="0"/>
                        </a:spcBef>
                        <a:spcAft>
                          <a:spcPts val="0"/>
                        </a:spcAft>
                        <a:buClrTx/>
                        <a:buSzTx/>
                        <a:buFontTx/>
                        <a:buNone/>
                        <a:tabLst/>
                        <a:defRPr/>
                      </a:pPr>
                      <a:r>
                        <a:rPr lang="ru-RU" sz="800" dirty="0"/>
                        <a:t>Размещение</a:t>
                      </a:r>
                      <a:r>
                        <a:rPr lang="ru-RU" sz="800" baseline="0" dirty="0"/>
                        <a:t> </a:t>
                      </a:r>
                      <a:r>
                        <a:rPr lang="ru-RU" sz="800" dirty="0"/>
                        <a:t>табличек  о заботе  ежей на остановках общественного транспорта по маршруту Липецк – Сады</a:t>
                      </a:r>
                      <a:r>
                        <a:rPr lang="ru-RU" sz="800" baseline="0" dirty="0"/>
                        <a:t> и Сады – Липецк, распространение календарей – памяток  в общественных местах.</a:t>
                      </a:r>
                    </a:p>
                    <a:p>
                      <a:endParaRPr lang="ru-RU" sz="900" dirty="0"/>
                    </a:p>
                    <a:p>
                      <a:endParaRPr lang="ru-RU" sz="900" b="0" baseline="0" dirty="0">
                        <a:solidFill>
                          <a:srgbClr val="3C3C3C"/>
                        </a:solidFill>
                        <a:latin typeface="+mn-lt"/>
                        <a:cs typeface="+mn-cs"/>
                        <a:sym typeface="Arial"/>
                      </a:endParaRPr>
                    </a:p>
                    <a:p>
                      <a:endParaRPr lang="ru-RU" sz="900" baseline="0" dirty="0"/>
                    </a:p>
                    <a:p>
                      <a:endParaRPr lang="ru-RU" sz="900" dirty="0"/>
                    </a:p>
                  </a:txBody>
                  <a:tcPr/>
                </a:tc>
                <a:tc>
                  <a:txBody>
                    <a:bodyPr/>
                    <a:lstStyle/>
                    <a:p>
                      <a:r>
                        <a:rPr lang="ru-RU" sz="900" smtClean="0"/>
                        <a:t>01.07.2024</a:t>
                      </a:r>
                      <a:endParaRPr lang="ru-RU" sz="900" dirty="0"/>
                    </a:p>
                  </a:txBody>
                  <a:tcPr/>
                </a:tc>
                <a:tc>
                  <a:txBody>
                    <a:bodyPr/>
                    <a:lstStyle/>
                    <a:p>
                      <a:r>
                        <a:rPr lang="ru-RU" sz="900" dirty="0" smtClean="0"/>
                        <a:t>30.09.2024</a:t>
                      </a:r>
                      <a:endParaRPr lang="ru-RU"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900" dirty="0"/>
                        <a:t>Информирование</a:t>
                      </a:r>
                      <a:r>
                        <a:rPr lang="ru-RU" sz="900" baseline="0" dirty="0"/>
                        <a:t> о значимости ежей общества Липецкой области</a:t>
                      </a:r>
                      <a:endParaRPr lang="ru-RU" sz="900" dirty="0"/>
                    </a:p>
                    <a:p>
                      <a:endParaRPr lang="ru-RU" sz="900" dirty="0"/>
                    </a:p>
                  </a:txBody>
                  <a:tcPr/>
                </a:tc>
                <a:extLst>
                  <a:ext uri="{0D108BD9-81ED-4DB2-BD59-A6C34878D82A}">
                    <a16:rowId xmlns="" xmlns:a16="http://schemas.microsoft.com/office/drawing/2014/main" val="10002"/>
                  </a:ext>
                </a:extLst>
              </a:tr>
              <a:tr h="0">
                <a:tc>
                  <a:txBody>
                    <a:bodyPr/>
                    <a:lstStyle/>
                    <a:p>
                      <a:r>
                        <a:rPr lang="ru-RU" sz="900" dirty="0"/>
                        <a:t>3</a:t>
                      </a:r>
                    </a:p>
                  </a:txBody>
                  <a:tcPr/>
                </a:tc>
                <a:tc>
                  <a:txBody>
                    <a:bodyPr/>
                    <a:lstStyle/>
                    <a:p>
                      <a:r>
                        <a:rPr lang="ru-RU" sz="900" dirty="0"/>
                        <a:t>Проведение конкурса детского рисунка «Берегите ежей» в </a:t>
                      </a:r>
                      <a:r>
                        <a:rPr lang="ru-RU" sz="900" dirty="0" err="1"/>
                        <a:t>соцсетях</a:t>
                      </a:r>
                      <a:r>
                        <a:rPr lang="ru-RU" sz="900" dirty="0"/>
                        <a:t>,</a:t>
                      </a:r>
                      <a:r>
                        <a:rPr lang="ru-RU" sz="900" baseline="0" dirty="0"/>
                        <a:t> совместно с детским журналом «Золотой ключик».</a:t>
                      </a:r>
                    </a:p>
                    <a:p>
                      <a:endParaRPr lang="ru-RU" sz="900" dirty="0"/>
                    </a:p>
                  </a:txBody>
                  <a:tcPr/>
                </a:tc>
                <a:tc>
                  <a:txBody>
                    <a:bodyPr/>
                    <a:lstStyle/>
                    <a:p>
                      <a:r>
                        <a:rPr lang="ru-RU" sz="900" dirty="0" smtClean="0"/>
                        <a:t>01.10.2024</a:t>
                      </a:r>
                      <a:endParaRPr lang="ru-RU" sz="900" dirty="0"/>
                    </a:p>
                  </a:txBody>
                  <a:tcPr/>
                </a:tc>
                <a:tc>
                  <a:txBody>
                    <a:bodyPr/>
                    <a:lstStyle/>
                    <a:p>
                      <a:r>
                        <a:rPr lang="ru-RU" sz="900" dirty="0" smtClean="0"/>
                        <a:t>30.10.2024</a:t>
                      </a:r>
                      <a:endParaRPr lang="ru-RU" sz="900" dirty="0"/>
                    </a:p>
                  </a:txBody>
                  <a:tcPr/>
                </a:tc>
                <a:tc>
                  <a:txBody>
                    <a:bodyPr/>
                    <a:lstStyle/>
                    <a:p>
                      <a:r>
                        <a:rPr lang="ru-RU" sz="900" dirty="0"/>
                        <a:t>Привлечение детей к проблеме экологии и решение этой проблемы</a:t>
                      </a:r>
                    </a:p>
                  </a:txBody>
                  <a:tcPr/>
                </a:tc>
                <a:extLst>
                  <a:ext uri="{0D108BD9-81ED-4DB2-BD59-A6C34878D82A}">
                    <a16:rowId xmlns="" xmlns:a16="http://schemas.microsoft.com/office/drawing/2014/main" val="10003"/>
                  </a:ext>
                </a:extLst>
              </a:tr>
              <a:tr h="251589">
                <a:tc>
                  <a:txBody>
                    <a:bodyPr/>
                    <a:lstStyle/>
                    <a:p>
                      <a:r>
                        <a:rPr lang="ru-RU" sz="800" dirty="0"/>
                        <a:t>4</a:t>
                      </a:r>
                    </a:p>
                  </a:txBody>
                  <a:tcPr/>
                </a:tc>
                <a:tc>
                  <a:txBody>
                    <a:bodyPr/>
                    <a:lstStyle/>
                    <a:p>
                      <a:r>
                        <a:rPr lang="ru-RU" sz="900" dirty="0"/>
                        <a:t>Проведение </a:t>
                      </a:r>
                      <a:r>
                        <a:rPr lang="ru-RU" sz="900" dirty="0" err="1"/>
                        <a:t>эковстреч</a:t>
                      </a:r>
                      <a:r>
                        <a:rPr lang="ru-RU" sz="900" dirty="0"/>
                        <a:t> и мастер классов в детских</a:t>
                      </a:r>
                      <a:r>
                        <a:rPr lang="ru-RU" sz="900" baseline="0" dirty="0"/>
                        <a:t> садах и </a:t>
                      </a:r>
                      <a:r>
                        <a:rPr lang="ru-RU" sz="900" baseline="0" dirty="0" smtClean="0"/>
                        <a:t>школах, ДДТ, в колледжах, ВУЗах Липецкой области.</a:t>
                      </a:r>
                      <a:endParaRPr lang="ru-RU" sz="900" dirty="0"/>
                    </a:p>
                  </a:txBody>
                  <a:tcPr/>
                </a:tc>
                <a:tc>
                  <a:txBody>
                    <a:bodyPr/>
                    <a:lstStyle/>
                    <a:p>
                      <a:r>
                        <a:rPr lang="ru-RU" sz="900" dirty="0" smtClean="0"/>
                        <a:t>04.09.2024</a:t>
                      </a:r>
                      <a:endParaRPr lang="ru-RU" sz="900" dirty="0"/>
                    </a:p>
                  </a:txBody>
                  <a:tcPr/>
                </a:tc>
                <a:tc>
                  <a:txBody>
                    <a:bodyPr/>
                    <a:lstStyle/>
                    <a:p>
                      <a:r>
                        <a:rPr lang="ru-RU" sz="900" dirty="0" smtClean="0"/>
                        <a:t>25.12.2024</a:t>
                      </a:r>
                      <a:endParaRPr lang="ru-RU" sz="900" dirty="0"/>
                    </a:p>
                  </a:txBody>
                  <a:tcPr/>
                </a:tc>
                <a:tc>
                  <a:txBody>
                    <a:bodyPr/>
                    <a:lstStyle/>
                    <a:p>
                      <a:r>
                        <a:rPr lang="ru-RU" sz="900" b="1" dirty="0"/>
                        <a:t>Информирование о значимости ежей общества Липецкой области</a:t>
                      </a:r>
                    </a:p>
                  </a:txBody>
                  <a:tcPr/>
                </a:tc>
                <a:extLst>
                  <a:ext uri="{0D108BD9-81ED-4DB2-BD59-A6C34878D82A}">
                    <a16:rowId xmlns=""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Simple Ligh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3775</TotalTime>
  <Words>2068</Words>
  <Application>Microsoft Office PowerPoint</Application>
  <PresentationFormat>Экран (16:9)</PresentationFormat>
  <Paragraphs>217</Paragraphs>
  <Slides>20</Slides>
  <Notes>7</Notes>
  <HiddenSlides>0</HiddenSlides>
  <MMClips>0</MMClips>
  <ScaleCrop>false</ScaleCrop>
  <HeadingPairs>
    <vt:vector size="4" baseType="variant">
      <vt:variant>
        <vt:lpstr>Тема</vt:lpstr>
      </vt:variant>
      <vt:variant>
        <vt:i4>2</vt:i4>
      </vt:variant>
      <vt:variant>
        <vt:lpstr>Заголовки слайдов</vt:lpstr>
      </vt:variant>
      <vt:variant>
        <vt:i4>20</vt:i4>
      </vt:variant>
    </vt:vector>
  </HeadingPairs>
  <TitlesOfParts>
    <vt:vector size="22" baseType="lpstr">
      <vt:lpstr>Оформление по умолчанию</vt:lpstr>
      <vt:lpstr>Simple Light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300 детей приняли участие в конкурсе рисунка</vt:lpstr>
      <vt:lpstr>Презентация PowerPoint</vt:lpstr>
      <vt:lpstr>ПАРТНЕРЫ ВОЛОНТЕРСКОГО ПРОЕКТА</vt:lpstr>
      <vt:lpstr>УСТОЙЧИВОСТЬ/ПЕРСПЕКТИВЫ РАЗВИТИЯ ПРОЕКТА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yana</dc:creator>
  <cp:lastModifiedBy>user</cp:lastModifiedBy>
  <cp:revision>205</cp:revision>
  <dcterms:modified xsi:type="dcterms:W3CDTF">2023-05-03T16:05:28Z</dcterms:modified>
</cp:coreProperties>
</file>