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099EB51-07BA-467A-B054-A6DD873678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77D79-3A05-437B-A2C1-222B7A5BD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Несём добро!</a:t>
            </a:r>
          </a:p>
        </p:txBody>
      </p:sp>
      <p:pic>
        <p:nvPicPr>
          <p:cNvPr id="4" name="Рисунок 3" descr="8Jg3EUnwvEQD81KQHGiDv97C0nXT6tgag4bwXDC2SFTR8puk6ezG1iHVEmAm50MGXpfLSFaeQyU7zySp34qQzv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784976" cy="4824536"/>
          </a:xfrm>
          <a:prstGeom prst="rect">
            <a:avLst/>
          </a:prstGeom>
        </p:spPr>
      </p:pic>
      <p:pic>
        <p:nvPicPr>
          <p:cNvPr id="5" name="Рисунок 4" descr="VTwZqMKplFOEhJAQLF0rWoVE8Q7tUIXUwOz9xHV_bonJZD0yE9aY-zzXOR8ZGlwzOxfWKix39iDJBrGa5gsxUu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8591872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Троллинг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Любое </a:t>
            </a:r>
            <a:r>
              <a:rPr lang="ru-RU" dirty="0" err="1"/>
              <a:t>провокативное</a:t>
            </a:r>
            <a:r>
              <a:rPr lang="ru-RU" dirty="0"/>
              <a:t> и подстрекательное общение, использование клеветы, обмана, искусственное разжигание ссор и споров, призыв к деструктивным действиям и стилю общения без должных адекватных причин).</a:t>
            </a:r>
          </a:p>
        </p:txBody>
      </p:sp>
      <p:pic>
        <p:nvPicPr>
          <p:cNvPr id="5" name="Содержимое 4" descr="7565761515767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20688"/>
            <a:ext cx="5904656" cy="56166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Роли участников в травле</a:t>
            </a:r>
          </a:p>
        </p:txBody>
      </p:sp>
      <p:pic>
        <p:nvPicPr>
          <p:cNvPr id="4" name="Содержимое 3" descr="OUABypAhoEkvIJwQrfsbdjMf44EghsBhcKGpzEOiVU0CpEOeEdMZ6WOxnRGFhj_L_yYMy318qpKLOZEyC4Bq9xR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84976" cy="468051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Треугольник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</a:rPr>
              <a:t>Карпмана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GGukoM-i94wqwNNoMf3r6RS96hg92S1CU68b7VYLrr0Xjp5YpSeV33VZG3jSvo3X0RXkOQ1vO43vWpVhr-K92Zq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84976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Причины возникновения </a:t>
            </a:r>
            <a:r>
              <a:rPr lang="ru-RU" sz="2000" dirty="0" err="1"/>
              <a:t>буллинга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Борьба за лидерство </a:t>
            </a:r>
          </a:p>
          <a:p>
            <a:r>
              <a:rPr lang="ru-RU" dirty="0"/>
              <a:t>Столкновение разных субкультур, ценностей, взглядов и неумение толерантно относиться к ним</a:t>
            </a:r>
          </a:p>
          <a:p>
            <a:r>
              <a:rPr lang="ru-RU" dirty="0"/>
              <a:t>Агрессивность </a:t>
            </a:r>
          </a:p>
          <a:p>
            <a:r>
              <a:rPr lang="ru-RU" dirty="0"/>
              <a:t>Наличие у ребенка психических или физических изъянов</a:t>
            </a:r>
          </a:p>
          <a:p>
            <a:r>
              <a:rPr lang="ru-RU" dirty="0"/>
              <a:t>Низкая самооценка</a:t>
            </a:r>
          </a:p>
          <a:p>
            <a:r>
              <a:rPr lang="ru-RU" dirty="0"/>
              <a:t>Зависть</a:t>
            </a:r>
          </a:p>
          <a:p>
            <a:endParaRPr lang="ru-RU" dirty="0"/>
          </a:p>
        </p:txBody>
      </p:sp>
      <p:pic>
        <p:nvPicPr>
          <p:cNvPr id="9" name="Содержимое 8" descr="b8d28ddda45a6186d008277f7f576a44_ce_1600x1105x0x183_cropped_1332x8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92696"/>
            <a:ext cx="5976664" cy="554461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2362200" cy="990600"/>
          </a:xfrm>
        </p:spPr>
        <p:txBody>
          <a:bodyPr/>
          <a:lstStyle/>
          <a:p>
            <a:r>
              <a:rPr lang="ru-RU" dirty="0"/>
              <a:t>Последствия </a:t>
            </a:r>
            <a:r>
              <a:rPr lang="ru-RU" dirty="0" err="1"/>
              <a:t>буллинга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772816"/>
            <a:ext cx="2362200" cy="4144963"/>
          </a:xfrm>
        </p:spPr>
        <p:txBody>
          <a:bodyPr/>
          <a:lstStyle/>
          <a:p>
            <a:r>
              <a:rPr lang="ru-RU" dirty="0"/>
              <a:t>Высокий уровень тревоги</a:t>
            </a:r>
          </a:p>
          <a:p>
            <a:r>
              <a:rPr lang="ru-RU" dirty="0"/>
              <a:t>Нарушение сна, аппетита, работы</a:t>
            </a:r>
          </a:p>
          <a:p>
            <a:r>
              <a:rPr lang="ru-RU" dirty="0"/>
              <a:t>Неустойчивость внимания</a:t>
            </a:r>
          </a:p>
          <a:p>
            <a:r>
              <a:rPr lang="ru-RU" dirty="0"/>
              <a:t>Снижение успеваемости</a:t>
            </a:r>
          </a:p>
          <a:p>
            <a:r>
              <a:rPr lang="ru-RU" dirty="0"/>
              <a:t>Агрессивность, депрессивность</a:t>
            </a:r>
          </a:p>
          <a:p>
            <a:r>
              <a:rPr lang="ru-RU" dirty="0"/>
              <a:t>Многочисленные страхи</a:t>
            </a:r>
          </a:p>
        </p:txBody>
      </p:sp>
      <p:pic>
        <p:nvPicPr>
          <p:cNvPr id="5" name="Содержимое 4" descr="1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92696"/>
            <a:ext cx="5688632" cy="547260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защиты от </a:t>
            </a:r>
            <a:r>
              <a:rPr lang="ru-RU" dirty="0" err="1"/>
              <a:t>буллинга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Рассказывать о случаях </a:t>
            </a:r>
            <a:r>
              <a:rPr lang="ru-RU" sz="1200" dirty="0" err="1"/>
              <a:t>буллинга</a:t>
            </a:r>
            <a:r>
              <a:rPr lang="ru-RU" sz="1200" dirty="0"/>
              <a:t> взрослым, которым доверяешь.</a:t>
            </a:r>
          </a:p>
          <a:p>
            <a:r>
              <a:rPr lang="ru-RU" sz="1200" dirty="0"/>
              <a:t>Нужно укреплять самооценку и вести себя уверенно. Быть настойчивым и сильным (хотя бы внешне).</a:t>
            </a:r>
          </a:p>
          <a:p>
            <a:br>
              <a:rPr lang="ru-RU" sz="1200" dirty="0"/>
            </a:br>
            <a:r>
              <a:rPr lang="ru-RU" sz="1200" dirty="0"/>
              <a:t>Нельзя надеяться отомстить с помощью ещё большей жестокости. Это приведёт к новым проблемам.</a:t>
            </a:r>
          </a:p>
          <a:p>
            <a:r>
              <a:rPr lang="ru-RU" sz="1200" dirty="0"/>
              <a:t>Самое мощное оружие против агрессии — юмор.</a:t>
            </a:r>
          </a:p>
          <a:p>
            <a:br>
              <a:rPr lang="ru-RU" sz="1200" dirty="0"/>
            </a:br>
            <a:r>
              <a:rPr lang="ru-RU" sz="1200" dirty="0"/>
              <a:t>Если стал свидетелем насилия, нужно немедленно привести кого-то из взрослых</a:t>
            </a:r>
          </a:p>
          <a:p>
            <a:br>
              <a:rPr lang="ru-RU" sz="1200" dirty="0"/>
            </a:br>
            <a:endParaRPr lang="ru-RU" sz="1200" dirty="0"/>
          </a:p>
        </p:txBody>
      </p:sp>
      <p:pic>
        <p:nvPicPr>
          <p:cNvPr id="5" name="Содержимое 4" descr="pexels-photo-422766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92696"/>
            <a:ext cx="5904656" cy="54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056784" cy="4549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Теоретические предпосылки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буллинга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vOUXadvlKvzupxoTkwFAJdMy6vael672snC7P7GmCnFlgTLynBpiEOS39jwcEufgqeo0DD6r4jOpkAaXlb3Ms7j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84976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Отличия конфликта от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038600" cy="4681728"/>
          </a:xfrm>
        </p:spPr>
        <p:txBody>
          <a:bodyPr>
            <a:normAutofit/>
          </a:bodyPr>
          <a:lstStyle/>
          <a:p>
            <a:r>
              <a:rPr lang="ru-RU" sz="1600" dirty="0"/>
              <a:t>Конфликт — это разовая попытка с помощью агрессии разрешить проблему или спор.</a:t>
            </a:r>
          </a:p>
          <a:p>
            <a:r>
              <a:rPr lang="ru-RU" sz="1600" dirty="0"/>
              <a:t>Конфликт предполагает более-менее равные силы его участников. 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038600" cy="4681728"/>
          </a:xfrm>
        </p:spPr>
        <p:txBody>
          <a:bodyPr/>
          <a:lstStyle/>
          <a:p>
            <a:r>
              <a:rPr lang="ru-RU" sz="1600" dirty="0"/>
              <a:t> </a:t>
            </a:r>
            <a:r>
              <a:rPr lang="ru-RU" sz="1600" dirty="0" err="1"/>
              <a:t>Буллинг</a:t>
            </a:r>
            <a:r>
              <a:rPr lang="ru-RU" sz="1600" dirty="0"/>
              <a:t> — это протяжённый во времени социальный акт, цель которого — поднять статус и самооценку агрессоров за счёт унижения жертвы.</a:t>
            </a:r>
          </a:p>
          <a:p>
            <a:r>
              <a:rPr lang="ru-RU" sz="1600" dirty="0"/>
              <a:t>В травле жертва всегда ощущает себя одинокой и беспомощной.</a:t>
            </a:r>
          </a:p>
          <a:p>
            <a:endParaRPr lang="ru-RU" sz="1400" dirty="0"/>
          </a:p>
        </p:txBody>
      </p:sp>
      <p:pic>
        <p:nvPicPr>
          <p:cNvPr id="6" name="Рисунок 5" descr="1645208406_39-kartinkin-net-p-konflikt-kartinki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3888432" cy="3312368"/>
          </a:xfrm>
          <a:prstGeom prst="rect">
            <a:avLst/>
          </a:prstGeom>
        </p:spPr>
      </p:pic>
      <p:pic>
        <p:nvPicPr>
          <p:cNvPr id="7" name="Рисунок 6" descr="28619968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4032448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7520fe41c87eb4cfe7ea356f24def98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352927" cy="475252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Виды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буллинга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2362200" cy="990600"/>
          </a:xfrm>
        </p:spPr>
        <p:txBody>
          <a:bodyPr/>
          <a:lstStyle/>
          <a:p>
            <a:r>
              <a:rPr lang="ru-RU" sz="2400" dirty="0"/>
              <a:t>Социальная травля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276872"/>
            <a:ext cx="2362200" cy="4144963"/>
          </a:xfrm>
        </p:spPr>
        <p:txBody>
          <a:bodyPr>
            <a:normAutofit/>
          </a:bodyPr>
          <a:lstStyle/>
          <a:p>
            <a:r>
              <a:rPr lang="ru-RU" sz="1800" dirty="0"/>
              <a:t>Об ученике распространяют сплетни и слухи (часто они не являются правдой), с ним отказываются общаться, его не берут в совместные школьные проекты, не приглашают гулять, не предлагают пойти в гости и т.д.</a:t>
            </a:r>
          </a:p>
        </p:txBody>
      </p:sp>
      <p:pic>
        <p:nvPicPr>
          <p:cNvPr id="5" name="Содержимое 4" descr="iWF26GEN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20688"/>
            <a:ext cx="5904656" cy="56166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2362200" cy="990600"/>
          </a:xfrm>
        </p:spPr>
        <p:txBody>
          <a:bodyPr/>
          <a:lstStyle/>
          <a:p>
            <a:r>
              <a:rPr lang="ru-RU" dirty="0"/>
              <a:t>Физическая травля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276872"/>
            <a:ext cx="2362200" cy="4144963"/>
          </a:xfrm>
        </p:spPr>
        <p:txBody>
          <a:bodyPr/>
          <a:lstStyle/>
          <a:p>
            <a:r>
              <a:rPr lang="ru-RU" sz="1800" dirty="0"/>
              <a:t>Кто-то более сильный отбирает у ребенка вещи, прячет или портит их. Бьет, толкает, пинает, запирает в школьном классе или туалете, угрожает тем, кто попытается встать на защиту.</a:t>
            </a:r>
          </a:p>
        </p:txBody>
      </p:sp>
      <p:pic>
        <p:nvPicPr>
          <p:cNvPr id="5" name="Содержимое 4" descr="443695f10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20688"/>
            <a:ext cx="5904656" cy="56166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2362200" cy="990600"/>
          </a:xfrm>
        </p:spPr>
        <p:txBody>
          <a:bodyPr/>
          <a:lstStyle/>
          <a:p>
            <a:r>
              <a:rPr lang="ru-RU" dirty="0"/>
              <a:t>Вербальный </a:t>
            </a:r>
            <a:r>
              <a:rPr lang="ru-RU" dirty="0" err="1"/>
              <a:t>буллинг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713037"/>
            <a:ext cx="2362200" cy="4144963"/>
          </a:xfrm>
        </p:spPr>
        <p:txBody>
          <a:bodyPr/>
          <a:lstStyle/>
          <a:p>
            <a:r>
              <a:rPr lang="ru-RU" sz="2000" dirty="0"/>
              <a:t>Ученику дают обидные прозвища, смеются над его внешним видом, одеждой, манерой говорить и т.д</a:t>
            </a:r>
            <a:r>
              <a:rPr lang="ru-RU" dirty="0"/>
              <a:t>.</a:t>
            </a:r>
          </a:p>
        </p:txBody>
      </p:sp>
      <p:pic>
        <p:nvPicPr>
          <p:cNvPr id="5" name="Содержимое 4" descr="Буллинг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764704"/>
            <a:ext cx="5904656" cy="54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2362200" cy="990600"/>
          </a:xfrm>
        </p:spPr>
        <p:txBody>
          <a:bodyPr/>
          <a:lstStyle/>
          <a:p>
            <a:r>
              <a:rPr lang="ru-RU" sz="2000" dirty="0" err="1"/>
              <a:t>Кибербуллинг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/>
              <a:t>Угрозы, издевательства, оскорбления в </a:t>
            </a:r>
            <a:r>
              <a:rPr lang="ru-RU" sz="1800" dirty="0" err="1"/>
              <a:t>соцсетях</a:t>
            </a:r>
            <a:r>
              <a:rPr lang="ru-RU" sz="1800" dirty="0"/>
              <a:t> и </a:t>
            </a:r>
            <a:r>
              <a:rPr lang="ru-RU" sz="1800" dirty="0" err="1"/>
              <a:t>мессенджерах</a:t>
            </a:r>
            <a:r>
              <a:rPr lang="ru-RU" sz="1800" dirty="0"/>
              <a:t>. Демонстрация фото и видео, где ученик выставлен не в лучшем свете</a:t>
            </a:r>
            <a:r>
              <a:rPr lang="ru-RU" dirty="0"/>
              <a:t>.</a:t>
            </a:r>
          </a:p>
        </p:txBody>
      </p:sp>
      <p:pic>
        <p:nvPicPr>
          <p:cNvPr id="5" name="Содержимое 4" descr="cover-image-11-2-1170x5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124744"/>
            <a:ext cx="6048672" cy="45365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Моббинг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Форма психологического насилия в виде массовой травли человека в коллективе с целью исключения этого человека их классного коллектива, школы).</a:t>
            </a:r>
          </a:p>
        </p:txBody>
      </p:sp>
      <p:pic>
        <p:nvPicPr>
          <p:cNvPr id="5" name="Содержимое 4" descr="48318c4b324310d75a888e7ee74377bb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92696"/>
            <a:ext cx="5976664" cy="56235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190</TotalTime>
  <Words>370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Georgia</vt:lpstr>
      <vt:lpstr>Wingdings</vt:lpstr>
      <vt:lpstr>Wingdings 2</vt:lpstr>
      <vt:lpstr>Официальная</vt:lpstr>
      <vt:lpstr>Несём добро!</vt:lpstr>
      <vt:lpstr>Теоретические предпосылки буллинга</vt:lpstr>
      <vt:lpstr>Отличия конфликта от буллинга</vt:lpstr>
      <vt:lpstr>Виды буллинга</vt:lpstr>
      <vt:lpstr>Социальная травля</vt:lpstr>
      <vt:lpstr>Физическая травля</vt:lpstr>
      <vt:lpstr>Вербальный буллинг</vt:lpstr>
      <vt:lpstr>Кибербуллинг</vt:lpstr>
      <vt:lpstr>Моббинг</vt:lpstr>
      <vt:lpstr>Троллинг</vt:lpstr>
      <vt:lpstr>Роли участников в травле</vt:lpstr>
      <vt:lpstr>Треугольник Карпмана</vt:lpstr>
      <vt:lpstr>Причины возникновения буллинга</vt:lpstr>
      <vt:lpstr>Последствия буллинга</vt:lpstr>
      <vt:lpstr>Способы защиты от буллинга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20</cp:revision>
  <dcterms:created xsi:type="dcterms:W3CDTF">2023-01-29T17:35:47Z</dcterms:created>
  <dcterms:modified xsi:type="dcterms:W3CDTF">2023-05-10T12:41:28Z</dcterms:modified>
</cp:coreProperties>
</file>