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6" r:id="rId5"/>
    <p:sldId id="262" r:id="rId6"/>
    <p:sldId id="268" r:id="rId7"/>
    <p:sldId id="269" r:id="rId8"/>
    <p:sldId id="270" r:id="rId9"/>
    <p:sldId id="272" r:id="rId10"/>
    <p:sldId id="271" r:id="rId11"/>
    <p:sldId id="273" r:id="rId12"/>
    <p:sldId id="274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 descr="Птичка.jpg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88" y="4389438"/>
            <a:ext cx="2901950" cy="246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Прямоугольник 4"/>
          <p:cNvSpPr>
            <a:spLocks noChangeArrowheads="1"/>
          </p:cNvSpPr>
          <p:nvPr/>
        </p:nvSpPr>
        <p:spPr bwMode="auto">
          <a:xfrm>
            <a:off x="571500" y="1500188"/>
            <a:ext cx="771525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b="1" dirty="0"/>
              <a:t>Открытые уроки. </a:t>
            </a:r>
            <a:r>
              <a:rPr lang="ru-RU" sz="4800" b="1" dirty="0" smtClean="0"/>
              <a:t>Русский язык в юридических документах для </a:t>
            </a:r>
            <a:r>
              <a:rPr lang="ru-RU" sz="4800" b="1" dirty="0" smtClean="0"/>
              <a:t>НКО</a:t>
            </a:r>
          </a:p>
          <a:p>
            <a:r>
              <a:rPr lang="ru-RU" sz="4800" b="1" dirty="0" smtClean="0"/>
              <a:t>Эпизод </a:t>
            </a:r>
            <a:r>
              <a:rPr lang="en-US" sz="4800" b="1" smtClean="0"/>
              <a:t>I</a:t>
            </a:r>
            <a:endParaRPr lang="ru-RU" sz="4800" b="1" dirty="0" smtClean="0"/>
          </a:p>
          <a:p>
            <a:endParaRPr lang="ru-RU" sz="4800" b="1" dirty="0"/>
          </a:p>
        </p:txBody>
      </p:sp>
      <p:sp>
        <p:nvSpPr>
          <p:cNvPr id="2052" name="Прямоугольник 5"/>
          <p:cNvSpPr>
            <a:spLocks noChangeArrowheads="1"/>
          </p:cNvSpPr>
          <p:nvPr/>
        </p:nvSpPr>
        <p:spPr bwMode="auto">
          <a:xfrm>
            <a:off x="142875" y="5857875"/>
            <a:ext cx="5643563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/>
              <a:t>Авторы презентации команда Автономной некоммерческой организации по консультационной и методической поддержке некоммерческих организаций в области финансовой грамотности "Гамаюн"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 descr="Птичка.jpg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688" y="4714875"/>
            <a:ext cx="23304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Выноска-облако 13"/>
          <p:cNvSpPr/>
          <p:nvPr/>
        </p:nvSpPr>
        <p:spPr>
          <a:xfrm>
            <a:off x="285720" y="1785902"/>
            <a:ext cx="5786478" cy="4786370"/>
          </a:xfrm>
          <a:prstGeom prst="cloudCallout">
            <a:avLst>
              <a:gd name="adj1" fmla="val 62472"/>
              <a:gd name="adj2" fmla="val -6558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Здесь важно различать два понятия: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Десятилетие как календарный период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 (строгий отсчёт).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Десятилетие в обиходе («двадцатые», 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«тридцатые» и т. д.).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Все опять упирается в правила точки отсчета. Не существует «нулевого» года. Потому десятилетие — это период из 10 лет, который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 также начинается с года, 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оканчивающегося на 01. Следовательно, 3‑е десятилетие XXI века: 2021–2030 гг.;</a:t>
            </a:r>
          </a:p>
          <a:p>
            <a:pPr algn="ctr">
              <a:defRPr/>
            </a:pPr>
            <a:endParaRPr lang="ru-RU" sz="12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</a:rPr>
              <a:t> 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5" name="Содержимое 12" descr="IMG_265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000892" y="142852"/>
            <a:ext cx="2041525" cy="30607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 descr="Птичка.jpg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688" y="4714875"/>
            <a:ext cx="23304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358246" cy="3714777"/>
        </p:xfrm>
        <a:graphic>
          <a:graphicData uri="http://schemas.openxmlformats.org/drawingml/2006/table">
            <a:tbl>
              <a:tblPr/>
              <a:tblGrid>
                <a:gridCol w="2009273"/>
                <a:gridCol w="2272783"/>
                <a:gridCol w="2260432"/>
                <a:gridCol w="1815758"/>
              </a:tblGrid>
              <a:tr h="7608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latin typeface="YS Geo"/>
                        </a:rPr>
                        <a:t>      Годы </a:t>
                      </a:r>
                    </a:p>
                  </a:txBody>
                  <a:tcPr marL="9018" marR="9018" marT="9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latin typeface="YS Geo"/>
                        </a:rPr>
                        <a:t>Десятилетие (строго)</a:t>
                      </a:r>
                    </a:p>
                  </a:txBody>
                  <a:tcPr marL="162320" marR="9018" marT="90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latin typeface="YS Geo"/>
                        </a:rPr>
                        <a:t>Как называют в обиходе </a:t>
                      </a:r>
                    </a:p>
                  </a:txBody>
                  <a:tcPr marL="162320" marR="9018" marT="90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YS Geo"/>
                        </a:rPr>
                        <a:t>Век</a:t>
                      </a:r>
                    </a:p>
                  </a:txBody>
                  <a:tcPr marL="162320" marR="9018" marT="90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48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KaTeX_Main"/>
                        </a:rPr>
                        <a:t> 2001–2010</a:t>
                      </a:r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latin typeface="KaTeX_Main"/>
                      </a:endParaRPr>
                    </a:p>
                  </a:txBody>
                  <a:tcPr marL="9018" marR="9018" marT="9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1‑е</a:t>
                      </a:r>
                    </a:p>
                  </a:txBody>
                  <a:tcPr marL="162320" marR="9018" marT="90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«нулевые</a:t>
                      </a:r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»*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62320" marR="9018" marT="90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XXI</a:t>
                      </a:r>
                    </a:p>
                  </a:txBody>
                  <a:tcPr marL="162320" marR="9018" marT="90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48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KaTeX_Main"/>
                        </a:rPr>
                        <a:t> 2011–2020</a:t>
                      </a:r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latin typeface="KaTeX_Main"/>
                      </a:endParaRPr>
                    </a:p>
                  </a:txBody>
                  <a:tcPr marL="9018" marR="9018" marT="9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2‑е</a:t>
                      </a:r>
                    </a:p>
                  </a:txBody>
                  <a:tcPr marL="162320" marR="9018" marT="90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«десятые</a:t>
                      </a:r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»*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62320" marR="9018" marT="90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XXI</a:t>
                      </a:r>
                    </a:p>
                  </a:txBody>
                  <a:tcPr marL="162320" marR="9018" marT="90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48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KaTeX_Main"/>
                        </a:rPr>
                        <a:t> 2021–2030</a:t>
                      </a:r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500" b="1" i="0" u="none" strike="noStrike">
                        <a:solidFill>
                          <a:srgbClr val="000000"/>
                        </a:solidFill>
                        <a:latin typeface="KaTeX_Main"/>
                      </a:endParaRPr>
                    </a:p>
                  </a:txBody>
                  <a:tcPr marL="9018" marR="9018" marT="9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3‑е</a:t>
                      </a:r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5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62320" marR="9018" marT="90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«тридцатые»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*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62320" marR="9018" marT="90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XXI</a:t>
                      </a:r>
                    </a:p>
                  </a:txBody>
                  <a:tcPr marL="162320" marR="9018" marT="90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48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KaTeX_Main"/>
                        </a:rPr>
                        <a:t> 2031–2040</a:t>
                      </a:r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latin typeface="KaTeX_Main"/>
                      </a:endParaRPr>
                    </a:p>
                  </a:txBody>
                  <a:tcPr marL="9018" marR="9018" marT="90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4‑е</a:t>
                      </a:r>
                    </a:p>
                  </a:txBody>
                  <a:tcPr marL="162320" marR="9018" marT="90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«сороковые</a:t>
                      </a:r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»*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62320" marR="9018" marT="90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XXI</a:t>
                      </a:r>
                    </a:p>
                  </a:txBody>
                  <a:tcPr marL="162320" marR="9018" marT="90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14282" y="4214818"/>
            <a:ext cx="62865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 разговорной речи и публицистике десятилетия часто</a:t>
            </a:r>
          </a:p>
          <a:p>
            <a:r>
              <a:rPr lang="ru-RU" dirty="0" smtClean="0"/>
              <a:t> называют по </a:t>
            </a:r>
            <a:r>
              <a:rPr lang="ru-RU" b="1" dirty="0" smtClean="0"/>
              <a:t>первой цифре второго десятка</a:t>
            </a:r>
            <a:r>
              <a:rPr lang="ru-RU" dirty="0" smtClean="0"/>
              <a:t>:</a:t>
            </a:r>
          </a:p>
          <a:p>
            <a:r>
              <a:rPr lang="ru-RU" dirty="0" smtClean="0"/>
              <a:t>2020–2029 гг. → «двадцатые»;</a:t>
            </a:r>
          </a:p>
          <a:p>
            <a:r>
              <a:rPr lang="ru-RU" dirty="0" smtClean="0"/>
              <a:t>2030–2039 гг. → </a:t>
            </a:r>
            <a:r>
              <a:rPr lang="ru-RU" b="1" dirty="0" smtClean="0"/>
              <a:t>«тридцатые»</a:t>
            </a:r>
            <a:r>
              <a:rPr lang="ru-RU" dirty="0" smtClean="0"/>
              <a:t>;</a:t>
            </a:r>
          </a:p>
          <a:p>
            <a:r>
              <a:rPr lang="ru-RU" dirty="0" smtClean="0"/>
              <a:t>2040–2049 гг. → «сороковые» и т. д.</a:t>
            </a:r>
          </a:p>
          <a:p>
            <a:endParaRPr lang="ru-RU" dirty="0" smtClean="0"/>
          </a:p>
          <a:p>
            <a:r>
              <a:rPr lang="ru-RU" dirty="0" smtClean="0"/>
              <a:t>В официальных документах и науке используют</a:t>
            </a:r>
          </a:p>
          <a:p>
            <a:r>
              <a:rPr lang="ru-RU" b="1" dirty="0" smtClean="0"/>
              <a:t>строгий отсчёт</a:t>
            </a:r>
            <a:r>
              <a:rPr lang="ru-RU" dirty="0" smtClean="0"/>
              <a:t>: десятилетия начинаются с года </a:t>
            </a:r>
            <a:r>
              <a:rPr lang="en-US" b="1" i="1" u="sng" dirty="0" smtClean="0"/>
              <a:t>XX</a:t>
            </a:r>
            <a:r>
              <a:rPr lang="ru-RU" b="1" u="sng" dirty="0" smtClean="0"/>
              <a:t>01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 descr="Птичка.jpg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688" y="4714875"/>
            <a:ext cx="23304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Выноска-облако 13"/>
          <p:cNvSpPr/>
          <p:nvPr/>
        </p:nvSpPr>
        <p:spPr>
          <a:xfrm>
            <a:off x="142844" y="1357274"/>
            <a:ext cx="6215106" cy="5357874"/>
          </a:xfrm>
          <a:prstGeom prst="cloudCallout">
            <a:avLst>
              <a:gd name="adj1" fmla="val 57500"/>
              <a:gd name="adj2" fmla="val -5996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Как же не запутаться в этих правилах?! 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Бери на заметку. 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Век: первые 2 (две) цифры + 1 (если год не оканчивается на 00). 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  Для 2026: 20+1=21 → XXI век. </a:t>
            </a:r>
          </a:p>
          <a:p>
            <a:pPr algn="ctr">
              <a:defRPr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Десятилетие:   отбрось  последнюю цифру года, прибавь 1. </a:t>
            </a:r>
          </a:p>
          <a:p>
            <a:pPr algn="ctr">
              <a:defRPr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Для 2026: 202+1=203 → третье десятилетие (2021–2030),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 в обиходе — «тридцатые». 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sz="12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</a:rPr>
              <a:t> 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5" name="Содержимое 12" descr="IMG_265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000892" y="142852"/>
            <a:ext cx="2041525" cy="30607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 descr="Птичка.jpg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688" y="4714875"/>
            <a:ext cx="23304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42976" y="100010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4"/>
          <p:cNvSpPr>
            <a:spLocks noChangeArrowheads="1"/>
          </p:cNvSpPr>
          <p:nvPr/>
        </p:nvSpPr>
        <p:spPr bwMode="auto">
          <a:xfrm>
            <a:off x="1000100" y="1643050"/>
            <a:ext cx="7143799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800" dirty="0" smtClean="0"/>
              <a:t>Спасибо за внимание.</a:t>
            </a:r>
          </a:p>
          <a:p>
            <a:pPr algn="ctr"/>
            <a:r>
              <a:rPr lang="ru-RU" sz="4800" dirty="0" smtClean="0"/>
              <a:t>Надеемся, тебе было интересно на нашем уроке!</a:t>
            </a:r>
            <a:endParaRPr lang="ru-RU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 descr="Птичка.jpg"/>
          <p:cNvPicPr>
            <a:picLocks noChangeArrowheads="1"/>
          </p:cNvPicPr>
          <p:nvPr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6929438" y="4960938"/>
            <a:ext cx="2214562" cy="189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Прямоугольник 3"/>
          <p:cNvSpPr>
            <a:spLocks noChangeArrowheads="1"/>
          </p:cNvSpPr>
          <p:nvPr/>
        </p:nvSpPr>
        <p:spPr bwMode="auto">
          <a:xfrm>
            <a:off x="3214678" y="2786058"/>
            <a:ext cx="24288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Задача </a:t>
            </a:r>
            <a:r>
              <a:rPr lang="ru-RU" b="1" dirty="0"/>
              <a:t>урока: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3500438"/>
            <a:ext cx="8501122" cy="12858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7"/>
          <p:cNvSpPr>
            <a:spLocks noChangeArrowheads="1"/>
          </p:cNvSpPr>
          <p:nvPr/>
        </p:nvSpPr>
        <p:spPr bwMode="auto">
          <a:xfrm>
            <a:off x="642910" y="3857628"/>
            <a:ext cx="80724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buFont typeface="Wingdings" pitchFamily="2" charset="2"/>
              <a:buChar char="Ø"/>
            </a:pPr>
            <a:r>
              <a:rPr lang="ru-RU" sz="2800" dirty="0" smtClean="0"/>
              <a:t> объяснить логику отсчёта веков и десятилетий</a:t>
            </a:r>
          </a:p>
        </p:txBody>
      </p:sp>
      <p:sp>
        <p:nvSpPr>
          <p:cNvPr id="12" name="Прямоугольник 3"/>
          <p:cNvSpPr>
            <a:spLocks noChangeArrowheads="1"/>
          </p:cNvSpPr>
          <p:nvPr/>
        </p:nvSpPr>
        <p:spPr bwMode="auto">
          <a:xfrm>
            <a:off x="3214678" y="357166"/>
            <a:ext cx="24288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Цель </a:t>
            </a:r>
            <a:r>
              <a:rPr lang="ru-RU" b="1" dirty="0"/>
              <a:t>урока: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00034" y="1142985"/>
            <a:ext cx="8286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сформировать понимание принципов отсчёта веков и десятилетий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28596" y="1000108"/>
            <a:ext cx="8501122" cy="12858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Содержимое 5" descr="3-TxqJKQFe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3786188"/>
            <a:ext cx="2867025" cy="2687637"/>
          </a:xfrm>
        </p:spPr>
      </p:pic>
      <p:sp>
        <p:nvSpPr>
          <p:cNvPr id="6" name="Выноска-облако 5"/>
          <p:cNvSpPr/>
          <p:nvPr/>
        </p:nvSpPr>
        <p:spPr>
          <a:xfrm>
            <a:off x="2786050" y="642939"/>
            <a:ext cx="6072229" cy="3000375"/>
          </a:xfrm>
          <a:prstGeom prst="cloudCallout">
            <a:avLst>
              <a:gd name="adj1" fmla="val -47134"/>
              <a:gd name="adj2" fmla="val 10291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Как вы считаете, сколько лет прошло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 между 1 и 100 годом?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Сколько лет прошло между 1901 и 2000 ?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1268" name="Рисунок 1" descr="Птичка.jpg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42175" y="5286375"/>
            <a:ext cx="19018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Содержимое 5" descr="3-TxqJKQFe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282" y="3857628"/>
            <a:ext cx="2567000" cy="2406384"/>
          </a:xfrm>
        </p:spPr>
      </p:pic>
      <p:sp>
        <p:nvSpPr>
          <p:cNvPr id="6" name="Выноска-облако 5"/>
          <p:cNvSpPr/>
          <p:nvPr/>
        </p:nvSpPr>
        <p:spPr>
          <a:xfrm>
            <a:off x="928662" y="857232"/>
            <a:ext cx="4643470" cy="2357454"/>
          </a:xfrm>
          <a:prstGeom prst="cloudCallout">
            <a:avLst>
              <a:gd name="adj1" fmla="val -52401"/>
              <a:gd name="adj2" fmla="val 6716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Здравствуйте</a:t>
            </a:r>
            <a:r>
              <a:rPr lang="ru-RU" dirty="0">
                <a:solidFill>
                  <a:schemeClr val="tx1"/>
                </a:solidFill>
              </a:rPr>
              <a:t>, я – Татьяна, серебряный волонтер, </a:t>
            </a:r>
            <a:r>
              <a:rPr lang="ru-RU" dirty="0" smtClean="0">
                <a:solidFill>
                  <a:schemeClr val="tx1"/>
                </a:solidFill>
              </a:rPr>
              <a:t> разберем этот вопрос через призму русского языка, цифр и НКО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14" descr="OOwiiZ7klg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214290"/>
            <a:ext cx="2031057" cy="1811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Выноска-облако 6"/>
          <p:cNvSpPr/>
          <p:nvPr/>
        </p:nvSpPr>
        <p:spPr>
          <a:xfrm>
            <a:off x="4500562" y="3286124"/>
            <a:ext cx="4143404" cy="2500330"/>
          </a:xfrm>
          <a:prstGeom prst="cloudCallout">
            <a:avLst>
              <a:gd name="adj1" fmla="val 44989"/>
              <a:gd name="adj2" fmla="val -9778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Привет! Меня зовут Надежда, и я </a:t>
            </a:r>
            <a:r>
              <a:rPr lang="en-US" sz="2000" dirty="0" smtClean="0">
                <a:solidFill>
                  <a:schemeClr val="tx1"/>
                </a:solidFill>
              </a:rPr>
              <a:t>PRO BONO</a:t>
            </a:r>
            <a:r>
              <a:rPr lang="ru-RU" sz="2000" dirty="0" smtClean="0">
                <a:solidFill>
                  <a:schemeClr val="tx1"/>
                </a:solidFill>
              </a:rPr>
              <a:t> волонтер, бегу к вам на помощь с ответом на вопрос.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 descr="Птичка.jpg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688" y="4714875"/>
            <a:ext cx="23304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Выноска-облако 13"/>
          <p:cNvSpPr/>
          <p:nvPr/>
        </p:nvSpPr>
        <p:spPr>
          <a:xfrm>
            <a:off x="3500430" y="500042"/>
            <a:ext cx="4786336" cy="3500440"/>
          </a:xfrm>
          <a:prstGeom prst="cloudCallout">
            <a:avLst>
              <a:gd name="adj1" fmla="val -50132"/>
              <a:gd name="adj2" fmla="val 9479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Итак, правильный ответ на первый вопрос: 99 лет, на второй…100 лет!</a:t>
            </a:r>
          </a:p>
          <a:p>
            <a:pPr algn="ctr"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Почему же так?!</a:t>
            </a:r>
          </a:p>
          <a:p>
            <a:pPr algn="ctr"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Подсказка уже на следующем слайде.</a:t>
            </a:r>
          </a:p>
          <a:p>
            <a:pPr algn="ctr">
              <a:defRPr/>
            </a:pP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9220" name="Рисунок 14" descr="OOwiiZ7klg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3929063"/>
            <a:ext cx="2832100" cy="252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 descr="Птичка.jpg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688" y="4714875"/>
            <a:ext cx="23304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Выноска-облако 13"/>
          <p:cNvSpPr/>
          <p:nvPr/>
        </p:nvSpPr>
        <p:spPr>
          <a:xfrm>
            <a:off x="142844" y="3000372"/>
            <a:ext cx="5214974" cy="3571878"/>
          </a:xfrm>
          <a:prstGeom prst="cloudCallout">
            <a:avLst>
              <a:gd name="adj1" fmla="val 87859"/>
              <a:gd name="adj2" fmla="val -3706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</a:rPr>
              <a:t>Привет! Я – Анастасия, интеллектуальный волонтер, я помогу тебе понять логику решения подобных задач.</a:t>
            </a:r>
            <a:br>
              <a:rPr lang="ru-RU" sz="1200" dirty="0" smtClean="0">
                <a:solidFill>
                  <a:schemeClr val="tx1"/>
                </a:solidFill>
              </a:rPr>
            </a:br>
            <a:r>
              <a:rPr lang="ru-RU" sz="1200" b="1" u="sng" dirty="0" smtClean="0">
                <a:solidFill>
                  <a:schemeClr val="tx1"/>
                </a:solidFill>
              </a:rPr>
              <a:t>Математическая логика:</a:t>
            </a:r>
          </a:p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</a:rPr>
              <a:t>Годы 1–100 ( (</a:t>
            </a:r>
            <a:r>
              <a:rPr lang="ru-RU" sz="1200" u="sng" dirty="0" smtClean="0">
                <a:solidFill>
                  <a:schemeClr val="tx1"/>
                </a:solidFill>
              </a:rPr>
              <a:t>99 лет</a:t>
            </a:r>
            <a:r>
              <a:rPr lang="ru-RU" sz="1200" dirty="0" smtClean="0">
                <a:solidFill>
                  <a:schemeClr val="tx1"/>
                </a:solidFill>
              </a:rPr>
              <a:t>, век включает 100 лет —</a:t>
            </a:r>
            <a:br>
              <a:rPr lang="ru-RU" sz="1200" dirty="0" smtClean="0">
                <a:solidFill>
                  <a:schemeClr val="tx1"/>
                </a:solidFill>
              </a:rPr>
            </a:br>
            <a:r>
              <a:rPr lang="ru-RU" sz="1200" dirty="0" smtClean="0">
                <a:solidFill>
                  <a:schemeClr val="tx1"/>
                </a:solidFill>
              </a:rPr>
              <a:t> с 1-го по 100-й): 100−1+1=100 лет (полный век).</a:t>
            </a:r>
          </a:p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</a:rPr>
              <a:t>Годы 1901-2000: 2000−1901+1=100 лет.</a:t>
            </a:r>
          </a:p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</a:rPr>
              <a:t>Если бы век начинался с 1900, </a:t>
            </a:r>
            <a:br>
              <a:rPr lang="ru-RU" sz="1200" dirty="0" smtClean="0">
                <a:solidFill>
                  <a:schemeClr val="tx1"/>
                </a:solidFill>
              </a:rPr>
            </a:br>
            <a:r>
              <a:rPr lang="ru-RU" sz="1200" dirty="0" smtClean="0">
                <a:solidFill>
                  <a:schemeClr val="tx1"/>
                </a:solidFill>
              </a:rPr>
              <a:t>то 2000−1900+1=101 год - это уже не век, а лишний год!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6" name="Содержимое 8" descr="s5WN7ms5uyM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42852"/>
            <a:ext cx="3143272" cy="3143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 descr="Птичка.jpg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688" y="4714875"/>
            <a:ext cx="23304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Выноска-облако 13"/>
          <p:cNvSpPr/>
          <p:nvPr/>
        </p:nvSpPr>
        <p:spPr>
          <a:xfrm>
            <a:off x="142844" y="2714620"/>
            <a:ext cx="5000660" cy="3857630"/>
          </a:xfrm>
          <a:prstGeom prst="cloudCallout">
            <a:avLst>
              <a:gd name="adj1" fmla="val 93352"/>
              <a:gd name="adj2" fmla="val -3263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Если все еще сомневаетесь, тогда спросите себя: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существует ли в вашем городе дом с «нулевым номером»? Уверена, нет, нумерация начинается с 1 (единицы), а в книге не существует «нулевой» страницы.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</a:rPr>
              <a:t> 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6" name="Содержимое 8" descr="s5WN7ms5uyM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42852"/>
            <a:ext cx="3143272" cy="3143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 descr="Птичка.jpg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688" y="4714875"/>
            <a:ext cx="23304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Выноска-облако 13"/>
          <p:cNvSpPr/>
          <p:nvPr/>
        </p:nvSpPr>
        <p:spPr>
          <a:xfrm>
            <a:off x="214282" y="142852"/>
            <a:ext cx="4572032" cy="3286148"/>
          </a:xfrm>
          <a:prstGeom prst="cloudCallout">
            <a:avLst>
              <a:gd name="adj1" fmla="val 68824"/>
              <a:gd name="adj2" fmla="val 4060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А вот как разобраться, к какому век  относится год, вам расскажут в следующем слайде)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Пока-пока!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</a:rPr>
              <a:t> 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6" name="Содержимое 8" descr="s5WN7ms5uyM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857232"/>
            <a:ext cx="3143272" cy="3143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 descr="Птичка.jpg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688" y="4714875"/>
            <a:ext cx="23304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Выноска-облако 13"/>
          <p:cNvSpPr/>
          <p:nvPr/>
        </p:nvSpPr>
        <p:spPr>
          <a:xfrm>
            <a:off x="214282" y="1071546"/>
            <a:ext cx="5214974" cy="3571900"/>
          </a:xfrm>
          <a:prstGeom prst="cloudCallout">
            <a:avLst>
              <a:gd name="adj1" fmla="val 75758"/>
              <a:gd name="adj2" fmla="val -5718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Действительно, почему на дворе 2026 год (век </a:t>
            </a:r>
            <a:r>
              <a:rPr lang="en-US" sz="1600" dirty="0" smtClean="0">
                <a:solidFill>
                  <a:schemeClr val="tx1"/>
                </a:solidFill>
              </a:rPr>
              <a:t>XXI</a:t>
            </a:r>
            <a:r>
              <a:rPr lang="ru-RU" sz="1600" dirty="0" smtClean="0">
                <a:solidFill>
                  <a:schemeClr val="tx1"/>
                </a:solidFill>
              </a:rPr>
              <a:t>, а годы 30-е?), точнее  -третье десятилетие </a:t>
            </a:r>
            <a:r>
              <a:rPr lang="en-US" sz="1600" dirty="0" smtClean="0">
                <a:solidFill>
                  <a:schemeClr val="tx1"/>
                </a:solidFill>
              </a:rPr>
              <a:t>XXI </a:t>
            </a:r>
            <a:r>
              <a:rPr lang="ru-RU" sz="1600" dirty="0" smtClean="0">
                <a:solidFill>
                  <a:schemeClr val="tx1"/>
                </a:solidFill>
              </a:rPr>
              <a:t>века.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Привет, я – Ольга, руководитель нашего почти научного коллектива, помогу тебе разобрать последний вопрос нашего открытого урока.</a:t>
            </a:r>
          </a:p>
          <a:p>
            <a:pPr algn="ctr">
              <a:defRPr/>
            </a:pPr>
            <a:endParaRPr lang="ru-RU" sz="12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</a:rPr>
              <a:t> 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4" name="Содержимое 12" descr="IMG_265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000892" y="142852"/>
            <a:ext cx="2041525" cy="30607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240</Words>
  <PresentationFormat>Экран (4:3)</PresentationFormat>
  <Paragraphs>85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Безперспективняк ПК</dc:creator>
  <cp:lastModifiedBy>Безперспективняк ПК</cp:lastModifiedBy>
  <cp:revision>32</cp:revision>
  <dcterms:created xsi:type="dcterms:W3CDTF">2026-03-12T17:20:30Z</dcterms:created>
  <dcterms:modified xsi:type="dcterms:W3CDTF">2026-03-28T06:25:16Z</dcterms:modified>
</cp:coreProperties>
</file>