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325" r:id="rId5"/>
    <p:sldId id="326" r:id="rId6"/>
    <p:sldId id="327" r:id="rId7"/>
    <p:sldId id="284" r:id="rId8"/>
    <p:sldId id="285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Нужна</a:t>
            </a:r>
            <a:r>
              <a:rPr lang="ru-RU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ли уличная баскетбольно- волейбольная площада?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865740740740737"/>
          <c:y val="2.38095238095238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t.2035.university/project/kort-studenceskij-brosok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mailto:picuginalili@yandex.b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122" y="1761565"/>
            <a:ext cx="7024878" cy="1144808"/>
          </a:xfrm>
        </p:spPr>
        <p:txBody>
          <a:bodyPr/>
          <a:lstStyle/>
          <a:p>
            <a:pPr>
              <a:spcBef>
                <a:spcPts val="1"/>
              </a:spcBef>
            </a:pPr>
            <a:endParaRPr lang="ru-RU" sz="4000" b="0" i="0" dirty="0">
              <a:solidFill>
                <a:schemeClr val="tx2">
                  <a:lumMod val="95000"/>
                  <a:lumOff val="5000"/>
                </a:schemeClr>
              </a:solidFill>
              <a:latin typeface="Book Antiqu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122" y="6347012"/>
            <a:ext cx="5736464" cy="389964"/>
          </a:xfrm>
        </p:spPr>
        <p:txBody>
          <a:bodyPr>
            <a:normAutofit/>
          </a:bodyPr>
          <a:lstStyle/>
          <a:p>
            <a:pPr lvl="0" algn="ctr"/>
            <a:r>
              <a:rPr lang="ru-RU" sz="2000" dirty="0"/>
              <a:t>Молодежный социальный проект</a:t>
            </a:r>
          </a:p>
          <a:p>
            <a:pPr algn="ctr"/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122" y="1761565"/>
            <a:ext cx="6096000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3200" dirty="0">
                <a:hlinkClick r:id="rId2"/>
              </a:rPr>
              <a:t>Корт </a:t>
            </a:r>
            <a:br>
              <a:rPr lang="ru-RU" sz="3200" dirty="0">
                <a:hlinkClick r:id="rId2"/>
              </a:rPr>
            </a:br>
            <a:r>
              <a:rPr lang="ru-RU" sz="3200" dirty="0">
                <a:hlinkClick r:id="rId2"/>
              </a:rPr>
              <a:t>«Студенческий Бросок»</a:t>
            </a:r>
            <a:endParaRPr lang="ru-RU" sz="3200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88" y="0"/>
            <a:ext cx="4266755" cy="299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122" y="361181"/>
            <a:ext cx="6683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ГБОУ СПО ЛНР «Ровеньковский </a:t>
            </a:r>
            <a:r>
              <a:rPr lang="ru-RU" dirty="0"/>
              <a:t>технико-экономический </a:t>
            </a:r>
            <a:r>
              <a:rPr lang="ru-RU" dirty="0" smtClean="0"/>
              <a:t>колледж»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3915" y="2896575"/>
            <a:ext cx="6096000" cy="23903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 indent="-355600">
              <a:lnSpc>
                <a:spcPts val="1650"/>
              </a:lnSpc>
              <a:spcAft>
                <a:spcPts val="0"/>
              </a:spcAft>
            </a:pPr>
            <a:r>
              <a:rPr lang="ru-RU" b="1" u="sng" kern="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команды</a:t>
            </a:r>
          </a:p>
          <a:p>
            <a:pPr marL="76200" indent="-355600">
              <a:lnSpc>
                <a:spcPts val="1650"/>
              </a:lnSpc>
              <a:spcAft>
                <a:spcPts val="0"/>
              </a:spcAft>
            </a:pPr>
            <a:endParaRPr lang="ru-RU" b="1" u="sng" kern="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-355600">
              <a:lnSpc>
                <a:spcPts val="1650"/>
              </a:lnSpc>
              <a:spcAft>
                <a:spcPts val="0"/>
              </a:spcAft>
            </a:pPr>
            <a:r>
              <a:rPr lang="ru-RU" u="sng" kern="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 Диана Витальевна </a:t>
            </a:r>
            <a:endParaRPr lang="ru-RU" u="sng" kern="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-355600">
              <a:lnSpc>
                <a:spcPts val="1650"/>
              </a:lnSpc>
              <a:spcAft>
                <a:spcPts val="0"/>
              </a:spcAft>
            </a:pPr>
            <a:endParaRPr lang="ru-RU" kern="100" spc="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-355600">
              <a:lnSpc>
                <a:spcPts val="1650"/>
              </a:lnSpc>
              <a:spcAft>
                <a:spcPts val="0"/>
              </a:spcAft>
            </a:pPr>
            <a:r>
              <a:rPr lang="en-US" kern="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picuginalili@yandex.by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-355600">
              <a:lnSpc>
                <a:spcPts val="1650"/>
              </a:lnSpc>
              <a:spcAft>
                <a:spcPts val="0"/>
              </a:spcAft>
            </a:pPr>
            <a:endParaRPr lang="ru-RU" kern="100" spc="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-355600">
              <a:lnSpc>
                <a:spcPts val="1650"/>
              </a:lnSpc>
            </a:pPr>
            <a:r>
              <a:rPr lang="ru-RU" kern="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 9591685324 </a:t>
            </a:r>
          </a:p>
          <a:p>
            <a:pPr marL="76200" indent="-355600">
              <a:lnSpc>
                <a:spcPts val="1650"/>
              </a:lnSpc>
            </a:pPr>
            <a:endParaRPr lang="ru-RU" kern="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-355600"/>
            <a:r>
              <a:rPr lang="ru-RU" kern="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 2 </a:t>
            </a:r>
            <a:r>
              <a:rPr lang="ru-RU" kern="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 ГБОУ ЛНР СПО «Ровеньковский технико-экономический  колледж»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3915" y="5280250"/>
            <a:ext cx="5971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/>
              <a:t>Дудник Оксана Анатольевна, преподаватель математики  </a:t>
            </a:r>
            <a:endParaRPr lang="ru-RU" dirty="0"/>
          </a:p>
        </p:txBody>
      </p:sp>
      <p:pic>
        <p:nvPicPr>
          <p:cNvPr id="11" name="Рисунок 10" descr="https://ecostep.kg/wp-content/uploads/2018/03/universalnaja-sportivnaja-ploshhadka-768x48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76" y="3173507"/>
            <a:ext cx="4217894" cy="364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1828800"/>
            <a:ext cx="10256949" cy="459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 связи с 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7772" y="242255"/>
            <a:ext cx="11184228" cy="1036850"/>
          </a:xfrm>
        </p:spPr>
        <p:txBody>
          <a:bodyPr/>
          <a:lstStyle/>
          <a:p>
            <a:pPr algn="ctr">
              <a:spcBef>
                <a:spcPts val="1"/>
              </a:spcBef>
            </a:pPr>
            <a:r>
              <a:rPr lang="en-US" dirty="0"/>
              <a:t>HADI-</a:t>
            </a:r>
            <a:r>
              <a:rPr lang="ru-RU" dirty="0"/>
              <a:t>цикл 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1661375"/>
            <a:ext cx="11178863" cy="476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506827"/>
            <a:ext cx="11526592" cy="5035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География проекта: РФ, ЛНР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Ровеньковский муниципальный округ,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Ровеньки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проекта- 1197175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Источник </a:t>
            </a:r>
            <a:r>
              <a:rPr lang="ru-RU" b="1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финансирования - гранты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затрагивает интересы более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7-ми тыс. жителей 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Ровеньки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Планируемая дата начала реализации проекта: 01.04.2025 г.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реализации проекта: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01.12.2025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42.userapi.com/impg/4fVvhoEpRBIBjLxBxBJ3eKUem93jbWY-K13tDA/Zhnu2mPYREM.jpg?size=1280x960&amp;quality=95&amp;sign=7a4c13cbe400a7c2475a45739046ea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2698" y="689017"/>
            <a:ext cx="3593209" cy="56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и проблема</a:t>
            </a:r>
            <a:endParaRPr lang="ru-RU" sz="32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506827"/>
            <a:ext cx="11526592" cy="50356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любители волейбола и баскетбола, тренеры, спортивные клубы, жители города Ровеньки.</a:t>
            </a:r>
          </a:p>
          <a:p>
            <a:pPr lvl="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качественного оборудования и специализированных залов для проведения тренировок и соревнований по волейболу и баскетболу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" dirty="0"/>
              <a:t> </a:t>
            </a:r>
            <a:endParaRPr lang="ru" dirty="0" smtClean="0"/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" dirty="0"/>
              <a:t> </a:t>
            </a:r>
            <a:r>
              <a:rPr lang="ru" dirty="0" smtClean="0"/>
              <a:t>       </a:t>
            </a:r>
            <a:r>
              <a:rPr lang="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Волейбол и баскетбол — это популярные виды спорта, которые способствуют поддержанию физической активности и здоровья. Создание корта позволит жителям города заниматься спортом, улучшая свое физическое состояние.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возможности для занятий волейболом и баскетболом способствует развитию спортивной культуры в городе. Это может привести к увеличению числа людей, занимающихся спортом, и способствовать формированию здорового образа жизни.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и баскетбол — это командные виды спорта, которые способствуют развитию навыков социализации, командной работы и сотрудничества. Создание площадок поможет людям научиться работать в команде, что полезно как в спорте, так и в повседневной жизни.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волейбольной и баскетбольной площадок способствует развитию спортивной инфраструктуры города, что может привлечь новых жителей, инвестиции и спортивные мероприятия.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506827"/>
            <a:ext cx="11526592" cy="50356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Важность создания спортивной площадки: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-43200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 Исследования показывают, что доступ к спортивным площадкам и объектам способствует увеличению физической активности среди подростков и взрослых.</a:t>
            </a:r>
          </a:p>
          <a:p>
            <a:pPr indent="-432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      Отсутствие общественных спортивных площадок может привести к увеличению числа людей, ведущих малоподвижный образ жизни, что негативно сказывается на здоровье населения.</a:t>
            </a:r>
          </a:p>
          <a:p>
            <a:pPr indent="-432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    Создание волейбольных и баскетбольных площадок способствует развитию спортивной культуры в обществе, способствует социализации и формированию командного духа.</a:t>
            </a:r>
          </a:p>
          <a:p>
            <a:pPr indent="-432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      Доступ к спортивным объектам может повысить интерес к занятиям спортом у молодежи и поддержать их здоровый образ жизни.</a:t>
            </a:r>
          </a:p>
          <a:p>
            <a:pPr indent="-432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В целом, развитие инфраструктуры для волейбола и баскетбола имеет положительное воздействие на общественное здоровье и благополучие, поэтому важно обеспечить доступность спортивных площадок для всех желающих заниматься этими видами спорта.</a:t>
            </a:r>
          </a:p>
          <a:p>
            <a:pPr algn="just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506827"/>
            <a:ext cx="11526592" cy="503564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новой спортивной площадки;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к повышению мотивации и регулярным занятиям физической культурой и спортом учащихся, молодежи и жителей города;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состояния здоровья населения за счет повышения доступности и качества занятий физической культурой и спортом для предупреждения заболеваний, поддержания высокой работоспособности;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-Повысит роль физкультуры и спорта в деле профилактики правонарушений, преодоления распространения наркомании и алкоголизма;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учащихся, молодежь и жителей города к активному участию в спортивно-оздоровительных мероприятиях;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571223"/>
            <a:ext cx="10038008" cy="4343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7772" y="242255"/>
            <a:ext cx="11184228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endParaRPr lang="ru-RU" dirty="0">
              <a:latin typeface="Book Antiqu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7" y="1699013"/>
            <a:ext cx="11578107" cy="5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60" y="412124"/>
            <a:ext cx="7765960" cy="583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157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1828800"/>
            <a:ext cx="3644722" cy="4343400"/>
          </a:xfrm>
        </p:spPr>
        <p:txBody>
          <a:bodyPr>
            <a:normAutofit fontScale="25000" lnSpcReduction="20000"/>
          </a:bodyPr>
          <a:lstStyle/>
          <a:p>
            <a:r>
              <a:rPr lang="ru-RU" sz="4900" b="1" u="sng" dirty="0"/>
              <a:t>График мероприятий по </a:t>
            </a:r>
            <a:r>
              <a:rPr lang="ru-RU" sz="4900" b="1" u="sng" dirty="0" smtClean="0"/>
              <a:t>проекту</a:t>
            </a:r>
            <a:endParaRPr lang="ru-RU" sz="4900" dirty="0"/>
          </a:p>
          <a:p>
            <a:r>
              <a:rPr lang="ru-RU" sz="4900" dirty="0"/>
              <a:t>| 1. Исследование потребностей </a:t>
            </a:r>
          </a:p>
          <a:p>
            <a:r>
              <a:rPr lang="ru-RU" sz="4900" dirty="0"/>
              <a:t>| 2. Разработка проекта        </a:t>
            </a:r>
          </a:p>
          <a:p>
            <a:r>
              <a:rPr lang="ru-RU" sz="4900" dirty="0"/>
              <a:t>| 3. Согласование документации </a:t>
            </a:r>
          </a:p>
          <a:p>
            <a:r>
              <a:rPr lang="ru-RU" sz="4900" dirty="0"/>
              <a:t>| 4. Подбор подрядчиков        </a:t>
            </a:r>
          </a:p>
          <a:p>
            <a:r>
              <a:rPr lang="ru-RU" sz="4900" dirty="0"/>
              <a:t>| 5. Подготовка площадки       </a:t>
            </a:r>
          </a:p>
          <a:p>
            <a:r>
              <a:rPr lang="ru-RU" sz="4900" dirty="0"/>
              <a:t>| 6 Уборка и выравнивание    </a:t>
            </a:r>
          </a:p>
          <a:p>
            <a:r>
              <a:rPr lang="ru-RU" sz="4900" dirty="0"/>
              <a:t>| 7. Строительство площадок    </a:t>
            </a:r>
          </a:p>
          <a:p>
            <a:r>
              <a:rPr lang="ru-RU" sz="4900" dirty="0"/>
              <a:t>| 8. Установка оборудования     </a:t>
            </a:r>
          </a:p>
          <a:p>
            <a:r>
              <a:rPr lang="ru-RU" sz="4900" dirty="0"/>
              <a:t>| 9. Завершение работ          </a:t>
            </a:r>
          </a:p>
          <a:p>
            <a:r>
              <a:rPr lang="ru-RU" sz="4900" dirty="0"/>
              <a:t>| 10. Открытие 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  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9572" y="1566293"/>
            <a:ext cx="7765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экономической эффективности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Создание волейбольной и баскетбольной площадок в общественном пространстве направлено на улучшение физической активности населения, развитие спортивной инфраструктуры и повышение качества жизни в городе.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данным опроса мы выяснили, что 72% об, считают что постройка данной площадки необходима.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площадка нужна, для развития спорта в городе и спортивных способностей молодёжи.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15470651"/>
              </p:ext>
            </p:extLst>
          </p:nvPr>
        </p:nvGraphicFramePr>
        <p:xfrm>
          <a:off x="4571498" y="3990526"/>
          <a:ext cx="4958867" cy="270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589" y="0"/>
            <a:ext cx="11184228" cy="388810"/>
          </a:xfrm>
        </p:spPr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11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СМЕТА ПРОЕКТА</a:t>
            </a:r>
            <a:endParaRPr lang="ru-RU" sz="11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041" y="1635617"/>
            <a:ext cx="10446913" cy="5112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84316"/>
              </p:ext>
            </p:extLst>
          </p:nvPr>
        </p:nvGraphicFramePr>
        <p:xfrm>
          <a:off x="206060" y="559382"/>
          <a:ext cx="11848564" cy="63308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12105"/>
                <a:gridCol w="2641711"/>
                <a:gridCol w="3892580"/>
                <a:gridCol w="1283569"/>
                <a:gridCol w="1510097"/>
                <a:gridCol w="1208502"/>
              </a:tblGrid>
              <a:tr h="164457">
                <a:tc>
                  <a:txBody>
                    <a:bodyPr/>
                    <a:lstStyle/>
                    <a:p>
                      <a:pPr marL="2540" marR="1587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37795">
                        <a:spcAft>
                          <a:spcPts val="0"/>
                        </a:spcAft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 ество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 marR="90170" indent="-175260">
                        <a:spcAft>
                          <a:spcPts val="0"/>
                        </a:spcAft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ед.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2433">
                <a:tc>
                  <a:txBody>
                    <a:bodyPr/>
                    <a:lstStyle/>
                    <a:p>
                      <a:pPr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Светодиодный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светильник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-150-850-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WL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(150Вт)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2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Опора</a:t>
                      </a:r>
                      <a:r>
                        <a:rPr lang="ru-RU" sz="12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ОКК-8-</a:t>
                      </a:r>
                      <a:r>
                        <a:rPr lang="ru-RU" sz="1200" spc="-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4(3)</a:t>
                      </a:r>
                      <a:r>
                        <a:rPr lang="ru-RU" sz="1200" spc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оцинкованная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- 9 м.;</a:t>
                      </a:r>
                    </a:p>
                    <a:p>
                      <a:pPr marL="67310" marR="28257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кронштейн</a:t>
                      </a:r>
                      <a:r>
                        <a:rPr lang="ru-RU" sz="12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К2- 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1,5-1,5-1-1;</a:t>
                      </a:r>
                      <a:r>
                        <a:rPr lang="ru-RU" sz="1200" spc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фундамент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ФМ-0,159-2,5-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300-М27.4-20.00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9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5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marR="282575"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баскетбольная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сеткой)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3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marR="2825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волейбольные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сеткой)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9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5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Трибуна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человек с</a:t>
                      </a: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козырьком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1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1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1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3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Урна</a:t>
                      </a:r>
                      <a:r>
                        <a:rPr lang="en-US" sz="12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бетонная</a:t>
                      </a:r>
                      <a:r>
                        <a:rPr lang="en-US" sz="12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ведром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52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14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Резиновая</a:t>
                      </a:r>
                      <a:r>
                        <a:rPr lang="en-US" sz="12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крошка 10 мм.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ограждения</a:t>
                      </a:r>
                      <a:r>
                        <a:rPr lang="ru-RU" sz="12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Gardis Fit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х 4 мм 3000х1930 мм.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0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0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</a:t>
                      </a:r>
                      <a:r>
                        <a:rPr lang="en-US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3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Столб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Gardis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60х60х1,5мм,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</a:t>
                      </a:r>
                      <a:r>
                        <a:rPr lang="ru-RU" sz="12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r>
                        <a:rPr lang="ru-RU" sz="12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13335" algn="ctr">
                        <a:spcAft>
                          <a:spcPts val="0"/>
                        </a:spcAft>
                      </a:pPr>
                      <a:r>
                        <a:rPr lang="en-US" sz="105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80"/>
                        </a:spcBef>
                        <a:spcAft>
                          <a:spcPts val="5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5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Калитка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en-US" sz="105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распашная КР.200.100.F3D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ru-RU" sz="1050" spc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05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05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en-US" sz="105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15155">
                <a:tc>
                  <a:txBody>
                    <a:bodyPr/>
                    <a:lstStyle/>
                    <a:p>
                      <a:pPr marL="6350" marR="1333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50" spc="-25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50" spc="-10">
                          <a:effectLst/>
                        </a:rPr>
                        <a:t>Итого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8064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1 197 </a:t>
                      </a:r>
                      <a:r>
                        <a:rPr lang="en-US" sz="1050" spc="-25" dirty="0">
                          <a:effectLst/>
                        </a:rPr>
                        <a:t>175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4" name="Imag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46" y="695817"/>
            <a:ext cx="1009650" cy="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40" y="1223493"/>
            <a:ext cx="504825" cy="7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 1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02" y="1944711"/>
            <a:ext cx="4953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Image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95" y="2535261"/>
            <a:ext cx="17430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1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71" y="3097236"/>
            <a:ext cx="11525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 2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46" y="3716361"/>
            <a:ext cx="781050" cy="6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2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70" y="4363881"/>
            <a:ext cx="961801" cy="5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2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31" y="4877740"/>
            <a:ext cx="628650" cy="53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2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71" y="5416709"/>
            <a:ext cx="1066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2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52" y="5873391"/>
            <a:ext cx="10668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60609" y="2021983"/>
            <a:ext cx="11153104" cy="4343400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07772" y="242255"/>
            <a:ext cx="11184228" cy="1036850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/>
              <a:t>Анализ стратегии взаимодействия со </a:t>
            </a:r>
            <a:r>
              <a:rPr lang="ru-RU" dirty="0" err="1"/>
              <a:t>стейкхолдерами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545465"/>
            <a:ext cx="11153105" cy="497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Произвольный</PresentationFormat>
  <Paragraphs>197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Sales Direction 16X9</vt:lpstr>
      <vt:lpstr>Презентация PowerPoint</vt:lpstr>
      <vt:lpstr>Презентация PowerPoint</vt:lpstr>
      <vt:lpstr>Пользователь и 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СМЕТА ПРОЕКТА</vt:lpstr>
      <vt:lpstr>Анализ стратегии взаимодействия со стейкхолдерами</vt:lpstr>
      <vt:lpstr>HADI-цикл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2013-08-27T10:27:55Z</dcterms:created>
  <dcterms:modified xsi:type="dcterms:W3CDTF">2024-10-24T02:51:43Z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