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9" r:id="rId2"/>
    <p:sldId id="290" r:id="rId3"/>
    <p:sldId id="291" r:id="rId4"/>
    <p:sldId id="292" r:id="rId5"/>
    <p:sldId id="293" r:id="rId6"/>
    <p:sldId id="294" r:id="rId7"/>
    <p:sldId id="295" r:id="rId8"/>
    <p:sldId id="286" r:id="rId9"/>
    <p:sldId id="278" r:id="rId10"/>
    <p:sldId id="279" r:id="rId11"/>
    <p:sldId id="280" r:id="rId12"/>
    <p:sldId id="287" r:id="rId13"/>
  </p:sldIdLst>
  <p:sldSz cx="10693400" cy="7562850"/>
  <p:notesSz cx="10693400" cy="7562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014E968-BDB4-41E6-B12B-67CFDC12B7CA}">
          <p14:sldIdLst>
            <p14:sldId id="289"/>
            <p14:sldId id="290"/>
            <p14:sldId id="291"/>
            <p14:sldId id="292"/>
            <p14:sldId id="293"/>
            <p14:sldId id="294"/>
            <p14:sldId id="295"/>
            <p14:sldId id="286"/>
            <p14:sldId id="278"/>
            <p14:sldId id="279"/>
            <p14:sldId id="280"/>
            <p14:sldId id="287"/>
          </p14:sldIdLst>
        </p14:section>
        <p14:section name="Раздел без заголовка" id="{A4ED21BD-BCAB-4824-AAFE-2CDE683A665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1FF"/>
    <a:srgbClr val="FFF3FF"/>
    <a:srgbClr val="FFB9FF"/>
    <a:srgbClr val="EC008C"/>
    <a:srgbClr val="FFCCFF"/>
    <a:srgbClr val="FF9B00"/>
    <a:srgbClr val="8C64D8"/>
    <a:srgbClr val="DAEF14"/>
    <a:srgbClr val="FF8600"/>
    <a:srgbClr val="FFA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355" y="69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333476-9759-4C6C-977B-4F128B97114E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4DF7F9CB-6E24-4B96-9612-017A7F5B9723}">
      <dgm:prSet phldrT="[Текст]"/>
      <dgm:spPr>
        <a:solidFill>
          <a:srgbClr val="FF9B00"/>
        </a:solidFill>
      </dgm:spPr>
      <dgm:t>
        <a:bodyPr/>
        <a:lstStyle/>
        <a:p>
          <a:pPr algn="l"/>
          <a:r>
            <a: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Развитие молодежной политики на территории ЗАТО Железногорск</a:t>
          </a:r>
        </a:p>
      </dgm:t>
    </dgm:pt>
    <dgm:pt modelId="{335FB990-08FD-4018-BAA8-654E388D1E5A}" type="parTrans" cxnId="{AC56136D-5B08-4E72-AEDE-B56857D98E7C}">
      <dgm:prSet/>
      <dgm:spPr/>
      <dgm:t>
        <a:bodyPr/>
        <a:lstStyle/>
        <a:p>
          <a:endParaRPr lang="ru-RU"/>
        </a:p>
      </dgm:t>
    </dgm:pt>
    <dgm:pt modelId="{5131E0EC-7220-4315-BF1E-64850CAAA3ED}" type="sibTrans" cxnId="{AC56136D-5B08-4E72-AEDE-B56857D98E7C}">
      <dgm:prSet/>
      <dgm:spPr/>
      <dgm:t>
        <a:bodyPr/>
        <a:lstStyle/>
        <a:p>
          <a:endParaRPr lang="ru-RU"/>
        </a:p>
      </dgm:t>
    </dgm:pt>
    <dgm:pt modelId="{49A15435-0CDC-4DBA-AE33-D7878D9BB10F}" type="pres">
      <dgm:prSet presAssocID="{7F333476-9759-4C6C-977B-4F128B97114E}" presName="linearFlow" presStyleCnt="0">
        <dgm:presLayoutVars>
          <dgm:dir/>
          <dgm:resizeHandles val="exact"/>
        </dgm:presLayoutVars>
      </dgm:prSet>
      <dgm:spPr/>
    </dgm:pt>
    <dgm:pt modelId="{634A2D70-EC26-43B8-86CA-C97532BE12C2}" type="pres">
      <dgm:prSet presAssocID="{4DF7F9CB-6E24-4B96-9612-017A7F5B9723}" presName="composite" presStyleCnt="0"/>
      <dgm:spPr/>
    </dgm:pt>
    <dgm:pt modelId="{B06CCDD8-36D6-4D21-B73C-1595C0C6C85D}" type="pres">
      <dgm:prSet presAssocID="{4DF7F9CB-6E24-4B96-9612-017A7F5B9723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Пользователи со сплошной заливкой"/>
        </a:ext>
      </dgm:extLst>
    </dgm:pt>
    <dgm:pt modelId="{FE0DAB5D-7C9A-48A6-9AC1-25D2A9DE3706}" type="pres">
      <dgm:prSet presAssocID="{4DF7F9CB-6E24-4B96-9612-017A7F5B9723}" presName="txShp" presStyleLbl="node1" presStyleIdx="0" presStyleCnt="1" custScaleX="108912" custLinFactNeighborX="7266" custLinFactNeighborY="25926">
        <dgm:presLayoutVars>
          <dgm:bulletEnabled val="1"/>
        </dgm:presLayoutVars>
      </dgm:prSet>
      <dgm:spPr/>
    </dgm:pt>
  </dgm:ptLst>
  <dgm:cxnLst>
    <dgm:cxn modelId="{AC56136D-5B08-4E72-AEDE-B56857D98E7C}" srcId="{7F333476-9759-4C6C-977B-4F128B97114E}" destId="{4DF7F9CB-6E24-4B96-9612-017A7F5B9723}" srcOrd="0" destOrd="0" parTransId="{335FB990-08FD-4018-BAA8-654E388D1E5A}" sibTransId="{5131E0EC-7220-4315-BF1E-64850CAAA3ED}"/>
    <dgm:cxn modelId="{D9CC687F-EE04-4A18-B498-6B00F3501A42}" type="presOf" srcId="{7F333476-9759-4C6C-977B-4F128B97114E}" destId="{49A15435-0CDC-4DBA-AE33-D7878D9BB10F}" srcOrd="0" destOrd="0" presId="urn:microsoft.com/office/officeart/2005/8/layout/vList3"/>
    <dgm:cxn modelId="{78AFB9B9-827E-4086-9E05-9EEC7EFFF64A}" type="presOf" srcId="{4DF7F9CB-6E24-4B96-9612-017A7F5B9723}" destId="{FE0DAB5D-7C9A-48A6-9AC1-25D2A9DE3706}" srcOrd="0" destOrd="0" presId="urn:microsoft.com/office/officeart/2005/8/layout/vList3"/>
    <dgm:cxn modelId="{BB01796D-28AC-4A56-BAF6-2DD07C6AC9D6}" type="presParOf" srcId="{49A15435-0CDC-4DBA-AE33-D7878D9BB10F}" destId="{634A2D70-EC26-43B8-86CA-C97532BE12C2}" srcOrd="0" destOrd="0" presId="urn:microsoft.com/office/officeart/2005/8/layout/vList3"/>
    <dgm:cxn modelId="{69BF26FA-9F19-4A84-BC4B-0C6704A3CC65}" type="presParOf" srcId="{634A2D70-EC26-43B8-86CA-C97532BE12C2}" destId="{B06CCDD8-36D6-4D21-B73C-1595C0C6C85D}" srcOrd="0" destOrd="0" presId="urn:microsoft.com/office/officeart/2005/8/layout/vList3"/>
    <dgm:cxn modelId="{01B12467-88AD-4F76-B906-5034AFB9D712}" type="presParOf" srcId="{634A2D70-EC26-43B8-86CA-C97532BE12C2}" destId="{FE0DAB5D-7C9A-48A6-9AC1-25D2A9DE370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0DAB5D-7C9A-48A6-9AC1-25D2A9DE3706}">
      <dsp:nvSpPr>
        <dsp:cNvPr id="0" name=""/>
        <dsp:cNvSpPr/>
      </dsp:nvSpPr>
      <dsp:spPr>
        <a:xfrm rot="10800000">
          <a:off x="2133593" y="0"/>
          <a:ext cx="6843433" cy="2057399"/>
        </a:xfrm>
        <a:prstGeom prst="homePlate">
          <a:avLst/>
        </a:prstGeom>
        <a:solidFill>
          <a:srgbClr val="FF9B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7256" tIns="137160" rIns="256032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Развитие молодежной политики на территории ЗАТО Железногорск</a:t>
          </a:r>
        </a:p>
      </dsp:txBody>
      <dsp:txXfrm rot="10800000">
        <a:off x="2647943" y="0"/>
        <a:ext cx="6329083" cy="2057399"/>
      </dsp:txXfrm>
    </dsp:sp>
    <dsp:sp modelId="{B06CCDD8-36D6-4D21-B73C-1595C0C6C85D}">
      <dsp:nvSpPr>
        <dsp:cNvPr id="0" name=""/>
        <dsp:cNvSpPr/>
      </dsp:nvSpPr>
      <dsp:spPr>
        <a:xfrm>
          <a:off x="928328" y="0"/>
          <a:ext cx="2057399" cy="205739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9626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0845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14199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27465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0291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7690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6225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6764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8673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6739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0770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8022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0030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79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5462" y="2514521"/>
            <a:ext cx="9342475" cy="55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20961" y="3233208"/>
            <a:ext cx="9251477" cy="2381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7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1495" cy="7559675"/>
          </a:xfrm>
          <a:custGeom>
            <a:avLst/>
            <a:gdLst/>
            <a:ahLst/>
            <a:cxnLst/>
            <a:rect l="l" t="t" r="r" b="b"/>
            <a:pathLst>
              <a:path w="10691495" h="7559675">
                <a:moveTo>
                  <a:pt x="0" y="7559446"/>
                </a:moveTo>
                <a:lnTo>
                  <a:pt x="10691228" y="7559446"/>
                </a:lnTo>
                <a:lnTo>
                  <a:pt x="10691228" y="0"/>
                </a:lnTo>
                <a:lnTo>
                  <a:pt x="0" y="0"/>
                </a:lnTo>
                <a:lnTo>
                  <a:pt x="0" y="7559446"/>
                </a:lnTo>
              </a:path>
            </a:pathLst>
          </a:custGeom>
          <a:solidFill>
            <a:srgbClr val="FFCB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691495" cy="7559675"/>
          </a:xfrm>
          <a:custGeom>
            <a:avLst/>
            <a:gdLst/>
            <a:ahLst/>
            <a:cxnLst/>
            <a:rect l="l" t="t" r="r" b="b"/>
            <a:pathLst>
              <a:path w="10691495" h="7559675">
                <a:moveTo>
                  <a:pt x="10691228" y="0"/>
                </a:moveTo>
                <a:lnTo>
                  <a:pt x="0" y="0"/>
                </a:lnTo>
                <a:lnTo>
                  <a:pt x="0" y="7559446"/>
                </a:lnTo>
                <a:lnTo>
                  <a:pt x="8312974" y="7559446"/>
                </a:lnTo>
                <a:lnTo>
                  <a:pt x="8459522" y="7490606"/>
                </a:lnTo>
                <a:lnTo>
                  <a:pt x="9100610" y="7126170"/>
                </a:lnTo>
                <a:lnTo>
                  <a:pt x="9709545" y="6714852"/>
                </a:lnTo>
                <a:lnTo>
                  <a:pt x="10283873" y="6259106"/>
                </a:lnTo>
                <a:lnTo>
                  <a:pt x="10691228" y="5881734"/>
                </a:lnTo>
                <a:lnTo>
                  <a:pt x="10691228" y="0"/>
                </a:lnTo>
                <a:close/>
              </a:path>
            </a:pathLst>
          </a:custGeom>
          <a:solidFill>
            <a:srgbClr val="EC00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0691495" cy="7559675"/>
          </a:xfrm>
          <a:custGeom>
            <a:avLst/>
            <a:gdLst/>
            <a:ahLst/>
            <a:cxnLst/>
            <a:rect l="l" t="t" r="r" b="b"/>
            <a:pathLst>
              <a:path w="10691495" h="7559675">
                <a:moveTo>
                  <a:pt x="10691228" y="0"/>
                </a:moveTo>
                <a:lnTo>
                  <a:pt x="0" y="0"/>
                </a:lnTo>
                <a:lnTo>
                  <a:pt x="0" y="7238300"/>
                </a:lnTo>
                <a:lnTo>
                  <a:pt x="501759" y="7473996"/>
                </a:lnTo>
                <a:lnTo>
                  <a:pt x="728290" y="7559446"/>
                </a:lnTo>
                <a:lnTo>
                  <a:pt x="7422121" y="7559446"/>
                </a:lnTo>
                <a:lnTo>
                  <a:pt x="7648644" y="7473996"/>
                </a:lnTo>
                <a:lnTo>
                  <a:pt x="8294113" y="7170786"/>
                </a:lnTo>
                <a:lnTo>
                  <a:pt x="8911005" y="6820102"/>
                </a:lnTo>
                <a:lnTo>
                  <a:pt x="9496958" y="6424305"/>
                </a:lnTo>
                <a:lnTo>
                  <a:pt x="10049609" y="5985756"/>
                </a:lnTo>
                <a:lnTo>
                  <a:pt x="10566596" y="5506816"/>
                </a:lnTo>
                <a:lnTo>
                  <a:pt x="10691228" y="5372294"/>
                </a:lnTo>
                <a:lnTo>
                  <a:pt x="10691228" y="0"/>
                </a:lnTo>
              </a:path>
            </a:pathLst>
          </a:custGeom>
          <a:solidFill>
            <a:srgbClr val="0095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0691495" cy="7559675"/>
          </a:xfrm>
          <a:custGeom>
            <a:avLst/>
            <a:gdLst/>
            <a:ahLst/>
            <a:cxnLst/>
            <a:rect l="l" t="t" r="r" b="b"/>
            <a:pathLst>
              <a:path w="10691495" h="7559675">
                <a:moveTo>
                  <a:pt x="10691228" y="0"/>
                </a:moveTo>
                <a:lnTo>
                  <a:pt x="0" y="0"/>
                </a:lnTo>
                <a:lnTo>
                  <a:pt x="0" y="6920277"/>
                </a:lnTo>
                <a:lnTo>
                  <a:pt x="613826" y="7208617"/>
                </a:lnTo>
                <a:lnTo>
                  <a:pt x="1264458" y="7454042"/>
                </a:lnTo>
                <a:lnTo>
                  <a:pt x="1628888" y="7559446"/>
                </a:lnTo>
                <a:lnTo>
                  <a:pt x="6521477" y="7559446"/>
                </a:lnTo>
                <a:lnTo>
                  <a:pt x="6885891" y="7454042"/>
                </a:lnTo>
                <a:lnTo>
                  <a:pt x="7536506" y="7208617"/>
                </a:lnTo>
                <a:lnTo>
                  <a:pt x="8161729" y="6914920"/>
                </a:lnTo>
                <a:lnTo>
                  <a:pt x="8759271" y="6575238"/>
                </a:lnTo>
                <a:lnTo>
                  <a:pt x="9326846" y="6191859"/>
                </a:lnTo>
                <a:lnTo>
                  <a:pt x="9862163" y="5767069"/>
                </a:lnTo>
                <a:lnTo>
                  <a:pt x="10362936" y="5303154"/>
                </a:lnTo>
                <a:lnTo>
                  <a:pt x="10691228" y="4948815"/>
                </a:lnTo>
                <a:lnTo>
                  <a:pt x="10691228" y="0"/>
                </a:lnTo>
              </a:path>
            </a:pathLst>
          </a:custGeom>
          <a:solidFill>
            <a:srgbClr val="ED1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0691495" cy="7559675"/>
          </a:xfrm>
          <a:custGeom>
            <a:avLst/>
            <a:gdLst/>
            <a:ahLst/>
            <a:cxnLst/>
            <a:rect l="l" t="t" r="r" b="b"/>
            <a:pathLst>
              <a:path w="10691495" h="7559675">
                <a:moveTo>
                  <a:pt x="10691228" y="0"/>
                </a:moveTo>
                <a:lnTo>
                  <a:pt x="0" y="0"/>
                </a:lnTo>
                <a:lnTo>
                  <a:pt x="0" y="6776533"/>
                </a:lnTo>
                <a:lnTo>
                  <a:pt x="46531" y="6802985"/>
                </a:lnTo>
                <a:lnTo>
                  <a:pt x="662904" y="7092520"/>
                </a:lnTo>
                <a:lnTo>
                  <a:pt x="1304320" y="7334468"/>
                </a:lnTo>
                <a:lnTo>
                  <a:pt x="1968523" y="7526574"/>
                </a:lnTo>
                <a:lnTo>
                  <a:pt x="2129289" y="7559446"/>
                </a:lnTo>
                <a:lnTo>
                  <a:pt x="6021172" y="7559446"/>
                </a:lnTo>
                <a:lnTo>
                  <a:pt x="6181927" y="7526574"/>
                </a:lnTo>
                <a:lnTo>
                  <a:pt x="6846096" y="7334468"/>
                </a:lnTo>
                <a:lnTo>
                  <a:pt x="7487489" y="7092520"/>
                </a:lnTo>
                <a:lnTo>
                  <a:pt x="8103850" y="6802985"/>
                </a:lnTo>
                <a:lnTo>
                  <a:pt x="8692922" y="6468117"/>
                </a:lnTo>
                <a:lnTo>
                  <a:pt x="9252450" y="6090170"/>
                </a:lnTo>
                <a:lnTo>
                  <a:pt x="9780179" y="5671399"/>
                </a:lnTo>
                <a:lnTo>
                  <a:pt x="10273853" y="5214059"/>
                </a:lnTo>
                <a:lnTo>
                  <a:pt x="10691228" y="4763564"/>
                </a:lnTo>
                <a:lnTo>
                  <a:pt x="10691228" y="0"/>
                </a:lnTo>
                <a:close/>
              </a:path>
            </a:pathLst>
          </a:custGeom>
          <a:solidFill>
            <a:srgbClr val="A6CE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0691495" cy="7475855"/>
          </a:xfrm>
          <a:custGeom>
            <a:avLst/>
            <a:gdLst/>
            <a:ahLst/>
            <a:cxnLst/>
            <a:rect l="l" t="t" r="r" b="b"/>
            <a:pathLst>
              <a:path w="10691495" h="7475855">
                <a:moveTo>
                  <a:pt x="10691228" y="0"/>
                </a:moveTo>
                <a:lnTo>
                  <a:pt x="0" y="0"/>
                </a:lnTo>
                <a:lnTo>
                  <a:pt x="0" y="6424751"/>
                </a:lnTo>
                <a:lnTo>
                  <a:pt x="187160" y="6531145"/>
                </a:lnTo>
                <a:lnTo>
                  <a:pt x="782017" y="6810573"/>
                </a:lnTo>
                <a:lnTo>
                  <a:pt x="1401043" y="7044074"/>
                </a:lnTo>
                <a:lnTo>
                  <a:pt x="2042062" y="7229473"/>
                </a:lnTo>
                <a:lnTo>
                  <a:pt x="2702898" y="7364595"/>
                </a:lnTo>
                <a:lnTo>
                  <a:pt x="3381375" y="7447264"/>
                </a:lnTo>
                <a:lnTo>
                  <a:pt x="4075318" y="7475304"/>
                </a:lnTo>
                <a:lnTo>
                  <a:pt x="4769185" y="7447264"/>
                </a:lnTo>
                <a:lnTo>
                  <a:pt x="5447602" y="7364595"/>
                </a:lnTo>
                <a:lnTo>
                  <a:pt x="6108391" y="7229473"/>
                </a:lnTo>
                <a:lnTo>
                  <a:pt x="6749376" y="7044074"/>
                </a:lnTo>
                <a:lnTo>
                  <a:pt x="7368379" y="6810573"/>
                </a:lnTo>
                <a:lnTo>
                  <a:pt x="7963224" y="6531145"/>
                </a:lnTo>
                <a:lnTo>
                  <a:pt x="8531734" y="6207967"/>
                </a:lnTo>
                <a:lnTo>
                  <a:pt x="9071731" y="5843214"/>
                </a:lnTo>
                <a:lnTo>
                  <a:pt x="9581039" y="5439062"/>
                </a:lnTo>
                <a:lnTo>
                  <a:pt x="10057480" y="4997686"/>
                </a:lnTo>
                <a:lnTo>
                  <a:pt x="10498878" y="4521263"/>
                </a:lnTo>
                <a:lnTo>
                  <a:pt x="10691228" y="4278887"/>
                </a:lnTo>
                <a:lnTo>
                  <a:pt x="10691228" y="0"/>
                </a:lnTo>
              </a:path>
            </a:pathLst>
          </a:custGeom>
          <a:solidFill>
            <a:srgbClr val="FFCB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05" y="-28575"/>
            <a:ext cx="10691495" cy="7124065"/>
          </a:xfrm>
          <a:custGeom>
            <a:avLst/>
            <a:gdLst/>
            <a:ahLst/>
            <a:cxnLst/>
            <a:rect l="l" t="t" r="r" b="b"/>
            <a:pathLst>
              <a:path w="10691495" h="7124065">
                <a:moveTo>
                  <a:pt x="0" y="0"/>
                </a:moveTo>
                <a:lnTo>
                  <a:pt x="0" y="6019230"/>
                </a:lnTo>
                <a:lnTo>
                  <a:pt x="350498" y="6218442"/>
                </a:lnTo>
                <a:lnTo>
                  <a:pt x="920775" y="6486284"/>
                </a:lnTo>
                <a:lnTo>
                  <a:pt x="1514210" y="6710105"/>
                </a:lnTo>
                <a:lnTo>
                  <a:pt x="2128717" y="6887819"/>
                </a:lnTo>
                <a:lnTo>
                  <a:pt x="2762208" y="7017340"/>
                </a:lnTo>
                <a:lnTo>
                  <a:pt x="3412596" y="7096582"/>
                </a:lnTo>
                <a:lnTo>
                  <a:pt x="4077794" y="7123459"/>
                </a:lnTo>
                <a:lnTo>
                  <a:pt x="4742469" y="7096582"/>
                </a:lnTo>
                <a:lnTo>
                  <a:pt x="5392367" y="7017340"/>
                </a:lnTo>
                <a:lnTo>
                  <a:pt x="6025399" y="6887819"/>
                </a:lnTo>
                <a:lnTo>
                  <a:pt x="6639479" y="6710105"/>
                </a:lnTo>
                <a:lnTo>
                  <a:pt x="7232517" y="6486284"/>
                </a:lnTo>
                <a:lnTo>
                  <a:pt x="7802427" y="6218442"/>
                </a:lnTo>
                <a:lnTo>
                  <a:pt x="8347120" y="5908664"/>
                </a:lnTo>
                <a:lnTo>
                  <a:pt x="8864508" y="5559036"/>
                </a:lnTo>
                <a:lnTo>
                  <a:pt x="9352503" y="5171643"/>
                </a:lnTo>
                <a:lnTo>
                  <a:pt x="9809018" y="4748572"/>
                </a:lnTo>
                <a:lnTo>
                  <a:pt x="10231965" y="4291908"/>
                </a:lnTo>
                <a:lnTo>
                  <a:pt x="10619255" y="3803737"/>
                </a:lnTo>
                <a:lnTo>
                  <a:pt x="10691228" y="3697164"/>
                </a:lnTo>
                <a:lnTo>
                  <a:pt x="10691228" y="0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15" name="object 15"/>
          <p:cNvSpPr/>
          <p:nvPr/>
        </p:nvSpPr>
        <p:spPr>
          <a:xfrm>
            <a:off x="1785886" y="1033332"/>
            <a:ext cx="379730" cy="379730"/>
          </a:xfrm>
          <a:custGeom>
            <a:avLst/>
            <a:gdLst/>
            <a:ahLst/>
            <a:cxnLst/>
            <a:rect l="l" t="t" r="r" b="b"/>
            <a:pathLst>
              <a:path w="379730" h="379730">
                <a:moveTo>
                  <a:pt x="189915" y="0"/>
                </a:moveTo>
                <a:lnTo>
                  <a:pt x="144272" y="5515"/>
                </a:lnTo>
                <a:lnTo>
                  <a:pt x="102632" y="21183"/>
                </a:lnTo>
                <a:lnTo>
                  <a:pt x="66314" y="45687"/>
                </a:lnTo>
                <a:lnTo>
                  <a:pt x="36638" y="77709"/>
                </a:lnTo>
                <a:lnTo>
                  <a:pt x="14922" y="115932"/>
                </a:lnTo>
                <a:lnTo>
                  <a:pt x="2485" y="159039"/>
                </a:lnTo>
                <a:lnTo>
                  <a:pt x="0" y="189839"/>
                </a:lnTo>
                <a:lnTo>
                  <a:pt x="629" y="205413"/>
                </a:lnTo>
                <a:lnTo>
                  <a:pt x="9680" y="249858"/>
                </a:lnTo>
                <a:lnTo>
                  <a:pt x="28450" y="289859"/>
                </a:lnTo>
                <a:lnTo>
                  <a:pt x="55619" y="324100"/>
                </a:lnTo>
                <a:lnTo>
                  <a:pt x="89869" y="351262"/>
                </a:lnTo>
                <a:lnTo>
                  <a:pt x="129882" y="370026"/>
                </a:lnTo>
                <a:lnTo>
                  <a:pt x="174337" y="379075"/>
                </a:lnTo>
                <a:lnTo>
                  <a:pt x="189915" y="379704"/>
                </a:lnTo>
                <a:lnTo>
                  <a:pt x="205480" y="379075"/>
                </a:lnTo>
                <a:lnTo>
                  <a:pt x="249903" y="370026"/>
                </a:lnTo>
                <a:lnTo>
                  <a:pt x="289890" y="351262"/>
                </a:lnTo>
                <a:lnTo>
                  <a:pt x="324121" y="324100"/>
                </a:lnTo>
                <a:lnTo>
                  <a:pt x="351277" y="289859"/>
                </a:lnTo>
                <a:lnTo>
                  <a:pt x="370040" y="249858"/>
                </a:lnTo>
                <a:lnTo>
                  <a:pt x="379088" y="205413"/>
                </a:lnTo>
                <a:lnTo>
                  <a:pt x="379717" y="189839"/>
                </a:lnTo>
                <a:lnTo>
                  <a:pt x="379088" y="174265"/>
                </a:lnTo>
                <a:lnTo>
                  <a:pt x="370040" y="129823"/>
                </a:lnTo>
                <a:lnTo>
                  <a:pt x="351277" y="89826"/>
                </a:lnTo>
                <a:lnTo>
                  <a:pt x="324121" y="55591"/>
                </a:lnTo>
                <a:lnTo>
                  <a:pt x="289890" y="28434"/>
                </a:lnTo>
                <a:lnTo>
                  <a:pt x="249903" y="9675"/>
                </a:lnTo>
                <a:lnTo>
                  <a:pt x="205480" y="629"/>
                </a:lnTo>
                <a:lnTo>
                  <a:pt x="1899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8D37AB84-6998-FCCC-443C-30BF859949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87" y="315409"/>
            <a:ext cx="5797714" cy="1834433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6172BBDA-8764-F71A-2327-B74942683CC8}"/>
              </a:ext>
            </a:extLst>
          </p:cNvPr>
          <p:cNvSpPr txBox="1"/>
          <p:nvPr/>
        </p:nvSpPr>
        <p:spPr>
          <a:xfrm>
            <a:off x="697547" y="2583765"/>
            <a:ext cx="9296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ln w="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Стратегия развития </a:t>
            </a:r>
          </a:p>
          <a:p>
            <a:pPr algn="ctr"/>
            <a:r>
              <a:rPr lang="ru-RU" sz="4800" dirty="0">
                <a:ln w="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Молодежного центра </a:t>
            </a:r>
          </a:p>
          <a:p>
            <a:pPr algn="ctr"/>
            <a:r>
              <a:rPr lang="ru-RU" sz="4800" dirty="0">
                <a:ln w="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на октябрь 2024 – 2025 гг.</a:t>
            </a:r>
          </a:p>
        </p:txBody>
      </p:sp>
    </p:spTree>
    <p:extLst>
      <p:ext uri="{BB962C8B-B14F-4D97-AF65-F5344CB8AC3E}">
        <p14:creationId xmlns:p14="http://schemas.microsoft.com/office/powerpoint/2010/main" val="276313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133"/>
            <a:ext cx="0" cy="7558405"/>
          </a:xfrm>
          <a:custGeom>
            <a:avLst/>
            <a:gdLst/>
            <a:ahLst/>
            <a:cxnLst/>
            <a:rect l="l" t="t" r="r" b="b"/>
            <a:pathLst>
              <a:path h="7558405">
                <a:moveTo>
                  <a:pt x="0" y="7557922"/>
                </a:moveTo>
                <a:lnTo>
                  <a:pt x="0" y="0"/>
                </a:lnTo>
                <a:lnTo>
                  <a:pt x="0" y="7557922"/>
                </a:lnTo>
                <a:close/>
              </a:path>
            </a:pathLst>
          </a:custGeom>
          <a:solidFill>
            <a:srgbClr val="FFCB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133"/>
            <a:ext cx="10692130" cy="7558405"/>
          </a:xfrm>
          <a:custGeom>
            <a:avLst/>
            <a:gdLst/>
            <a:ahLst/>
            <a:cxnLst/>
            <a:rect l="l" t="t" r="r" b="b"/>
            <a:pathLst>
              <a:path w="10692130" h="7558405">
                <a:moveTo>
                  <a:pt x="0" y="7557922"/>
                </a:moveTo>
                <a:lnTo>
                  <a:pt x="10691850" y="7557922"/>
                </a:lnTo>
                <a:lnTo>
                  <a:pt x="10691850" y="0"/>
                </a:lnTo>
                <a:lnTo>
                  <a:pt x="0" y="0"/>
                </a:lnTo>
                <a:lnTo>
                  <a:pt x="0" y="7557922"/>
                </a:lnTo>
              </a:path>
            </a:pathLst>
          </a:custGeom>
          <a:solidFill>
            <a:srgbClr val="EC00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133"/>
            <a:ext cx="10692130" cy="7558405"/>
          </a:xfrm>
          <a:custGeom>
            <a:avLst/>
            <a:gdLst/>
            <a:ahLst/>
            <a:cxnLst/>
            <a:rect l="l" t="t" r="r" b="b"/>
            <a:pathLst>
              <a:path w="10692130" h="7558405">
                <a:moveTo>
                  <a:pt x="10691850" y="0"/>
                </a:moveTo>
                <a:lnTo>
                  <a:pt x="0" y="0"/>
                </a:lnTo>
                <a:lnTo>
                  <a:pt x="0" y="7132576"/>
                </a:lnTo>
                <a:lnTo>
                  <a:pt x="510840" y="7477638"/>
                </a:lnTo>
                <a:lnTo>
                  <a:pt x="652070" y="7557922"/>
                </a:lnTo>
                <a:lnTo>
                  <a:pt x="10041240" y="7557922"/>
                </a:lnTo>
                <a:lnTo>
                  <a:pt x="10182469" y="7477638"/>
                </a:lnTo>
                <a:lnTo>
                  <a:pt x="10691850" y="7133563"/>
                </a:lnTo>
                <a:lnTo>
                  <a:pt x="10691850" y="0"/>
                </a:lnTo>
                <a:close/>
              </a:path>
            </a:pathLst>
          </a:custGeom>
          <a:solidFill>
            <a:srgbClr val="0095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134"/>
            <a:ext cx="10692130" cy="7558405"/>
          </a:xfrm>
          <a:custGeom>
            <a:avLst/>
            <a:gdLst/>
            <a:ahLst/>
            <a:cxnLst/>
            <a:rect l="l" t="t" r="r" b="b"/>
            <a:pathLst>
              <a:path w="10692130" h="7558405">
                <a:moveTo>
                  <a:pt x="10691850" y="0"/>
                </a:moveTo>
                <a:lnTo>
                  <a:pt x="0" y="0"/>
                </a:lnTo>
                <a:lnTo>
                  <a:pt x="0" y="6774035"/>
                </a:lnTo>
                <a:lnTo>
                  <a:pt x="94962" y="6849393"/>
                </a:lnTo>
                <a:lnTo>
                  <a:pt x="662525" y="7232773"/>
                </a:lnTo>
                <a:lnTo>
                  <a:pt x="1234501" y="7557922"/>
                </a:lnTo>
                <a:lnTo>
                  <a:pt x="9458754" y="7557922"/>
                </a:lnTo>
                <a:lnTo>
                  <a:pt x="10030731" y="7232773"/>
                </a:lnTo>
                <a:lnTo>
                  <a:pt x="10598305" y="6849393"/>
                </a:lnTo>
                <a:lnTo>
                  <a:pt x="10691850" y="6775162"/>
                </a:lnTo>
                <a:lnTo>
                  <a:pt x="10691850" y="0"/>
                </a:lnTo>
              </a:path>
            </a:pathLst>
          </a:custGeom>
          <a:solidFill>
            <a:srgbClr val="ED1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133"/>
            <a:ext cx="10692130" cy="7558405"/>
          </a:xfrm>
          <a:custGeom>
            <a:avLst/>
            <a:gdLst/>
            <a:ahLst/>
            <a:cxnLst/>
            <a:rect l="l" t="t" r="r" b="b"/>
            <a:pathLst>
              <a:path w="10692130" h="7558405">
                <a:moveTo>
                  <a:pt x="10691850" y="0"/>
                </a:moveTo>
                <a:lnTo>
                  <a:pt x="0" y="0"/>
                </a:lnTo>
                <a:lnTo>
                  <a:pt x="0" y="6613281"/>
                </a:lnTo>
                <a:lnTo>
                  <a:pt x="169395" y="6747705"/>
                </a:lnTo>
                <a:lnTo>
                  <a:pt x="728921" y="7125652"/>
                </a:lnTo>
                <a:lnTo>
                  <a:pt x="1317998" y="7460520"/>
                </a:lnTo>
                <a:lnTo>
                  <a:pt x="1525351" y="7557922"/>
                </a:lnTo>
                <a:lnTo>
                  <a:pt x="9167965" y="7557922"/>
                </a:lnTo>
                <a:lnTo>
                  <a:pt x="9375314" y="7460520"/>
                </a:lnTo>
                <a:lnTo>
                  <a:pt x="9964386" y="7125652"/>
                </a:lnTo>
                <a:lnTo>
                  <a:pt x="10523915" y="6747705"/>
                </a:lnTo>
                <a:lnTo>
                  <a:pt x="10691850" y="6614443"/>
                </a:lnTo>
                <a:lnTo>
                  <a:pt x="10691850" y="0"/>
                </a:lnTo>
                <a:close/>
              </a:path>
            </a:pathLst>
          </a:custGeom>
          <a:solidFill>
            <a:srgbClr val="A6CE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134"/>
            <a:ext cx="10692130" cy="7558405"/>
          </a:xfrm>
          <a:custGeom>
            <a:avLst/>
            <a:gdLst/>
            <a:ahLst/>
            <a:cxnLst/>
            <a:rect l="l" t="t" r="r" b="b"/>
            <a:pathLst>
              <a:path w="10692130" h="7558405">
                <a:moveTo>
                  <a:pt x="10691850" y="0"/>
                </a:moveTo>
                <a:lnTo>
                  <a:pt x="0" y="0"/>
                </a:lnTo>
                <a:lnTo>
                  <a:pt x="0" y="6222912"/>
                </a:lnTo>
                <a:lnTo>
                  <a:pt x="350117" y="6500748"/>
                </a:lnTo>
                <a:lnTo>
                  <a:pt x="890108" y="6865501"/>
                </a:lnTo>
                <a:lnTo>
                  <a:pt x="1458620" y="7188679"/>
                </a:lnTo>
                <a:lnTo>
                  <a:pt x="2053477" y="7468107"/>
                </a:lnTo>
                <a:lnTo>
                  <a:pt x="2291581" y="7557922"/>
                </a:lnTo>
                <a:lnTo>
                  <a:pt x="8401746" y="7557922"/>
                </a:lnTo>
                <a:lnTo>
                  <a:pt x="8639842" y="7468107"/>
                </a:lnTo>
                <a:lnTo>
                  <a:pt x="9234687" y="7188679"/>
                </a:lnTo>
                <a:lnTo>
                  <a:pt x="9803196" y="6865501"/>
                </a:lnTo>
                <a:lnTo>
                  <a:pt x="10343194" y="6500748"/>
                </a:lnTo>
                <a:lnTo>
                  <a:pt x="10691850" y="6224078"/>
                </a:lnTo>
                <a:lnTo>
                  <a:pt x="10691850" y="0"/>
                </a:lnTo>
              </a:path>
            </a:pathLst>
          </a:custGeom>
          <a:solidFill>
            <a:srgbClr val="FFCB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2134"/>
            <a:ext cx="10692130" cy="7558405"/>
          </a:xfrm>
          <a:custGeom>
            <a:avLst/>
            <a:gdLst/>
            <a:ahLst/>
            <a:cxnLst/>
            <a:rect l="l" t="t" r="r" b="b"/>
            <a:pathLst>
              <a:path w="10692130" h="7558405">
                <a:moveTo>
                  <a:pt x="10691850" y="0"/>
                </a:moveTo>
                <a:lnTo>
                  <a:pt x="0" y="0"/>
                </a:lnTo>
                <a:lnTo>
                  <a:pt x="0" y="5763445"/>
                </a:lnTo>
                <a:lnTo>
                  <a:pt x="70965" y="5829176"/>
                </a:lnTo>
                <a:lnTo>
                  <a:pt x="559242" y="6216568"/>
                </a:lnTo>
                <a:lnTo>
                  <a:pt x="1076938" y="6566196"/>
                </a:lnTo>
                <a:lnTo>
                  <a:pt x="1621969" y="6875975"/>
                </a:lnTo>
                <a:lnTo>
                  <a:pt x="2192245" y="7143817"/>
                </a:lnTo>
                <a:lnTo>
                  <a:pt x="2785681" y="7367638"/>
                </a:lnTo>
                <a:lnTo>
                  <a:pt x="3400188" y="7545352"/>
                </a:lnTo>
                <a:lnTo>
                  <a:pt x="3461667" y="7557922"/>
                </a:lnTo>
                <a:lnTo>
                  <a:pt x="7235431" y="7557922"/>
                </a:lnTo>
                <a:lnTo>
                  <a:pt x="7296865" y="7545352"/>
                </a:lnTo>
                <a:lnTo>
                  <a:pt x="7910943" y="7367638"/>
                </a:lnTo>
                <a:lnTo>
                  <a:pt x="8503981" y="7143817"/>
                </a:lnTo>
                <a:lnTo>
                  <a:pt x="9073889" y="6875975"/>
                </a:lnTo>
                <a:lnTo>
                  <a:pt x="9618581" y="6566196"/>
                </a:lnTo>
                <a:lnTo>
                  <a:pt x="10135969" y="6216568"/>
                </a:lnTo>
                <a:lnTo>
                  <a:pt x="10623963" y="5829176"/>
                </a:lnTo>
                <a:lnTo>
                  <a:pt x="10691850" y="5766262"/>
                </a:lnTo>
                <a:lnTo>
                  <a:pt x="10691850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-368300" y="1565344"/>
            <a:ext cx="7165868" cy="2215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8665">
              <a:lnSpc>
                <a:spcPct val="100000"/>
              </a:lnSpc>
            </a:pPr>
            <a:r>
              <a:rPr lang="ru-RU" sz="1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Территория инициативной молодёжи «Бирюса» – уникальный образовательный форум, ежегодно объединяющий молодых людей со всей России. Креативная, талантливая, целеустремленная молодежь совместно с ведущими экспертами и тренерами разрабатывает по-настоящему важные социальные, научные, творческие и спортивные проекты. </a:t>
            </a:r>
            <a:br>
              <a:rPr lang="ru-RU" sz="1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2024 году форум прошел в 18-й раз.</a:t>
            </a:r>
            <a:endParaRPr sz="1800" spc="5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900" y="36717"/>
            <a:ext cx="1981200" cy="16531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300" y="1485572"/>
            <a:ext cx="3626749" cy="2404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900" y="3975206"/>
            <a:ext cx="4419600" cy="3314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59290DF-33E5-44EA-E66C-9F58E505B6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315410"/>
            <a:ext cx="3560989" cy="112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027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133"/>
            <a:ext cx="0" cy="7558405"/>
          </a:xfrm>
          <a:custGeom>
            <a:avLst/>
            <a:gdLst/>
            <a:ahLst/>
            <a:cxnLst/>
            <a:rect l="l" t="t" r="r" b="b"/>
            <a:pathLst>
              <a:path h="7558405">
                <a:moveTo>
                  <a:pt x="0" y="7557922"/>
                </a:moveTo>
                <a:lnTo>
                  <a:pt x="0" y="0"/>
                </a:lnTo>
                <a:lnTo>
                  <a:pt x="0" y="7557922"/>
                </a:lnTo>
                <a:close/>
              </a:path>
            </a:pathLst>
          </a:custGeom>
          <a:solidFill>
            <a:srgbClr val="FFCB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133"/>
            <a:ext cx="10692130" cy="7558405"/>
          </a:xfrm>
          <a:custGeom>
            <a:avLst/>
            <a:gdLst/>
            <a:ahLst/>
            <a:cxnLst/>
            <a:rect l="l" t="t" r="r" b="b"/>
            <a:pathLst>
              <a:path w="10692130" h="7558405">
                <a:moveTo>
                  <a:pt x="0" y="7557922"/>
                </a:moveTo>
                <a:lnTo>
                  <a:pt x="10691850" y="7557922"/>
                </a:lnTo>
                <a:lnTo>
                  <a:pt x="10691850" y="0"/>
                </a:lnTo>
                <a:lnTo>
                  <a:pt x="0" y="0"/>
                </a:lnTo>
                <a:lnTo>
                  <a:pt x="0" y="7557922"/>
                </a:lnTo>
              </a:path>
            </a:pathLst>
          </a:custGeom>
          <a:solidFill>
            <a:srgbClr val="EC00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133"/>
            <a:ext cx="10692130" cy="7558405"/>
          </a:xfrm>
          <a:custGeom>
            <a:avLst/>
            <a:gdLst/>
            <a:ahLst/>
            <a:cxnLst/>
            <a:rect l="l" t="t" r="r" b="b"/>
            <a:pathLst>
              <a:path w="10692130" h="7558405">
                <a:moveTo>
                  <a:pt x="10691850" y="0"/>
                </a:moveTo>
                <a:lnTo>
                  <a:pt x="0" y="0"/>
                </a:lnTo>
                <a:lnTo>
                  <a:pt x="0" y="7132576"/>
                </a:lnTo>
                <a:lnTo>
                  <a:pt x="510840" y="7477638"/>
                </a:lnTo>
                <a:lnTo>
                  <a:pt x="652070" y="7557922"/>
                </a:lnTo>
                <a:lnTo>
                  <a:pt x="10041240" y="7557922"/>
                </a:lnTo>
                <a:lnTo>
                  <a:pt x="10182469" y="7477638"/>
                </a:lnTo>
                <a:lnTo>
                  <a:pt x="10691850" y="7133563"/>
                </a:lnTo>
                <a:lnTo>
                  <a:pt x="10691850" y="0"/>
                </a:lnTo>
                <a:close/>
              </a:path>
            </a:pathLst>
          </a:custGeom>
          <a:solidFill>
            <a:srgbClr val="0095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134"/>
            <a:ext cx="10692130" cy="7558405"/>
          </a:xfrm>
          <a:custGeom>
            <a:avLst/>
            <a:gdLst/>
            <a:ahLst/>
            <a:cxnLst/>
            <a:rect l="l" t="t" r="r" b="b"/>
            <a:pathLst>
              <a:path w="10692130" h="7558405">
                <a:moveTo>
                  <a:pt x="10691850" y="0"/>
                </a:moveTo>
                <a:lnTo>
                  <a:pt x="0" y="0"/>
                </a:lnTo>
                <a:lnTo>
                  <a:pt x="0" y="6774035"/>
                </a:lnTo>
                <a:lnTo>
                  <a:pt x="94962" y="6849393"/>
                </a:lnTo>
                <a:lnTo>
                  <a:pt x="662525" y="7232773"/>
                </a:lnTo>
                <a:lnTo>
                  <a:pt x="1234501" y="7557922"/>
                </a:lnTo>
                <a:lnTo>
                  <a:pt x="9458754" y="7557922"/>
                </a:lnTo>
                <a:lnTo>
                  <a:pt x="10030731" y="7232773"/>
                </a:lnTo>
                <a:lnTo>
                  <a:pt x="10598305" y="6849393"/>
                </a:lnTo>
                <a:lnTo>
                  <a:pt x="10691850" y="6775162"/>
                </a:lnTo>
                <a:lnTo>
                  <a:pt x="10691850" y="0"/>
                </a:lnTo>
              </a:path>
            </a:pathLst>
          </a:custGeom>
          <a:solidFill>
            <a:srgbClr val="ED1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133"/>
            <a:ext cx="10692130" cy="7558405"/>
          </a:xfrm>
          <a:custGeom>
            <a:avLst/>
            <a:gdLst/>
            <a:ahLst/>
            <a:cxnLst/>
            <a:rect l="l" t="t" r="r" b="b"/>
            <a:pathLst>
              <a:path w="10692130" h="7558405">
                <a:moveTo>
                  <a:pt x="10691850" y="0"/>
                </a:moveTo>
                <a:lnTo>
                  <a:pt x="0" y="0"/>
                </a:lnTo>
                <a:lnTo>
                  <a:pt x="0" y="6613281"/>
                </a:lnTo>
                <a:lnTo>
                  <a:pt x="169395" y="6747705"/>
                </a:lnTo>
                <a:lnTo>
                  <a:pt x="728921" y="7125652"/>
                </a:lnTo>
                <a:lnTo>
                  <a:pt x="1317998" y="7460520"/>
                </a:lnTo>
                <a:lnTo>
                  <a:pt x="1525351" y="7557922"/>
                </a:lnTo>
                <a:lnTo>
                  <a:pt x="9167965" y="7557922"/>
                </a:lnTo>
                <a:lnTo>
                  <a:pt x="9375314" y="7460520"/>
                </a:lnTo>
                <a:lnTo>
                  <a:pt x="9964386" y="7125652"/>
                </a:lnTo>
                <a:lnTo>
                  <a:pt x="10523915" y="6747705"/>
                </a:lnTo>
                <a:lnTo>
                  <a:pt x="10691850" y="6614443"/>
                </a:lnTo>
                <a:lnTo>
                  <a:pt x="10691850" y="0"/>
                </a:lnTo>
                <a:close/>
              </a:path>
            </a:pathLst>
          </a:custGeom>
          <a:solidFill>
            <a:srgbClr val="A6CE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134"/>
            <a:ext cx="10692130" cy="7558405"/>
          </a:xfrm>
          <a:custGeom>
            <a:avLst/>
            <a:gdLst/>
            <a:ahLst/>
            <a:cxnLst/>
            <a:rect l="l" t="t" r="r" b="b"/>
            <a:pathLst>
              <a:path w="10692130" h="7558405">
                <a:moveTo>
                  <a:pt x="10691850" y="0"/>
                </a:moveTo>
                <a:lnTo>
                  <a:pt x="0" y="0"/>
                </a:lnTo>
                <a:lnTo>
                  <a:pt x="0" y="6222912"/>
                </a:lnTo>
                <a:lnTo>
                  <a:pt x="350117" y="6500748"/>
                </a:lnTo>
                <a:lnTo>
                  <a:pt x="890108" y="6865501"/>
                </a:lnTo>
                <a:lnTo>
                  <a:pt x="1458620" y="7188679"/>
                </a:lnTo>
                <a:lnTo>
                  <a:pt x="2053477" y="7468107"/>
                </a:lnTo>
                <a:lnTo>
                  <a:pt x="2291581" y="7557922"/>
                </a:lnTo>
                <a:lnTo>
                  <a:pt x="8401746" y="7557922"/>
                </a:lnTo>
                <a:lnTo>
                  <a:pt x="8639842" y="7468107"/>
                </a:lnTo>
                <a:lnTo>
                  <a:pt x="9234687" y="7188679"/>
                </a:lnTo>
                <a:lnTo>
                  <a:pt x="9803196" y="6865501"/>
                </a:lnTo>
                <a:lnTo>
                  <a:pt x="10343194" y="6500748"/>
                </a:lnTo>
                <a:lnTo>
                  <a:pt x="10691850" y="6224078"/>
                </a:lnTo>
                <a:lnTo>
                  <a:pt x="10691850" y="0"/>
                </a:lnTo>
              </a:path>
            </a:pathLst>
          </a:custGeom>
          <a:solidFill>
            <a:srgbClr val="FFCB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2134"/>
            <a:ext cx="10692130" cy="7558405"/>
          </a:xfrm>
          <a:custGeom>
            <a:avLst/>
            <a:gdLst/>
            <a:ahLst/>
            <a:cxnLst/>
            <a:rect l="l" t="t" r="r" b="b"/>
            <a:pathLst>
              <a:path w="10692130" h="7558405">
                <a:moveTo>
                  <a:pt x="10691850" y="0"/>
                </a:moveTo>
                <a:lnTo>
                  <a:pt x="0" y="0"/>
                </a:lnTo>
                <a:lnTo>
                  <a:pt x="0" y="5763445"/>
                </a:lnTo>
                <a:lnTo>
                  <a:pt x="70965" y="5829176"/>
                </a:lnTo>
                <a:lnTo>
                  <a:pt x="559242" y="6216568"/>
                </a:lnTo>
                <a:lnTo>
                  <a:pt x="1076938" y="6566196"/>
                </a:lnTo>
                <a:lnTo>
                  <a:pt x="1621969" y="6875975"/>
                </a:lnTo>
                <a:lnTo>
                  <a:pt x="2192245" y="7143817"/>
                </a:lnTo>
                <a:lnTo>
                  <a:pt x="2785681" y="7367638"/>
                </a:lnTo>
                <a:lnTo>
                  <a:pt x="3400188" y="7545352"/>
                </a:lnTo>
                <a:lnTo>
                  <a:pt x="3461667" y="7557922"/>
                </a:lnTo>
                <a:lnTo>
                  <a:pt x="7235431" y="7557922"/>
                </a:lnTo>
                <a:lnTo>
                  <a:pt x="7296865" y="7545352"/>
                </a:lnTo>
                <a:lnTo>
                  <a:pt x="7910943" y="7367638"/>
                </a:lnTo>
                <a:lnTo>
                  <a:pt x="8503981" y="7143817"/>
                </a:lnTo>
                <a:lnTo>
                  <a:pt x="9073889" y="6875975"/>
                </a:lnTo>
                <a:lnTo>
                  <a:pt x="9618581" y="6566196"/>
                </a:lnTo>
                <a:lnTo>
                  <a:pt x="10135969" y="6216568"/>
                </a:lnTo>
                <a:lnTo>
                  <a:pt x="10623963" y="5829176"/>
                </a:lnTo>
                <a:lnTo>
                  <a:pt x="10691850" y="5766262"/>
                </a:lnTo>
                <a:lnTo>
                  <a:pt x="10691850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7939" y="1671776"/>
            <a:ext cx="8911885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8665">
              <a:lnSpc>
                <a:spcPct val="100000"/>
              </a:lnSpc>
            </a:pPr>
            <a:r>
              <a:rPr lang="ru-RU" sz="1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ТИМ «Юниор» — летний образовательный форум для школьников Красноярского края. Тематика ТИМ «Юниора» соответствует флагманским программам молодёжной политики Красноярского края</a:t>
            </a:r>
            <a:endParaRPr sz="1800" b="0" spc="55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11900" y="2955016"/>
            <a:ext cx="752792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z="1400" dirty="0">
              <a:latin typeface="Calibri"/>
              <a:cs typeface="Calibri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900" y="123825"/>
            <a:ext cx="1724025" cy="172402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6B7F5E0-B079-FBBB-35CA-4C1D279E8E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315410"/>
            <a:ext cx="3560989" cy="112671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EDEC753-9753-B916-22C9-6080A3C662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821" y="2721304"/>
            <a:ext cx="4511135" cy="33833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19FD412-FCE2-C8CF-CACC-33DF7E8D371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76" y="2702421"/>
            <a:ext cx="4311289" cy="33833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78168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133"/>
            <a:ext cx="0" cy="7558405"/>
          </a:xfrm>
          <a:custGeom>
            <a:avLst/>
            <a:gdLst/>
            <a:ahLst/>
            <a:cxnLst/>
            <a:rect l="l" t="t" r="r" b="b"/>
            <a:pathLst>
              <a:path h="7558405">
                <a:moveTo>
                  <a:pt x="0" y="7557922"/>
                </a:moveTo>
                <a:lnTo>
                  <a:pt x="0" y="0"/>
                </a:lnTo>
                <a:lnTo>
                  <a:pt x="0" y="7557922"/>
                </a:lnTo>
                <a:close/>
              </a:path>
            </a:pathLst>
          </a:custGeom>
          <a:solidFill>
            <a:srgbClr val="FFCB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411900" y="2955016"/>
            <a:ext cx="752792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z="1400" dirty="0">
              <a:latin typeface="Calibri"/>
              <a:cs typeface="Calibri"/>
            </a:endParaRP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59E4D5CC-DE28-8CE2-CE77-BDBF62DFFE88}"/>
              </a:ext>
            </a:extLst>
          </p:cNvPr>
          <p:cNvSpPr/>
          <p:nvPr/>
        </p:nvSpPr>
        <p:spPr>
          <a:xfrm>
            <a:off x="4030889" y="0"/>
            <a:ext cx="6662511" cy="4624705"/>
          </a:xfrm>
          <a:custGeom>
            <a:avLst/>
            <a:gdLst/>
            <a:ahLst/>
            <a:cxnLst/>
            <a:rect l="l" t="t" r="r" b="b"/>
            <a:pathLst>
              <a:path w="6938009" h="4624705">
                <a:moveTo>
                  <a:pt x="0" y="4624552"/>
                </a:moveTo>
                <a:lnTo>
                  <a:pt x="6937959" y="4624552"/>
                </a:lnTo>
                <a:lnTo>
                  <a:pt x="6937959" y="0"/>
                </a:lnTo>
                <a:lnTo>
                  <a:pt x="0" y="0"/>
                </a:lnTo>
                <a:lnTo>
                  <a:pt x="0" y="4624552"/>
                </a:lnTo>
                <a:close/>
              </a:path>
            </a:pathLst>
          </a:custGeom>
          <a:solidFill>
            <a:srgbClr val="8C64D8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E0C2F568-3FA7-20EA-D387-31A5E220F0A9}"/>
              </a:ext>
            </a:extLst>
          </p:cNvPr>
          <p:cNvSpPr txBox="1"/>
          <p:nvPr/>
        </p:nvSpPr>
        <p:spPr>
          <a:xfrm>
            <a:off x="355302" y="2340977"/>
            <a:ext cx="3560988" cy="30777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955" marR="989965"/>
            <a:r>
              <a:rPr sz="2000" b="1" i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Пространст</a:t>
            </a:r>
            <a:r>
              <a:rPr lang="ru-RU" sz="2000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2000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sz="2000" b="1" i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sz="2000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i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молодёжи</a:t>
            </a:r>
            <a:r>
              <a:rPr lang="ru-RU" sz="2000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и общественников</a:t>
            </a:r>
            <a:endParaRPr sz="2000" b="1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4"/>
              </a:spcBef>
            </a:pPr>
            <a:endParaRPr sz="2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/>
            <a:r>
              <a:rPr lang="ru-RU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r>
              <a:rPr sz="2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ентр</a:t>
            </a:r>
            <a:r>
              <a:rPr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должен стать точкой притяжения, </a:t>
            </a:r>
            <a:r>
              <a:rPr sz="2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восприниматься</a:t>
            </a:r>
            <a:r>
              <a:rPr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как</a:t>
            </a:r>
            <a:r>
              <a:rPr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«своё пространство», в </a:t>
            </a:r>
            <a:r>
              <a:rPr sz="2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котором</a:t>
            </a:r>
            <a:r>
              <a:rPr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каждый </a:t>
            </a:r>
            <a:r>
              <a:rPr sz="2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</a:t>
            </a:r>
            <a:r>
              <a:rPr lang="ru-RU" sz="2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жет</a:t>
            </a:r>
            <a:r>
              <a:rPr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найти поддержку и ресурсы для своего развития.</a:t>
            </a:r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A7CC3697-BA69-EEFE-7B9C-A796D151F608}"/>
              </a:ext>
            </a:extLst>
          </p:cNvPr>
          <p:cNvSpPr/>
          <p:nvPr/>
        </p:nvSpPr>
        <p:spPr>
          <a:xfrm>
            <a:off x="4037493" y="4624706"/>
            <a:ext cx="6662511" cy="2927184"/>
          </a:xfrm>
          <a:custGeom>
            <a:avLst/>
            <a:gdLst/>
            <a:ahLst/>
            <a:cxnLst/>
            <a:rect l="l" t="t" r="r" b="b"/>
            <a:pathLst>
              <a:path w="6938009" h="2107565">
                <a:moveTo>
                  <a:pt x="0" y="2107438"/>
                </a:moveTo>
                <a:lnTo>
                  <a:pt x="6937959" y="2107438"/>
                </a:lnTo>
                <a:lnTo>
                  <a:pt x="6937959" y="0"/>
                </a:lnTo>
                <a:lnTo>
                  <a:pt x="0" y="0"/>
                </a:lnTo>
                <a:lnTo>
                  <a:pt x="0" y="2107438"/>
                </a:lnTo>
                <a:close/>
              </a:path>
            </a:pathLst>
          </a:custGeom>
          <a:solidFill>
            <a:srgbClr val="DAEF1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8368021-64D1-CBA8-480F-287EA2C0D3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315410"/>
            <a:ext cx="3560989" cy="112671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0A27933-7C7B-BB46-0734-22BB41946E4F}"/>
              </a:ext>
            </a:extLst>
          </p:cNvPr>
          <p:cNvSpPr txBox="1"/>
          <p:nvPr/>
        </p:nvSpPr>
        <p:spPr>
          <a:xfrm>
            <a:off x="4279900" y="646511"/>
            <a:ext cx="28547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DAEF14"/>
                </a:solidFill>
                <a:latin typeface="Arial Black" panose="020B0A04020102020204" pitchFamily="34" charset="0"/>
              </a:rPr>
              <a:t>До 30 декабря 2024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3DF389-8480-21D3-DB37-321FDAB6DCDB}"/>
              </a:ext>
            </a:extLst>
          </p:cNvPr>
          <p:cNvSpPr txBox="1"/>
          <p:nvPr/>
        </p:nvSpPr>
        <p:spPr>
          <a:xfrm>
            <a:off x="6572503" y="671286"/>
            <a:ext cx="4235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Разработка дизайн-проекта Молодежного центра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4FDA0D9-CE01-AA23-69C8-2D17D7407CCC}"/>
              </a:ext>
            </a:extLst>
          </p:cNvPr>
          <p:cNvSpPr txBox="1"/>
          <p:nvPr/>
        </p:nvSpPr>
        <p:spPr>
          <a:xfrm>
            <a:off x="4279900" y="2503043"/>
            <a:ext cx="28547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DAEF14"/>
                </a:solidFill>
                <a:latin typeface="Arial Black" panose="020B0A04020102020204" pitchFamily="34" charset="0"/>
              </a:rPr>
              <a:t>Февраль 2025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34B7C9D-BEDD-AEBF-D99F-DEF7ACF52FF5}"/>
              </a:ext>
            </a:extLst>
          </p:cNvPr>
          <p:cNvSpPr txBox="1"/>
          <p:nvPr/>
        </p:nvSpPr>
        <p:spPr>
          <a:xfrm>
            <a:off x="6563359" y="2487653"/>
            <a:ext cx="445880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Заполнение заявки на Всероссийский конкурс программ комплексного развития в субъектах РФ «Регион для молодых» 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0B04385-DB09-1E6D-5132-5FEFAF42135C}"/>
              </a:ext>
            </a:extLst>
          </p:cNvPr>
          <p:cNvSpPr txBox="1"/>
          <p:nvPr/>
        </p:nvSpPr>
        <p:spPr>
          <a:xfrm>
            <a:off x="4279900" y="5110966"/>
            <a:ext cx="21336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8C64D8"/>
                </a:solidFill>
                <a:latin typeface="Arial Black" panose="020B0A04020102020204" pitchFamily="34" charset="0"/>
              </a:rPr>
              <a:t>Март 2025 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BF2F2AF-844A-67E7-F712-FC8D8C63F90F}"/>
              </a:ext>
            </a:extLst>
          </p:cNvPr>
          <p:cNvSpPr txBox="1"/>
          <p:nvPr/>
        </p:nvSpPr>
        <p:spPr>
          <a:xfrm>
            <a:off x="6655907" y="5331065"/>
            <a:ext cx="37950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Разработка Проектно-сметной документации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962636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1495" cy="7559675"/>
          </a:xfrm>
          <a:custGeom>
            <a:avLst/>
            <a:gdLst/>
            <a:ahLst/>
            <a:cxnLst/>
            <a:rect l="l" t="t" r="r" b="b"/>
            <a:pathLst>
              <a:path w="10691495" h="7559675">
                <a:moveTo>
                  <a:pt x="0" y="7559446"/>
                </a:moveTo>
                <a:lnTo>
                  <a:pt x="10691228" y="7559446"/>
                </a:lnTo>
                <a:lnTo>
                  <a:pt x="10691228" y="0"/>
                </a:lnTo>
                <a:lnTo>
                  <a:pt x="0" y="0"/>
                </a:lnTo>
                <a:lnTo>
                  <a:pt x="0" y="7559446"/>
                </a:lnTo>
              </a:path>
            </a:pathLst>
          </a:custGeom>
          <a:solidFill>
            <a:srgbClr val="FFCB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691495" cy="7559675"/>
          </a:xfrm>
          <a:custGeom>
            <a:avLst/>
            <a:gdLst/>
            <a:ahLst/>
            <a:cxnLst/>
            <a:rect l="l" t="t" r="r" b="b"/>
            <a:pathLst>
              <a:path w="10691495" h="7559675">
                <a:moveTo>
                  <a:pt x="10691228" y="0"/>
                </a:moveTo>
                <a:lnTo>
                  <a:pt x="0" y="0"/>
                </a:lnTo>
                <a:lnTo>
                  <a:pt x="0" y="7559446"/>
                </a:lnTo>
                <a:lnTo>
                  <a:pt x="8312974" y="7559446"/>
                </a:lnTo>
                <a:lnTo>
                  <a:pt x="8459522" y="7490606"/>
                </a:lnTo>
                <a:lnTo>
                  <a:pt x="9100610" y="7126170"/>
                </a:lnTo>
                <a:lnTo>
                  <a:pt x="9709545" y="6714852"/>
                </a:lnTo>
                <a:lnTo>
                  <a:pt x="10283873" y="6259106"/>
                </a:lnTo>
                <a:lnTo>
                  <a:pt x="10691228" y="5881734"/>
                </a:lnTo>
                <a:lnTo>
                  <a:pt x="10691228" y="0"/>
                </a:lnTo>
                <a:close/>
              </a:path>
            </a:pathLst>
          </a:custGeom>
          <a:solidFill>
            <a:srgbClr val="EC00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0691495" cy="7559675"/>
          </a:xfrm>
          <a:custGeom>
            <a:avLst/>
            <a:gdLst/>
            <a:ahLst/>
            <a:cxnLst/>
            <a:rect l="l" t="t" r="r" b="b"/>
            <a:pathLst>
              <a:path w="10691495" h="7559675">
                <a:moveTo>
                  <a:pt x="10691228" y="0"/>
                </a:moveTo>
                <a:lnTo>
                  <a:pt x="0" y="0"/>
                </a:lnTo>
                <a:lnTo>
                  <a:pt x="0" y="7238300"/>
                </a:lnTo>
                <a:lnTo>
                  <a:pt x="501759" y="7473996"/>
                </a:lnTo>
                <a:lnTo>
                  <a:pt x="728290" y="7559446"/>
                </a:lnTo>
                <a:lnTo>
                  <a:pt x="7422121" y="7559446"/>
                </a:lnTo>
                <a:lnTo>
                  <a:pt x="7648644" y="7473996"/>
                </a:lnTo>
                <a:lnTo>
                  <a:pt x="8294113" y="7170786"/>
                </a:lnTo>
                <a:lnTo>
                  <a:pt x="8911005" y="6820102"/>
                </a:lnTo>
                <a:lnTo>
                  <a:pt x="9496958" y="6424305"/>
                </a:lnTo>
                <a:lnTo>
                  <a:pt x="10049609" y="5985756"/>
                </a:lnTo>
                <a:lnTo>
                  <a:pt x="10566596" y="5506816"/>
                </a:lnTo>
                <a:lnTo>
                  <a:pt x="10691228" y="5372294"/>
                </a:lnTo>
                <a:lnTo>
                  <a:pt x="10691228" y="0"/>
                </a:lnTo>
              </a:path>
            </a:pathLst>
          </a:custGeom>
          <a:solidFill>
            <a:srgbClr val="0095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0691495" cy="7559675"/>
          </a:xfrm>
          <a:custGeom>
            <a:avLst/>
            <a:gdLst/>
            <a:ahLst/>
            <a:cxnLst/>
            <a:rect l="l" t="t" r="r" b="b"/>
            <a:pathLst>
              <a:path w="10691495" h="7559675">
                <a:moveTo>
                  <a:pt x="10691228" y="0"/>
                </a:moveTo>
                <a:lnTo>
                  <a:pt x="0" y="0"/>
                </a:lnTo>
                <a:lnTo>
                  <a:pt x="0" y="6920277"/>
                </a:lnTo>
                <a:lnTo>
                  <a:pt x="613826" y="7208617"/>
                </a:lnTo>
                <a:lnTo>
                  <a:pt x="1264458" y="7454042"/>
                </a:lnTo>
                <a:lnTo>
                  <a:pt x="1628888" y="7559446"/>
                </a:lnTo>
                <a:lnTo>
                  <a:pt x="6521477" y="7559446"/>
                </a:lnTo>
                <a:lnTo>
                  <a:pt x="6885891" y="7454042"/>
                </a:lnTo>
                <a:lnTo>
                  <a:pt x="7536506" y="7208617"/>
                </a:lnTo>
                <a:lnTo>
                  <a:pt x="8161729" y="6914920"/>
                </a:lnTo>
                <a:lnTo>
                  <a:pt x="8759271" y="6575238"/>
                </a:lnTo>
                <a:lnTo>
                  <a:pt x="9326846" y="6191859"/>
                </a:lnTo>
                <a:lnTo>
                  <a:pt x="9862163" y="5767069"/>
                </a:lnTo>
                <a:lnTo>
                  <a:pt x="10362936" y="5303154"/>
                </a:lnTo>
                <a:lnTo>
                  <a:pt x="10691228" y="4948815"/>
                </a:lnTo>
                <a:lnTo>
                  <a:pt x="10691228" y="0"/>
                </a:lnTo>
              </a:path>
            </a:pathLst>
          </a:custGeom>
          <a:solidFill>
            <a:srgbClr val="ED1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0691495" cy="7559675"/>
          </a:xfrm>
          <a:custGeom>
            <a:avLst/>
            <a:gdLst/>
            <a:ahLst/>
            <a:cxnLst/>
            <a:rect l="l" t="t" r="r" b="b"/>
            <a:pathLst>
              <a:path w="10691495" h="7559675">
                <a:moveTo>
                  <a:pt x="10691228" y="0"/>
                </a:moveTo>
                <a:lnTo>
                  <a:pt x="0" y="0"/>
                </a:lnTo>
                <a:lnTo>
                  <a:pt x="0" y="6776533"/>
                </a:lnTo>
                <a:lnTo>
                  <a:pt x="46531" y="6802985"/>
                </a:lnTo>
                <a:lnTo>
                  <a:pt x="662904" y="7092520"/>
                </a:lnTo>
                <a:lnTo>
                  <a:pt x="1304320" y="7334468"/>
                </a:lnTo>
                <a:lnTo>
                  <a:pt x="1968523" y="7526574"/>
                </a:lnTo>
                <a:lnTo>
                  <a:pt x="2129289" y="7559446"/>
                </a:lnTo>
                <a:lnTo>
                  <a:pt x="6021172" y="7559446"/>
                </a:lnTo>
                <a:lnTo>
                  <a:pt x="6181927" y="7526574"/>
                </a:lnTo>
                <a:lnTo>
                  <a:pt x="6846096" y="7334468"/>
                </a:lnTo>
                <a:lnTo>
                  <a:pt x="7487489" y="7092520"/>
                </a:lnTo>
                <a:lnTo>
                  <a:pt x="8103850" y="6802985"/>
                </a:lnTo>
                <a:lnTo>
                  <a:pt x="8692922" y="6468117"/>
                </a:lnTo>
                <a:lnTo>
                  <a:pt x="9252450" y="6090170"/>
                </a:lnTo>
                <a:lnTo>
                  <a:pt x="9780179" y="5671399"/>
                </a:lnTo>
                <a:lnTo>
                  <a:pt x="10273853" y="5214059"/>
                </a:lnTo>
                <a:lnTo>
                  <a:pt x="10691228" y="4763564"/>
                </a:lnTo>
                <a:lnTo>
                  <a:pt x="10691228" y="0"/>
                </a:lnTo>
                <a:close/>
              </a:path>
            </a:pathLst>
          </a:custGeom>
          <a:solidFill>
            <a:srgbClr val="A6CE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0691495" cy="7475855"/>
          </a:xfrm>
          <a:custGeom>
            <a:avLst/>
            <a:gdLst/>
            <a:ahLst/>
            <a:cxnLst/>
            <a:rect l="l" t="t" r="r" b="b"/>
            <a:pathLst>
              <a:path w="10691495" h="7475855">
                <a:moveTo>
                  <a:pt x="10691228" y="0"/>
                </a:moveTo>
                <a:lnTo>
                  <a:pt x="0" y="0"/>
                </a:lnTo>
                <a:lnTo>
                  <a:pt x="0" y="6424751"/>
                </a:lnTo>
                <a:lnTo>
                  <a:pt x="187160" y="6531145"/>
                </a:lnTo>
                <a:lnTo>
                  <a:pt x="782017" y="6810573"/>
                </a:lnTo>
                <a:lnTo>
                  <a:pt x="1401043" y="7044074"/>
                </a:lnTo>
                <a:lnTo>
                  <a:pt x="2042062" y="7229473"/>
                </a:lnTo>
                <a:lnTo>
                  <a:pt x="2702898" y="7364595"/>
                </a:lnTo>
                <a:lnTo>
                  <a:pt x="3381375" y="7447264"/>
                </a:lnTo>
                <a:lnTo>
                  <a:pt x="4075318" y="7475304"/>
                </a:lnTo>
                <a:lnTo>
                  <a:pt x="4769185" y="7447264"/>
                </a:lnTo>
                <a:lnTo>
                  <a:pt x="5447602" y="7364595"/>
                </a:lnTo>
                <a:lnTo>
                  <a:pt x="6108391" y="7229473"/>
                </a:lnTo>
                <a:lnTo>
                  <a:pt x="6749376" y="7044074"/>
                </a:lnTo>
                <a:lnTo>
                  <a:pt x="7368379" y="6810573"/>
                </a:lnTo>
                <a:lnTo>
                  <a:pt x="7963224" y="6531145"/>
                </a:lnTo>
                <a:lnTo>
                  <a:pt x="8531734" y="6207967"/>
                </a:lnTo>
                <a:lnTo>
                  <a:pt x="9071731" y="5843214"/>
                </a:lnTo>
                <a:lnTo>
                  <a:pt x="9581039" y="5439062"/>
                </a:lnTo>
                <a:lnTo>
                  <a:pt x="10057480" y="4997686"/>
                </a:lnTo>
                <a:lnTo>
                  <a:pt x="10498878" y="4521263"/>
                </a:lnTo>
                <a:lnTo>
                  <a:pt x="10691228" y="4278887"/>
                </a:lnTo>
                <a:lnTo>
                  <a:pt x="10691228" y="0"/>
                </a:lnTo>
              </a:path>
            </a:pathLst>
          </a:custGeom>
          <a:solidFill>
            <a:srgbClr val="FFCB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-1905" y="-76166"/>
            <a:ext cx="10691495" cy="7124065"/>
          </a:xfrm>
          <a:custGeom>
            <a:avLst/>
            <a:gdLst/>
            <a:ahLst/>
            <a:cxnLst/>
            <a:rect l="l" t="t" r="r" b="b"/>
            <a:pathLst>
              <a:path w="10691495" h="7124065">
                <a:moveTo>
                  <a:pt x="0" y="0"/>
                </a:moveTo>
                <a:lnTo>
                  <a:pt x="0" y="6019230"/>
                </a:lnTo>
                <a:lnTo>
                  <a:pt x="350498" y="6218442"/>
                </a:lnTo>
                <a:lnTo>
                  <a:pt x="920775" y="6486284"/>
                </a:lnTo>
                <a:lnTo>
                  <a:pt x="1514210" y="6710105"/>
                </a:lnTo>
                <a:lnTo>
                  <a:pt x="2128717" y="6887819"/>
                </a:lnTo>
                <a:lnTo>
                  <a:pt x="2762208" y="7017340"/>
                </a:lnTo>
                <a:lnTo>
                  <a:pt x="3412596" y="7096582"/>
                </a:lnTo>
                <a:lnTo>
                  <a:pt x="4077794" y="7123459"/>
                </a:lnTo>
                <a:lnTo>
                  <a:pt x="4742469" y="7096582"/>
                </a:lnTo>
                <a:lnTo>
                  <a:pt x="5392367" y="7017340"/>
                </a:lnTo>
                <a:lnTo>
                  <a:pt x="6025399" y="6887819"/>
                </a:lnTo>
                <a:lnTo>
                  <a:pt x="6639479" y="6710105"/>
                </a:lnTo>
                <a:lnTo>
                  <a:pt x="7232517" y="6486284"/>
                </a:lnTo>
                <a:lnTo>
                  <a:pt x="7802427" y="6218442"/>
                </a:lnTo>
                <a:lnTo>
                  <a:pt x="8347120" y="5908664"/>
                </a:lnTo>
                <a:lnTo>
                  <a:pt x="8864508" y="5559036"/>
                </a:lnTo>
                <a:lnTo>
                  <a:pt x="9352503" y="5171643"/>
                </a:lnTo>
                <a:lnTo>
                  <a:pt x="9809018" y="4748572"/>
                </a:lnTo>
                <a:lnTo>
                  <a:pt x="10231965" y="4291908"/>
                </a:lnTo>
                <a:lnTo>
                  <a:pt x="10619255" y="3803737"/>
                </a:lnTo>
                <a:lnTo>
                  <a:pt x="10691228" y="3697164"/>
                </a:lnTo>
                <a:lnTo>
                  <a:pt x="10691228" y="0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15" name="object 15"/>
          <p:cNvSpPr/>
          <p:nvPr/>
        </p:nvSpPr>
        <p:spPr>
          <a:xfrm>
            <a:off x="1785886" y="1033332"/>
            <a:ext cx="379730" cy="379730"/>
          </a:xfrm>
          <a:custGeom>
            <a:avLst/>
            <a:gdLst/>
            <a:ahLst/>
            <a:cxnLst/>
            <a:rect l="l" t="t" r="r" b="b"/>
            <a:pathLst>
              <a:path w="379730" h="379730">
                <a:moveTo>
                  <a:pt x="189915" y="0"/>
                </a:moveTo>
                <a:lnTo>
                  <a:pt x="144272" y="5515"/>
                </a:lnTo>
                <a:lnTo>
                  <a:pt x="102632" y="21183"/>
                </a:lnTo>
                <a:lnTo>
                  <a:pt x="66314" y="45687"/>
                </a:lnTo>
                <a:lnTo>
                  <a:pt x="36638" y="77709"/>
                </a:lnTo>
                <a:lnTo>
                  <a:pt x="14922" y="115932"/>
                </a:lnTo>
                <a:lnTo>
                  <a:pt x="2485" y="159039"/>
                </a:lnTo>
                <a:lnTo>
                  <a:pt x="0" y="189839"/>
                </a:lnTo>
                <a:lnTo>
                  <a:pt x="629" y="205413"/>
                </a:lnTo>
                <a:lnTo>
                  <a:pt x="9680" y="249858"/>
                </a:lnTo>
                <a:lnTo>
                  <a:pt x="28450" y="289859"/>
                </a:lnTo>
                <a:lnTo>
                  <a:pt x="55619" y="324100"/>
                </a:lnTo>
                <a:lnTo>
                  <a:pt x="89869" y="351262"/>
                </a:lnTo>
                <a:lnTo>
                  <a:pt x="129882" y="370026"/>
                </a:lnTo>
                <a:lnTo>
                  <a:pt x="174337" y="379075"/>
                </a:lnTo>
                <a:lnTo>
                  <a:pt x="189915" y="379704"/>
                </a:lnTo>
                <a:lnTo>
                  <a:pt x="205480" y="379075"/>
                </a:lnTo>
                <a:lnTo>
                  <a:pt x="249903" y="370026"/>
                </a:lnTo>
                <a:lnTo>
                  <a:pt x="289890" y="351262"/>
                </a:lnTo>
                <a:lnTo>
                  <a:pt x="324121" y="324100"/>
                </a:lnTo>
                <a:lnTo>
                  <a:pt x="351277" y="289859"/>
                </a:lnTo>
                <a:lnTo>
                  <a:pt x="370040" y="249858"/>
                </a:lnTo>
                <a:lnTo>
                  <a:pt x="379088" y="205413"/>
                </a:lnTo>
                <a:lnTo>
                  <a:pt x="379717" y="189839"/>
                </a:lnTo>
                <a:lnTo>
                  <a:pt x="379088" y="174265"/>
                </a:lnTo>
                <a:lnTo>
                  <a:pt x="370040" y="129823"/>
                </a:lnTo>
                <a:lnTo>
                  <a:pt x="351277" y="89826"/>
                </a:lnTo>
                <a:lnTo>
                  <a:pt x="324121" y="55591"/>
                </a:lnTo>
                <a:lnTo>
                  <a:pt x="289890" y="28434"/>
                </a:lnTo>
                <a:lnTo>
                  <a:pt x="249903" y="9675"/>
                </a:lnTo>
                <a:lnTo>
                  <a:pt x="205480" y="629"/>
                </a:lnTo>
                <a:lnTo>
                  <a:pt x="1899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8D37AB84-6998-FCCC-443C-30BF859949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87" y="315410"/>
            <a:ext cx="3247774" cy="1027616"/>
          </a:xfrm>
          <a:prstGeom prst="rect">
            <a:avLst/>
          </a:prstGeom>
        </p:spPr>
      </p:pic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95DDAAF1-4A80-77D5-138A-073BEEE6FB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513164"/>
              </p:ext>
            </p:extLst>
          </p:nvPr>
        </p:nvGraphicFramePr>
        <p:xfrm>
          <a:off x="317500" y="2943225"/>
          <a:ext cx="9448800" cy="2057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BC59200-AAAD-8635-C3C6-248F8E42D9AF}"/>
              </a:ext>
            </a:extLst>
          </p:cNvPr>
          <p:cNvSpPr txBox="1"/>
          <p:nvPr/>
        </p:nvSpPr>
        <p:spPr>
          <a:xfrm>
            <a:off x="1079500" y="2008526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Цель:</a:t>
            </a:r>
          </a:p>
        </p:txBody>
      </p:sp>
    </p:spTree>
    <p:extLst>
      <p:ext uri="{BB962C8B-B14F-4D97-AF65-F5344CB8AC3E}">
        <p14:creationId xmlns:p14="http://schemas.microsoft.com/office/powerpoint/2010/main" val="3358396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25E8A42-BC60-340E-B61E-6E1552F25E67}"/>
              </a:ext>
            </a:extLst>
          </p:cNvPr>
          <p:cNvSpPr/>
          <p:nvPr/>
        </p:nvSpPr>
        <p:spPr>
          <a:xfrm>
            <a:off x="0" y="0"/>
            <a:ext cx="10782300" cy="75909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311DB251-D11B-E6C1-F201-5FA044451A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944242"/>
              </p:ext>
            </p:extLst>
          </p:nvPr>
        </p:nvGraphicFramePr>
        <p:xfrm>
          <a:off x="0" y="2829230"/>
          <a:ext cx="10782301" cy="47336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81142">
                  <a:extLst>
                    <a:ext uri="{9D8B030D-6E8A-4147-A177-3AD203B41FA5}">
                      <a16:colId xmlns:a16="http://schemas.microsoft.com/office/drawing/2014/main" val="3448603169"/>
                    </a:ext>
                  </a:extLst>
                </a:gridCol>
                <a:gridCol w="4302675">
                  <a:extLst>
                    <a:ext uri="{9D8B030D-6E8A-4147-A177-3AD203B41FA5}">
                      <a16:colId xmlns:a16="http://schemas.microsoft.com/office/drawing/2014/main" val="4199281219"/>
                    </a:ext>
                  </a:extLst>
                </a:gridCol>
                <a:gridCol w="3002909">
                  <a:extLst>
                    <a:ext uri="{9D8B030D-6E8A-4147-A177-3AD203B41FA5}">
                      <a16:colId xmlns:a16="http://schemas.microsoft.com/office/drawing/2014/main" val="1677375222"/>
                    </a:ext>
                  </a:extLst>
                </a:gridCol>
                <a:gridCol w="2695575">
                  <a:extLst>
                    <a:ext uri="{9D8B030D-6E8A-4147-A177-3AD203B41FA5}">
                      <a16:colId xmlns:a16="http://schemas.microsoft.com/office/drawing/2014/main" val="4066556876"/>
                    </a:ext>
                  </a:extLst>
                </a:gridCol>
              </a:tblGrid>
              <a:tr h="658331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</a:p>
                  </a:txBody>
                  <a:tcPr anchor="ctr">
                    <a:solidFill>
                      <a:srgbClr val="FF9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Задача</a:t>
                      </a:r>
                    </a:p>
                  </a:txBody>
                  <a:tcPr anchor="ctr">
                    <a:solidFill>
                      <a:srgbClr val="FF9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Сроки исполнения</a:t>
                      </a:r>
                    </a:p>
                  </a:txBody>
                  <a:tcPr anchor="ctr">
                    <a:solidFill>
                      <a:srgbClr val="FF9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Ответственный</a:t>
                      </a:r>
                    </a:p>
                  </a:txBody>
                  <a:tcPr anchor="ctr">
                    <a:solidFill>
                      <a:srgbClr val="FF9B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12674"/>
                  </a:ext>
                </a:extLst>
              </a:tr>
              <a:tr h="407528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Проведение образовательного проекта «Я-волонтер»</a:t>
                      </a:r>
                    </a:p>
                    <a:p>
                      <a:pPr algn="ctr"/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Октябрь 2024 – 2025 гг.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Т.Ю. Хамматова</a:t>
                      </a:r>
                    </a:p>
                    <a:p>
                      <a:pPr algn="ctr"/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С.А. Ровных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0945797"/>
                  </a:ext>
                </a:extLst>
              </a:tr>
            </a:tbl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0602139-CB6D-70BB-44AA-4630A5C12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5900" y="315410"/>
            <a:ext cx="3560989" cy="179349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D4088AB-E60E-E70D-758D-AD73F6C96A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315410"/>
            <a:ext cx="3560989" cy="112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1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25E8A42-BC60-340E-B61E-6E1552F25E67}"/>
              </a:ext>
            </a:extLst>
          </p:cNvPr>
          <p:cNvSpPr/>
          <p:nvPr/>
        </p:nvSpPr>
        <p:spPr>
          <a:xfrm>
            <a:off x="0" y="0"/>
            <a:ext cx="10782300" cy="75909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311DB251-D11B-E6C1-F201-5FA044451A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747991"/>
              </p:ext>
            </p:extLst>
          </p:nvPr>
        </p:nvGraphicFramePr>
        <p:xfrm>
          <a:off x="0" y="2829231"/>
          <a:ext cx="10782300" cy="473400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81142">
                  <a:extLst>
                    <a:ext uri="{9D8B030D-6E8A-4147-A177-3AD203B41FA5}">
                      <a16:colId xmlns:a16="http://schemas.microsoft.com/office/drawing/2014/main" val="3448603169"/>
                    </a:ext>
                  </a:extLst>
                </a:gridCol>
                <a:gridCol w="4610008">
                  <a:extLst>
                    <a:ext uri="{9D8B030D-6E8A-4147-A177-3AD203B41FA5}">
                      <a16:colId xmlns:a16="http://schemas.microsoft.com/office/drawing/2014/main" val="4199281219"/>
                    </a:ext>
                  </a:extLst>
                </a:gridCol>
                <a:gridCol w="2695575">
                  <a:extLst>
                    <a:ext uri="{9D8B030D-6E8A-4147-A177-3AD203B41FA5}">
                      <a16:colId xmlns:a16="http://schemas.microsoft.com/office/drawing/2014/main" val="1677375222"/>
                    </a:ext>
                  </a:extLst>
                </a:gridCol>
                <a:gridCol w="2695575">
                  <a:extLst>
                    <a:ext uri="{9D8B030D-6E8A-4147-A177-3AD203B41FA5}">
                      <a16:colId xmlns:a16="http://schemas.microsoft.com/office/drawing/2014/main" val="4066556876"/>
                    </a:ext>
                  </a:extLst>
                </a:gridCol>
              </a:tblGrid>
              <a:tr h="681232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Задача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Сроки исполнения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Ответственный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412674"/>
                  </a:ext>
                </a:extLst>
              </a:tr>
              <a:tr h="135092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Организация спортивных фестивалей, соревнований и челленджей</a:t>
                      </a:r>
                    </a:p>
                    <a:p>
                      <a:pPr algn="ctr"/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Февраль 2025 г.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С.Е. </a:t>
                      </a:r>
                      <a:r>
                        <a:rPr lang="ru-RU" sz="1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Кыхтева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0945797"/>
                  </a:ext>
                </a:extLst>
              </a:tr>
              <a:tr h="135092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Популяризация уличных игр и уличного спорта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Март – май 2025 г.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С.Е. </a:t>
                      </a:r>
                      <a:r>
                        <a:rPr lang="ru-RU" sz="1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Кыхтева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1417899"/>
                  </a:ext>
                </a:extLst>
              </a:tr>
              <a:tr h="135092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Проведение ежегодных спортивных соревнований «Дворовые игры»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Июнь – август 2025 г.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С.Е. </a:t>
                      </a:r>
                      <a:r>
                        <a:rPr lang="ru-RU" sz="1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Кыхтева</a:t>
                      </a: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специалисты МЦ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3441669"/>
                  </a:ext>
                </a:extLst>
              </a:tr>
            </a:tbl>
          </a:graphicData>
        </a:graphic>
      </p:graphicFrame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D4088AB-E60E-E70D-758D-AD73F6C96A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315410"/>
            <a:ext cx="3560989" cy="112671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A8C09CB-1945-D599-2089-AFF6A90B46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8094" y="270411"/>
            <a:ext cx="3276600" cy="188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992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25E8A42-BC60-340E-B61E-6E1552F25E67}"/>
              </a:ext>
            </a:extLst>
          </p:cNvPr>
          <p:cNvSpPr/>
          <p:nvPr/>
        </p:nvSpPr>
        <p:spPr>
          <a:xfrm>
            <a:off x="0" y="0"/>
            <a:ext cx="10782300" cy="75909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311DB251-D11B-E6C1-F201-5FA044451A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018395"/>
              </p:ext>
            </p:extLst>
          </p:nvPr>
        </p:nvGraphicFramePr>
        <p:xfrm>
          <a:off x="0" y="2609508"/>
          <a:ext cx="10737850" cy="4981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922">
                  <a:extLst>
                    <a:ext uri="{9D8B030D-6E8A-4147-A177-3AD203B41FA5}">
                      <a16:colId xmlns:a16="http://schemas.microsoft.com/office/drawing/2014/main" val="3448603169"/>
                    </a:ext>
                  </a:extLst>
                </a:gridCol>
                <a:gridCol w="5203137">
                  <a:extLst>
                    <a:ext uri="{9D8B030D-6E8A-4147-A177-3AD203B41FA5}">
                      <a16:colId xmlns:a16="http://schemas.microsoft.com/office/drawing/2014/main" val="4199281219"/>
                    </a:ext>
                  </a:extLst>
                </a:gridCol>
                <a:gridCol w="2372019">
                  <a:extLst>
                    <a:ext uri="{9D8B030D-6E8A-4147-A177-3AD203B41FA5}">
                      <a16:colId xmlns:a16="http://schemas.microsoft.com/office/drawing/2014/main" val="1677375222"/>
                    </a:ext>
                  </a:extLst>
                </a:gridCol>
                <a:gridCol w="2384772">
                  <a:extLst>
                    <a:ext uri="{9D8B030D-6E8A-4147-A177-3AD203B41FA5}">
                      <a16:colId xmlns:a16="http://schemas.microsoft.com/office/drawing/2014/main" val="4066556876"/>
                    </a:ext>
                  </a:extLst>
                </a:gridCol>
              </a:tblGrid>
              <a:tr h="545696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Задача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Сроки исполнения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Ответственный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412674"/>
                  </a:ext>
                </a:extLst>
              </a:tr>
              <a:tr h="197724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Вовлечение молодежи в работу военно-патриотических, поисковых, краеведческих, военно-исторических объединений для реализации патриотических проектов</a:t>
                      </a:r>
                    </a:p>
                    <a:p>
                      <a:pPr algn="ctr"/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течение 2025 года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Л.В. Найденова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0945797"/>
                  </a:ext>
                </a:extLst>
              </a:tr>
              <a:tr h="245850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Проведение ежегодного патриотического фестиваля, который будет объединять все межведомственные структуры города, и состоящий из интерактивной программы, мастер-классов, методической конференции, а также торжественного награждения патриотического актива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Сентябрь 2025 г.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Л.В. Найденова, специалисты МЦ</a:t>
                      </a:r>
                    </a:p>
                    <a:p>
                      <a:pPr algn="ctr"/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1417899"/>
                  </a:ext>
                </a:extLst>
              </a:tr>
            </a:tbl>
          </a:graphicData>
        </a:graphic>
      </p:graphicFrame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D4088AB-E60E-E70D-758D-AD73F6C96A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315410"/>
            <a:ext cx="3560989" cy="112671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176D6C-FD4E-EDE1-6230-85C30E95D3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0288" y="272065"/>
            <a:ext cx="3134406" cy="198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390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25E8A42-BC60-340E-B61E-6E1552F25E67}"/>
              </a:ext>
            </a:extLst>
          </p:cNvPr>
          <p:cNvSpPr/>
          <p:nvPr/>
        </p:nvSpPr>
        <p:spPr>
          <a:xfrm>
            <a:off x="-33528" y="-61211"/>
            <a:ext cx="10782300" cy="7590958"/>
          </a:xfrm>
          <a:prstGeom prst="rect">
            <a:avLst/>
          </a:prstGeom>
          <a:solidFill>
            <a:srgbClr val="FFE1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311DB251-D11B-E6C1-F201-5FA044451A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824518"/>
              </p:ext>
            </p:extLst>
          </p:nvPr>
        </p:nvGraphicFramePr>
        <p:xfrm>
          <a:off x="0" y="2609508"/>
          <a:ext cx="10782300" cy="495334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52200">
                  <a:extLst>
                    <a:ext uri="{9D8B030D-6E8A-4147-A177-3AD203B41FA5}">
                      <a16:colId xmlns:a16="http://schemas.microsoft.com/office/drawing/2014/main" val="3448603169"/>
                    </a:ext>
                  </a:extLst>
                </a:gridCol>
                <a:gridCol w="5344277">
                  <a:extLst>
                    <a:ext uri="{9D8B030D-6E8A-4147-A177-3AD203B41FA5}">
                      <a16:colId xmlns:a16="http://schemas.microsoft.com/office/drawing/2014/main" val="4199281219"/>
                    </a:ext>
                  </a:extLst>
                </a:gridCol>
                <a:gridCol w="2436362">
                  <a:extLst>
                    <a:ext uri="{9D8B030D-6E8A-4147-A177-3AD203B41FA5}">
                      <a16:colId xmlns:a16="http://schemas.microsoft.com/office/drawing/2014/main" val="1677375222"/>
                    </a:ext>
                  </a:extLst>
                </a:gridCol>
                <a:gridCol w="2449461">
                  <a:extLst>
                    <a:ext uri="{9D8B030D-6E8A-4147-A177-3AD203B41FA5}">
                      <a16:colId xmlns:a16="http://schemas.microsoft.com/office/drawing/2014/main" val="4066556876"/>
                    </a:ext>
                  </a:extLst>
                </a:gridCol>
              </a:tblGrid>
              <a:tr h="498581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№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C00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Задача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C00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Сроки исполнения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C00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Ответственный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C00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12674"/>
                  </a:ext>
                </a:extLst>
              </a:tr>
              <a:tr h="445476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 anchor="ctr">
                    <a:solidFill>
                      <a:srgbClr val="FFF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Профориентация </a:t>
                      </a: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молодежи и повышение профессиональной конкурентоспособности, развитие модели самоуправления и самоорганизации, развитие деятельности студенческих отрядов, развитие </a:t>
                      </a:r>
                      <a:r>
                        <a:rPr lang="ru-RU" sz="1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кейсового</a:t>
                      </a: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движения</a:t>
                      </a:r>
                    </a:p>
                  </a:txBody>
                  <a:tcPr anchor="ctr">
                    <a:solidFill>
                      <a:srgbClr val="FFF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течение 2025 года</a:t>
                      </a:r>
                    </a:p>
                  </a:txBody>
                  <a:tcPr anchor="ctr">
                    <a:solidFill>
                      <a:srgbClr val="FFF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Т.К. Никифорова</a:t>
                      </a:r>
                    </a:p>
                  </a:txBody>
                  <a:tcPr anchor="ctr">
                    <a:solidFill>
                      <a:srgbClr val="FF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945797"/>
                  </a:ext>
                </a:extLst>
              </a:tr>
            </a:tbl>
          </a:graphicData>
        </a:graphic>
      </p:graphicFrame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D4088AB-E60E-E70D-758D-AD73F6C96A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315410"/>
            <a:ext cx="3560989" cy="112671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87B993F-2244-0C0A-5CB2-FF4152B70B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3" t="8984" r="18962" b="2254"/>
          <a:stretch/>
        </p:blipFill>
        <p:spPr>
          <a:xfrm>
            <a:off x="6777620" y="272065"/>
            <a:ext cx="3343422" cy="187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146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25E8A42-BC60-340E-B61E-6E1552F25E67}"/>
              </a:ext>
            </a:extLst>
          </p:cNvPr>
          <p:cNvSpPr/>
          <p:nvPr/>
        </p:nvSpPr>
        <p:spPr>
          <a:xfrm>
            <a:off x="0" y="0"/>
            <a:ext cx="10782300" cy="75909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311DB251-D11B-E6C1-F201-5FA044451A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260850"/>
              </p:ext>
            </p:extLst>
          </p:nvPr>
        </p:nvGraphicFramePr>
        <p:xfrm>
          <a:off x="0" y="2609508"/>
          <a:ext cx="10782300" cy="495334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81142">
                  <a:extLst>
                    <a:ext uri="{9D8B030D-6E8A-4147-A177-3AD203B41FA5}">
                      <a16:colId xmlns:a16="http://schemas.microsoft.com/office/drawing/2014/main" val="3448603169"/>
                    </a:ext>
                  </a:extLst>
                </a:gridCol>
                <a:gridCol w="5224676">
                  <a:extLst>
                    <a:ext uri="{9D8B030D-6E8A-4147-A177-3AD203B41FA5}">
                      <a16:colId xmlns:a16="http://schemas.microsoft.com/office/drawing/2014/main" val="4199281219"/>
                    </a:ext>
                  </a:extLst>
                </a:gridCol>
                <a:gridCol w="2381838">
                  <a:extLst>
                    <a:ext uri="{9D8B030D-6E8A-4147-A177-3AD203B41FA5}">
                      <a16:colId xmlns:a16="http://schemas.microsoft.com/office/drawing/2014/main" val="1677375222"/>
                    </a:ext>
                  </a:extLst>
                </a:gridCol>
                <a:gridCol w="2394644">
                  <a:extLst>
                    <a:ext uri="{9D8B030D-6E8A-4147-A177-3AD203B41FA5}">
                      <a16:colId xmlns:a16="http://schemas.microsoft.com/office/drawing/2014/main" val="4066556876"/>
                    </a:ext>
                  </a:extLst>
                </a:gridCol>
              </a:tblGrid>
              <a:tr h="643926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№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Задача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Сроки исполнения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Ответственный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412674"/>
                  </a:ext>
                </a:extLst>
              </a:tr>
              <a:tr h="215470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Проведение школы КВН на регулярной основе, возрождение лиг КВН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Январь 2025 года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С.Э. Шарапов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0945797"/>
                  </a:ext>
                </a:extLst>
              </a:tr>
              <a:tr h="215470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Проведение «</a:t>
                      </a:r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</a:t>
                      </a: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Регионального фестиваля молодежной уличной культуры «9 VOX 2025»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Август 2025 г.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А.Л. </a:t>
                      </a:r>
                      <a:r>
                        <a:rPr lang="ru-RU" sz="1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Котенев</a:t>
                      </a: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8296673"/>
                  </a:ext>
                </a:extLst>
              </a:tr>
            </a:tbl>
          </a:graphicData>
        </a:graphic>
      </p:graphicFrame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D4088AB-E60E-E70D-758D-AD73F6C96A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315410"/>
            <a:ext cx="3560989" cy="112671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955DF12-7E2C-22E2-CF17-C66197C198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994" y="329802"/>
            <a:ext cx="3209118" cy="18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101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133"/>
            <a:ext cx="0" cy="7558405"/>
          </a:xfrm>
          <a:custGeom>
            <a:avLst/>
            <a:gdLst/>
            <a:ahLst/>
            <a:cxnLst/>
            <a:rect l="l" t="t" r="r" b="b"/>
            <a:pathLst>
              <a:path h="7558405">
                <a:moveTo>
                  <a:pt x="0" y="7557922"/>
                </a:moveTo>
                <a:lnTo>
                  <a:pt x="0" y="0"/>
                </a:lnTo>
                <a:lnTo>
                  <a:pt x="0" y="7557922"/>
                </a:lnTo>
                <a:close/>
              </a:path>
            </a:pathLst>
          </a:custGeom>
          <a:solidFill>
            <a:srgbClr val="FFCB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133"/>
            <a:ext cx="10692130" cy="7558405"/>
          </a:xfrm>
          <a:custGeom>
            <a:avLst/>
            <a:gdLst/>
            <a:ahLst/>
            <a:cxnLst/>
            <a:rect l="l" t="t" r="r" b="b"/>
            <a:pathLst>
              <a:path w="10692130" h="7558405">
                <a:moveTo>
                  <a:pt x="0" y="7557922"/>
                </a:moveTo>
                <a:lnTo>
                  <a:pt x="10691850" y="7557922"/>
                </a:lnTo>
                <a:lnTo>
                  <a:pt x="10691850" y="0"/>
                </a:lnTo>
                <a:lnTo>
                  <a:pt x="0" y="0"/>
                </a:lnTo>
                <a:lnTo>
                  <a:pt x="0" y="7557922"/>
                </a:lnTo>
              </a:path>
            </a:pathLst>
          </a:custGeom>
          <a:solidFill>
            <a:srgbClr val="EC00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133"/>
            <a:ext cx="10692130" cy="7558405"/>
          </a:xfrm>
          <a:custGeom>
            <a:avLst/>
            <a:gdLst/>
            <a:ahLst/>
            <a:cxnLst/>
            <a:rect l="l" t="t" r="r" b="b"/>
            <a:pathLst>
              <a:path w="10692130" h="7558405">
                <a:moveTo>
                  <a:pt x="10691850" y="0"/>
                </a:moveTo>
                <a:lnTo>
                  <a:pt x="0" y="0"/>
                </a:lnTo>
                <a:lnTo>
                  <a:pt x="0" y="7132576"/>
                </a:lnTo>
                <a:lnTo>
                  <a:pt x="510840" y="7477638"/>
                </a:lnTo>
                <a:lnTo>
                  <a:pt x="652070" y="7557922"/>
                </a:lnTo>
                <a:lnTo>
                  <a:pt x="10041240" y="7557922"/>
                </a:lnTo>
                <a:lnTo>
                  <a:pt x="10182469" y="7477638"/>
                </a:lnTo>
                <a:lnTo>
                  <a:pt x="10691850" y="7133563"/>
                </a:lnTo>
                <a:lnTo>
                  <a:pt x="10691850" y="0"/>
                </a:lnTo>
                <a:close/>
              </a:path>
            </a:pathLst>
          </a:custGeom>
          <a:solidFill>
            <a:srgbClr val="0095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134"/>
            <a:ext cx="10692130" cy="7558405"/>
          </a:xfrm>
          <a:custGeom>
            <a:avLst/>
            <a:gdLst/>
            <a:ahLst/>
            <a:cxnLst/>
            <a:rect l="l" t="t" r="r" b="b"/>
            <a:pathLst>
              <a:path w="10692130" h="7558405">
                <a:moveTo>
                  <a:pt x="10691850" y="0"/>
                </a:moveTo>
                <a:lnTo>
                  <a:pt x="0" y="0"/>
                </a:lnTo>
                <a:lnTo>
                  <a:pt x="0" y="6774035"/>
                </a:lnTo>
                <a:lnTo>
                  <a:pt x="94962" y="6849393"/>
                </a:lnTo>
                <a:lnTo>
                  <a:pt x="662525" y="7232773"/>
                </a:lnTo>
                <a:lnTo>
                  <a:pt x="1234501" y="7557922"/>
                </a:lnTo>
                <a:lnTo>
                  <a:pt x="9458754" y="7557922"/>
                </a:lnTo>
                <a:lnTo>
                  <a:pt x="10030731" y="7232773"/>
                </a:lnTo>
                <a:lnTo>
                  <a:pt x="10598305" y="6849393"/>
                </a:lnTo>
                <a:lnTo>
                  <a:pt x="10691850" y="6775162"/>
                </a:lnTo>
                <a:lnTo>
                  <a:pt x="10691850" y="0"/>
                </a:lnTo>
              </a:path>
            </a:pathLst>
          </a:custGeom>
          <a:solidFill>
            <a:srgbClr val="ED1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133"/>
            <a:ext cx="10692130" cy="7558405"/>
          </a:xfrm>
          <a:custGeom>
            <a:avLst/>
            <a:gdLst/>
            <a:ahLst/>
            <a:cxnLst/>
            <a:rect l="l" t="t" r="r" b="b"/>
            <a:pathLst>
              <a:path w="10692130" h="7558405">
                <a:moveTo>
                  <a:pt x="10691850" y="0"/>
                </a:moveTo>
                <a:lnTo>
                  <a:pt x="0" y="0"/>
                </a:lnTo>
                <a:lnTo>
                  <a:pt x="0" y="6613281"/>
                </a:lnTo>
                <a:lnTo>
                  <a:pt x="169395" y="6747705"/>
                </a:lnTo>
                <a:lnTo>
                  <a:pt x="728921" y="7125652"/>
                </a:lnTo>
                <a:lnTo>
                  <a:pt x="1317998" y="7460520"/>
                </a:lnTo>
                <a:lnTo>
                  <a:pt x="1525351" y="7557922"/>
                </a:lnTo>
                <a:lnTo>
                  <a:pt x="9167965" y="7557922"/>
                </a:lnTo>
                <a:lnTo>
                  <a:pt x="9375314" y="7460520"/>
                </a:lnTo>
                <a:lnTo>
                  <a:pt x="9964386" y="7125652"/>
                </a:lnTo>
                <a:lnTo>
                  <a:pt x="10523915" y="6747705"/>
                </a:lnTo>
                <a:lnTo>
                  <a:pt x="10691850" y="6614443"/>
                </a:lnTo>
                <a:lnTo>
                  <a:pt x="10691850" y="0"/>
                </a:lnTo>
                <a:close/>
              </a:path>
            </a:pathLst>
          </a:custGeom>
          <a:solidFill>
            <a:srgbClr val="A6CE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134"/>
            <a:ext cx="10692130" cy="7558405"/>
          </a:xfrm>
          <a:custGeom>
            <a:avLst/>
            <a:gdLst/>
            <a:ahLst/>
            <a:cxnLst/>
            <a:rect l="l" t="t" r="r" b="b"/>
            <a:pathLst>
              <a:path w="10692130" h="7558405">
                <a:moveTo>
                  <a:pt x="10691850" y="0"/>
                </a:moveTo>
                <a:lnTo>
                  <a:pt x="0" y="0"/>
                </a:lnTo>
                <a:lnTo>
                  <a:pt x="0" y="6222912"/>
                </a:lnTo>
                <a:lnTo>
                  <a:pt x="350117" y="6500748"/>
                </a:lnTo>
                <a:lnTo>
                  <a:pt x="890108" y="6865501"/>
                </a:lnTo>
                <a:lnTo>
                  <a:pt x="1458620" y="7188679"/>
                </a:lnTo>
                <a:lnTo>
                  <a:pt x="2053477" y="7468107"/>
                </a:lnTo>
                <a:lnTo>
                  <a:pt x="2291581" y="7557922"/>
                </a:lnTo>
                <a:lnTo>
                  <a:pt x="8401746" y="7557922"/>
                </a:lnTo>
                <a:lnTo>
                  <a:pt x="8639842" y="7468107"/>
                </a:lnTo>
                <a:lnTo>
                  <a:pt x="9234687" y="7188679"/>
                </a:lnTo>
                <a:lnTo>
                  <a:pt x="9803196" y="6865501"/>
                </a:lnTo>
                <a:lnTo>
                  <a:pt x="10343194" y="6500748"/>
                </a:lnTo>
                <a:lnTo>
                  <a:pt x="10691850" y="6224078"/>
                </a:lnTo>
                <a:lnTo>
                  <a:pt x="10691850" y="0"/>
                </a:lnTo>
              </a:path>
            </a:pathLst>
          </a:custGeom>
          <a:solidFill>
            <a:srgbClr val="FFCB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-1" y="4445"/>
            <a:ext cx="10692130" cy="7558405"/>
          </a:xfrm>
          <a:custGeom>
            <a:avLst/>
            <a:gdLst/>
            <a:ahLst/>
            <a:cxnLst/>
            <a:rect l="l" t="t" r="r" b="b"/>
            <a:pathLst>
              <a:path w="10692130" h="7558405">
                <a:moveTo>
                  <a:pt x="10691850" y="0"/>
                </a:moveTo>
                <a:lnTo>
                  <a:pt x="0" y="0"/>
                </a:lnTo>
                <a:lnTo>
                  <a:pt x="0" y="5763445"/>
                </a:lnTo>
                <a:lnTo>
                  <a:pt x="70965" y="5829176"/>
                </a:lnTo>
                <a:lnTo>
                  <a:pt x="559242" y="6216568"/>
                </a:lnTo>
                <a:lnTo>
                  <a:pt x="1076938" y="6566196"/>
                </a:lnTo>
                <a:lnTo>
                  <a:pt x="1621969" y="6875975"/>
                </a:lnTo>
                <a:lnTo>
                  <a:pt x="2192245" y="7143817"/>
                </a:lnTo>
                <a:lnTo>
                  <a:pt x="2785681" y="7367638"/>
                </a:lnTo>
                <a:lnTo>
                  <a:pt x="3400188" y="7545352"/>
                </a:lnTo>
                <a:lnTo>
                  <a:pt x="3461667" y="7557922"/>
                </a:lnTo>
                <a:lnTo>
                  <a:pt x="7235431" y="7557922"/>
                </a:lnTo>
                <a:lnTo>
                  <a:pt x="7296865" y="7545352"/>
                </a:lnTo>
                <a:lnTo>
                  <a:pt x="7910943" y="7367638"/>
                </a:lnTo>
                <a:lnTo>
                  <a:pt x="8503981" y="7143817"/>
                </a:lnTo>
                <a:lnTo>
                  <a:pt x="9073889" y="6875975"/>
                </a:lnTo>
                <a:lnTo>
                  <a:pt x="9618581" y="6566196"/>
                </a:lnTo>
                <a:lnTo>
                  <a:pt x="10135969" y="6216568"/>
                </a:lnTo>
                <a:lnTo>
                  <a:pt x="10623963" y="5829176"/>
                </a:lnTo>
                <a:lnTo>
                  <a:pt x="10691850" y="5766262"/>
                </a:lnTo>
                <a:lnTo>
                  <a:pt x="10691850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26" name="Picture 2" descr="Движение первых — Википед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100" y="112561"/>
            <a:ext cx="1211800" cy="239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006F46A-3AB4-4F0B-924C-8167C42DF53A}"/>
              </a:ext>
            </a:extLst>
          </p:cNvPr>
          <p:cNvSpPr txBox="1"/>
          <p:nvPr/>
        </p:nvSpPr>
        <p:spPr>
          <a:xfrm>
            <a:off x="958573" y="1550245"/>
            <a:ext cx="8763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Объединение ресурсов Молодежного центра, Движения первых и Всероссийского конкурса «Навигаторы детства»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546DF2F-F292-120D-3D90-80B7BBDDD1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315410"/>
            <a:ext cx="3560989" cy="112671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C6C86DA-87E4-55B7-1657-C69E68E59A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2714625"/>
            <a:ext cx="4274911" cy="3422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BE5758D-1EB4-0293-B851-F8E920EE15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427" y="2750574"/>
            <a:ext cx="4563285" cy="3422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74119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133"/>
            <a:ext cx="0" cy="7558405"/>
          </a:xfrm>
          <a:custGeom>
            <a:avLst/>
            <a:gdLst/>
            <a:ahLst/>
            <a:cxnLst/>
            <a:rect l="l" t="t" r="r" b="b"/>
            <a:pathLst>
              <a:path h="7558405">
                <a:moveTo>
                  <a:pt x="0" y="7557922"/>
                </a:moveTo>
                <a:lnTo>
                  <a:pt x="0" y="0"/>
                </a:lnTo>
                <a:lnTo>
                  <a:pt x="0" y="7557922"/>
                </a:lnTo>
                <a:close/>
              </a:path>
            </a:pathLst>
          </a:custGeom>
          <a:solidFill>
            <a:srgbClr val="FFCB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133"/>
            <a:ext cx="10692130" cy="7558405"/>
          </a:xfrm>
          <a:custGeom>
            <a:avLst/>
            <a:gdLst/>
            <a:ahLst/>
            <a:cxnLst/>
            <a:rect l="l" t="t" r="r" b="b"/>
            <a:pathLst>
              <a:path w="10692130" h="7558405">
                <a:moveTo>
                  <a:pt x="0" y="7557922"/>
                </a:moveTo>
                <a:lnTo>
                  <a:pt x="10691850" y="7557922"/>
                </a:lnTo>
                <a:lnTo>
                  <a:pt x="10691850" y="0"/>
                </a:lnTo>
                <a:lnTo>
                  <a:pt x="0" y="0"/>
                </a:lnTo>
                <a:lnTo>
                  <a:pt x="0" y="7557922"/>
                </a:lnTo>
              </a:path>
            </a:pathLst>
          </a:custGeom>
          <a:solidFill>
            <a:srgbClr val="EC00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133"/>
            <a:ext cx="10692130" cy="7558405"/>
          </a:xfrm>
          <a:custGeom>
            <a:avLst/>
            <a:gdLst/>
            <a:ahLst/>
            <a:cxnLst/>
            <a:rect l="l" t="t" r="r" b="b"/>
            <a:pathLst>
              <a:path w="10692130" h="7558405">
                <a:moveTo>
                  <a:pt x="10691850" y="0"/>
                </a:moveTo>
                <a:lnTo>
                  <a:pt x="0" y="0"/>
                </a:lnTo>
                <a:lnTo>
                  <a:pt x="0" y="7132576"/>
                </a:lnTo>
                <a:lnTo>
                  <a:pt x="510840" y="7477638"/>
                </a:lnTo>
                <a:lnTo>
                  <a:pt x="652070" y="7557922"/>
                </a:lnTo>
                <a:lnTo>
                  <a:pt x="10041240" y="7557922"/>
                </a:lnTo>
                <a:lnTo>
                  <a:pt x="10182469" y="7477638"/>
                </a:lnTo>
                <a:lnTo>
                  <a:pt x="10691850" y="7133563"/>
                </a:lnTo>
                <a:lnTo>
                  <a:pt x="10691850" y="0"/>
                </a:lnTo>
                <a:close/>
              </a:path>
            </a:pathLst>
          </a:custGeom>
          <a:solidFill>
            <a:srgbClr val="0095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134"/>
            <a:ext cx="10692130" cy="7558405"/>
          </a:xfrm>
          <a:custGeom>
            <a:avLst/>
            <a:gdLst/>
            <a:ahLst/>
            <a:cxnLst/>
            <a:rect l="l" t="t" r="r" b="b"/>
            <a:pathLst>
              <a:path w="10692130" h="7558405">
                <a:moveTo>
                  <a:pt x="10691850" y="0"/>
                </a:moveTo>
                <a:lnTo>
                  <a:pt x="0" y="0"/>
                </a:lnTo>
                <a:lnTo>
                  <a:pt x="0" y="6774035"/>
                </a:lnTo>
                <a:lnTo>
                  <a:pt x="94962" y="6849393"/>
                </a:lnTo>
                <a:lnTo>
                  <a:pt x="662525" y="7232773"/>
                </a:lnTo>
                <a:lnTo>
                  <a:pt x="1234501" y="7557922"/>
                </a:lnTo>
                <a:lnTo>
                  <a:pt x="9458754" y="7557922"/>
                </a:lnTo>
                <a:lnTo>
                  <a:pt x="10030731" y="7232773"/>
                </a:lnTo>
                <a:lnTo>
                  <a:pt x="10598305" y="6849393"/>
                </a:lnTo>
                <a:lnTo>
                  <a:pt x="10691850" y="6775162"/>
                </a:lnTo>
                <a:lnTo>
                  <a:pt x="10691850" y="0"/>
                </a:lnTo>
              </a:path>
            </a:pathLst>
          </a:custGeom>
          <a:solidFill>
            <a:srgbClr val="ED1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133"/>
            <a:ext cx="10692130" cy="7558405"/>
          </a:xfrm>
          <a:custGeom>
            <a:avLst/>
            <a:gdLst/>
            <a:ahLst/>
            <a:cxnLst/>
            <a:rect l="l" t="t" r="r" b="b"/>
            <a:pathLst>
              <a:path w="10692130" h="7558405">
                <a:moveTo>
                  <a:pt x="10691850" y="0"/>
                </a:moveTo>
                <a:lnTo>
                  <a:pt x="0" y="0"/>
                </a:lnTo>
                <a:lnTo>
                  <a:pt x="0" y="6613281"/>
                </a:lnTo>
                <a:lnTo>
                  <a:pt x="169395" y="6747705"/>
                </a:lnTo>
                <a:lnTo>
                  <a:pt x="728921" y="7125652"/>
                </a:lnTo>
                <a:lnTo>
                  <a:pt x="1317998" y="7460520"/>
                </a:lnTo>
                <a:lnTo>
                  <a:pt x="1525351" y="7557922"/>
                </a:lnTo>
                <a:lnTo>
                  <a:pt x="9167965" y="7557922"/>
                </a:lnTo>
                <a:lnTo>
                  <a:pt x="9375314" y="7460520"/>
                </a:lnTo>
                <a:lnTo>
                  <a:pt x="9964386" y="7125652"/>
                </a:lnTo>
                <a:lnTo>
                  <a:pt x="10523915" y="6747705"/>
                </a:lnTo>
                <a:lnTo>
                  <a:pt x="10691850" y="6614443"/>
                </a:lnTo>
                <a:lnTo>
                  <a:pt x="10691850" y="0"/>
                </a:lnTo>
                <a:close/>
              </a:path>
            </a:pathLst>
          </a:custGeom>
          <a:solidFill>
            <a:srgbClr val="A6CE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134"/>
            <a:ext cx="10692130" cy="7558405"/>
          </a:xfrm>
          <a:custGeom>
            <a:avLst/>
            <a:gdLst/>
            <a:ahLst/>
            <a:cxnLst/>
            <a:rect l="l" t="t" r="r" b="b"/>
            <a:pathLst>
              <a:path w="10692130" h="7558405">
                <a:moveTo>
                  <a:pt x="10691850" y="0"/>
                </a:moveTo>
                <a:lnTo>
                  <a:pt x="0" y="0"/>
                </a:lnTo>
                <a:lnTo>
                  <a:pt x="0" y="6222912"/>
                </a:lnTo>
                <a:lnTo>
                  <a:pt x="350117" y="6500748"/>
                </a:lnTo>
                <a:lnTo>
                  <a:pt x="890108" y="6865501"/>
                </a:lnTo>
                <a:lnTo>
                  <a:pt x="1458620" y="7188679"/>
                </a:lnTo>
                <a:lnTo>
                  <a:pt x="2053477" y="7468107"/>
                </a:lnTo>
                <a:lnTo>
                  <a:pt x="2291581" y="7557922"/>
                </a:lnTo>
                <a:lnTo>
                  <a:pt x="8401746" y="7557922"/>
                </a:lnTo>
                <a:lnTo>
                  <a:pt x="8639842" y="7468107"/>
                </a:lnTo>
                <a:lnTo>
                  <a:pt x="9234687" y="7188679"/>
                </a:lnTo>
                <a:lnTo>
                  <a:pt x="9803196" y="6865501"/>
                </a:lnTo>
                <a:lnTo>
                  <a:pt x="10343194" y="6500748"/>
                </a:lnTo>
                <a:lnTo>
                  <a:pt x="10691850" y="6224078"/>
                </a:lnTo>
                <a:lnTo>
                  <a:pt x="10691850" y="0"/>
                </a:lnTo>
              </a:path>
            </a:pathLst>
          </a:custGeom>
          <a:solidFill>
            <a:srgbClr val="FFCB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-1" y="4445"/>
            <a:ext cx="10692130" cy="7558405"/>
          </a:xfrm>
          <a:custGeom>
            <a:avLst/>
            <a:gdLst/>
            <a:ahLst/>
            <a:cxnLst/>
            <a:rect l="l" t="t" r="r" b="b"/>
            <a:pathLst>
              <a:path w="10692130" h="7558405">
                <a:moveTo>
                  <a:pt x="10691850" y="0"/>
                </a:moveTo>
                <a:lnTo>
                  <a:pt x="0" y="0"/>
                </a:lnTo>
                <a:lnTo>
                  <a:pt x="0" y="5763445"/>
                </a:lnTo>
                <a:lnTo>
                  <a:pt x="70965" y="5829176"/>
                </a:lnTo>
                <a:lnTo>
                  <a:pt x="559242" y="6216568"/>
                </a:lnTo>
                <a:lnTo>
                  <a:pt x="1076938" y="6566196"/>
                </a:lnTo>
                <a:lnTo>
                  <a:pt x="1621969" y="6875975"/>
                </a:lnTo>
                <a:lnTo>
                  <a:pt x="2192245" y="7143817"/>
                </a:lnTo>
                <a:lnTo>
                  <a:pt x="2785681" y="7367638"/>
                </a:lnTo>
                <a:lnTo>
                  <a:pt x="3400188" y="7545352"/>
                </a:lnTo>
                <a:lnTo>
                  <a:pt x="3461667" y="7557922"/>
                </a:lnTo>
                <a:lnTo>
                  <a:pt x="7235431" y="7557922"/>
                </a:lnTo>
                <a:lnTo>
                  <a:pt x="7296865" y="7545352"/>
                </a:lnTo>
                <a:lnTo>
                  <a:pt x="7910943" y="7367638"/>
                </a:lnTo>
                <a:lnTo>
                  <a:pt x="8503981" y="7143817"/>
                </a:lnTo>
                <a:lnTo>
                  <a:pt x="9073889" y="6875975"/>
                </a:lnTo>
                <a:lnTo>
                  <a:pt x="9618581" y="6566196"/>
                </a:lnTo>
                <a:lnTo>
                  <a:pt x="10135969" y="6216568"/>
                </a:lnTo>
                <a:lnTo>
                  <a:pt x="10623963" y="5829176"/>
                </a:lnTo>
                <a:lnTo>
                  <a:pt x="10691850" y="5766262"/>
                </a:lnTo>
                <a:lnTo>
                  <a:pt x="10691850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500" y="123825"/>
            <a:ext cx="1876425" cy="1752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1432" y="1697981"/>
            <a:ext cx="632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Конкурс молодежных проектов краевого инфраструктурного проекта «Территория Красноярский край» для молодых людей в возрасте от 14 до 35 лет.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179" y="2690267"/>
            <a:ext cx="37465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Номинации: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Творчество 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Добровольчество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Здоровый образ жизни 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Карьера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Патриотическое воспитание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Свободная номинация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909" y="4941540"/>
            <a:ext cx="4170585" cy="23492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551" y="2132277"/>
            <a:ext cx="3746520" cy="2814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DAB8C96-1993-4257-E523-8DA4150B1B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315410"/>
            <a:ext cx="3560989" cy="112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99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2196</TotalTime>
  <Words>473</Words>
  <Application>Microsoft Office PowerPoint</Application>
  <PresentationFormat>Произвольный</PresentationFormat>
  <Paragraphs>82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Arial Black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Территория инициативной молодёжи «Бирюса» – уникальный образовательный форум, ежегодно объединяющий молодых людей со всей России. Креативная, талантливая, целеустремленная молодежь совместно с ведущими экспертами и тренерами разрабатывает по-настоящему важные социальные, научные, творческие и спортивные проекты.  В 2024 году форум прошел в 18-й раз.</vt:lpstr>
      <vt:lpstr>ТИМ «Юниор» — летний образовательный форум для школьников Красноярского края. Тематика ТИМ «Юниора» соответствует флагманским программам молодёжной политики Красноярского края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Молодёжный центр_диск</dc:title>
  <dc:creator>Админ</dc:creator>
  <cp:lastModifiedBy>Татьяна Хамматова</cp:lastModifiedBy>
  <cp:revision>25</cp:revision>
  <dcterms:created xsi:type="dcterms:W3CDTF">2023-08-22T16:20:32Z</dcterms:created>
  <dcterms:modified xsi:type="dcterms:W3CDTF">2024-09-29T13:13:29Z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2017-12-26T00:00:00Z</vt:filetime>
  </property>
  <property fmtid="{D5CDD505-2E9C-101B-9397-08002B2CF9AE}" pid="3" name="LastSaved">
    <vt:filetime>2023-08-22T00:00:00Z</vt:filetime>
  </property>
</Properties>
</file>