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sldIdLst>
    <p:sldId id="256" r:id="rId2"/>
    <p:sldId id="264" r:id="rId3"/>
    <p:sldId id="259" r:id="rId4"/>
    <p:sldId id="265" r:id="rId5"/>
    <p:sldId id="266" r:id="rId6"/>
    <p:sldId id="263" r:id="rId7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FB837D-C827-4EFA-A057-4D05807E0F7C}">
  <a:tblStyle styleId="{08FB837D-C827-4EFA-A057-4D05807E0F7C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Стиль из темы 2 - акцент 4">
    <a:tblBg>
      <a:fillRef idx="3">
        <a:schemeClr val="accent4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60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EE078-F836-DF78-9A03-19BE2AEB2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FF7AEB-40E1-9AF2-6934-9DE76082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FBD40-46F4-FD06-E3A3-07AEE0CA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0E01F-0C52-61A1-FF84-091301AC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EF5E1-92E9-9F5B-1B67-F0FC4430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25464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7C319-BEF5-7A06-8890-A9D71CA7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384463-2915-F84E-4888-EBEA1ACF3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1267A2-953A-1FF9-6674-9D91BC9D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358B2-3F4A-F1C8-5631-010A61A7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90CB2-6D02-3DE2-F3F4-8342C5FA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252556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927249-E72B-40EF-7391-35D9CA94C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5FE86-002F-1BF0-DC71-93D5FBBAA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F4EB6-B2C1-5EEF-7032-E34171A4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2BD07-905D-A92A-41A7-AF415C0F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7E857-7B4E-6EEB-6786-2FF157A3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344936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4739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76505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28206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B3DB7-F061-3180-8791-2F68B6F4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A5712-900B-A793-7AF4-116843D4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27B03-48EC-F868-7D80-A4A87497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F7AE2-1F10-E86A-9B0C-CEE2A642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6CD4E-3139-1607-1281-8284E09F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7389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85592-E52B-1760-A4E4-F53F1497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A8C5EF-E525-DA1E-852C-77616508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A8792-20A5-696A-C212-B31EFE33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E655D-18E6-194C-79B4-AA256B20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487F4-FC96-083A-6F7D-7F1A7DC1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93572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92A5E-65FB-068E-493C-511E997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1B070-8433-2EF4-FFE7-18D3F8CE5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885FC8-CAC8-4FD1-5EFB-84C705747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C5DD08-8D08-7870-B6B3-5C761C4F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63FE73-43E5-CE2B-A9F6-D0146CB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610BD5-71A7-2500-B5B4-E3C829C3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175750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45553-D448-395F-BE1A-55537898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9C22A-9E93-B2D8-464C-D384A98F8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D5E85-43E1-10E1-C8C6-50747C8E3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C35642-2E93-F6DC-5F11-7CE13D5C4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864ECB-5116-96A3-B6D5-ED673424B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59162-A2DC-CE82-FF0E-8B9CE3EF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77C52A-CEAD-1FFA-1B4C-59D4058D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3517E-E03F-41B7-B3FA-95DFF861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237731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F5D96-CB02-38BD-2DF2-AE7B821E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FF8C58-6DC7-EB9C-2796-94E88B15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F7F86F-F038-728B-6690-5E858F5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E942AA-3AAE-1C27-92F8-806ED7F3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19363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F4DF61-312B-A6BB-03A1-3F7FC86B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4C1406-211E-872E-8030-D4B5921B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D50484-F356-8411-0A36-4686635B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145406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C63CB-C333-C305-E615-D596EEC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82253-0DA8-C656-58BB-97ADA639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C5EB94-0C26-C4FD-6EFE-6B78B3AA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F8676-35AE-C3BF-1563-3E622C00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2B86F1-F487-1085-C3FC-0A7BB58B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CB27A-F145-2125-C5D3-16379C1E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70752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47FA2-11A5-C341-6D82-2B6DA848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5AD783-B992-3948-09C5-8291F0363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E3BC51-374F-9509-EF7B-0A283A563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166307-04E7-E498-4F02-D4CF44D9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ED26DB-C6D6-A9D7-8B4B-BA572BA4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8EACF-DF5D-5AC2-5E0C-DF85B18F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158840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174E-D458-2B5D-D7B2-0624FD01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7F12AC-AACE-A934-F26D-A7BEBDFD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6D965-8618-07EA-B0C2-5AAC027A8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469BD-D09A-17FC-99D7-FC7F5C83A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0D12D-A1D1-C2D0-73B3-9E19BFCB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lang="ru-RU" spc="-25" smtClean="0"/>
              <a:t>‹#›</a:t>
            </a:fld>
            <a:endParaRPr lang="ru-RU" spc="-25"/>
          </a:p>
        </p:txBody>
      </p:sp>
    </p:spTree>
    <p:extLst>
      <p:ext uri="{BB962C8B-B14F-4D97-AF65-F5344CB8AC3E}">
        <p14:creationId xmlns:p14="http://schemas.microsoft.com/office/powerpoint/2010/main" val="396106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50" r:id="rId15"/>
    <p:sldLayoutId id="214748365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iskrabisert" TargetMode="External"/><Relationship Id="rId2" Type="http://schemas.openxmlformats.org/officeDocument/2006/relationships/hyperlink" Target="https://vk.com/iskrabise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22916" y="1034236"/>
            <a:ext cx="4811084" cy="3945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object 2"/>
          <p:cNvSpPr txBox="1"/>
          <p:nvPr/>
        </p:nvSpPr>
        <p:spPr bwMode="auto">
          <a:xfrm>
            <a:off x="1856416" y="217796"/>
            <a:ext cx="6934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Основная информация организации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sp>
        <p:nvSpPr>
          <p:cNvPr id="14" name="object 8"/>
          <p:cNvSpPr txBox="1"/>
          <p:nvPr/>
        </p:nvSpPr>
        <p:spPr bwMode="auto">
          <a:xfrm>
            <a:off x="522916" y="1059857"/>
            <a:ext cx="4890888" cy="43838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Полное наименование организации:</a:t>
            </a:r>
            <a:endParaRPr dirty="0"/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endParaRPr lang="ru-RU" sz="1050" b="0" i="0" dirty="0">
              <a:solidFill>
                <a:srgbClr val="212529"/>
              </a:solidFill>
              <a:effectLst/>
              <a:latin typeface="EuclidCircularB"/>
            </a:endParaRPr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1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Бисертская</a:t>
            </a:r>
            <a:r>
              <a:rPr lang="ru-RU" sz="1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поселковая библиотека – структурное подразделение Муниципального учреждения культуры «Центр культурно-досуговой, музейной, библиотечной и спортивной деятельности «Искра» </a:t>
            </a:r>
            <a:r>
              <a:rPr lang="ru-RU" sz="11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пгт.Бисерть</a:t>
            </a:r>
            <a:endParaRPr lang="ru-RU" sz="1100" b="1" dirty="0">
              <a:solidFill>
                <a:srgbClr val="2B12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Деятельность вашей организации: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1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деятельности Учреждения является выполнение работ, исполнение функций, оказание услуг в сфере культуры в целях организации культурной деятельности, удовлетворения духовных и иных нематериальных потребностей граждан.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>
                <a:solidFill>
                  <a:schemeClr val="tx1"/>
                </a:solidFill>
                <a:latin typeface="Euclid Circular B SemiBold"/>
                <a:cs typeface="Euclid Circular B SemiBold"/>
              </a:rPr>
              <a:t>Фактический адрес организации: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область, Нижнесергинский район, пгт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Бисерть,ул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Ленина, 29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организации: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https://vk.com/iskrabiset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https://ok.ru/iskrabisert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    Площадь помещения: 270,9 кв. м.</a:t>
            </a:r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endParaRPr dirty="0"/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85F39-3D05-EC76-C2D2-F7F7A5C4B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71" y="1059857"/>
            <a:ext cx="3348339" cy="27601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осо</a:t>
            </a:r>
            <a:endParaRPr lang="ru-RU" dirty="0"/>
          </a:p>
        </p:txBody>
      </p:sp>
      <p:sp>
        <p:nvSpPr>
          <p:cNvPr id="33" name="object 2"/>
          <p:cNvSpPr txBox="1"/>
          <p:nvPr/>
        </p:nvSpPr>
        <p:spPr bwMode="auto">
          <a:xfrm>
            <a:off x="1752600" y="124706"/>
            <a:ext cx="7162800" cy="474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6FEC6A-5DFC-4FD8-2977-3887995C6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" y="1275974"/>
            <a:ext cx="2891139" cy="238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961143-B8A3-2486-EACC-23B6B1017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88" y="1293271"/>
            <a:ext cx="4862224" cy="218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8D79F-F5E8-FC4D-5DDF-8832397A50A8}"/>
              </a:ext>
            </a:extLst>
          </p:cNvPr>
          <p:cNvSpPr txBox="1"/>
          <p:nvPr/>
        </p:nvSpPr>
        <p:spPr>
          <a:xfrm>
            <a:off x="59038" y="3880736"/>
            <a:ext cx="6774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Здание находится в центре поселка, частично оборудовано по доступной среде(парковка, кнопка вызова, пандус, навигация по б-ке(для инвалидов по зрению и по слуху).Размещение по кол-ву одновременного пребывания до 50 человек. Из оборудования имеются: презентационная, компьютерная техника. Отдельно выделена зона для работы на ПК.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0243A0-20FD-F6C1-2DE6-F1F604D24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46" y="1740573"/>
            <a:ext cx="2158154" cy="326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object 2"/>
          <p:cNvSpPr txBox="1"/>
          <p:nvPr/>
        </p:nvSpPr>
        <p:spPr bwMode="auto">
          <a:xfrm>
            <a:off x="2362200" y="271388"/>
            <a:ext cx="396239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 </a:t>
            </a:r>
          </a:p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Целевая аудитория</a:t>
            </a:r>
            <a:endParaRPr sz="28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03273"/>
              </p:ext>
            </p:extLst>
          </p:nvPr>
        </p:nvGraphicFramePr>
        <p:xfrm>
          <a:off x="457199" y="1614249"/>
          <a:ext cx="8305801" cy="31673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57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8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Целевая группа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Ее портрет (возраст, образование, увлечения)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Инструменты по работе</a:t>
                      </a:r>
                      <a:endParaRPr dirty="0"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с данной целевой группой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40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 Жители </a:t>
                      </a:r>
                      <a:r>
                        <a:rPr lang="ru-RU" sz="1400" dirty="0" err="1"/>
                        <a:t>Бисертского</a:t>
                      </a:r>
                      <a:r>
                        <a:rPr lang="ru-RU" sz="1400" dirty="0"/>
                        <a:t> городского округа: </a:t>
                      </a:r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школьники, молодежь,  трудоспособные </a:t>
                      </a:r>
                      <a:r>
                        <a:rPr lang="ru-RU" sz="14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граждане,граждане</a:t>
                      </a:r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ограниченными возможностями, серебряные волонтеры, руководители волонтерских объединений, НКО.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 , желающие заниматься добровольчеством, в том числе являющиеся участниками волонтерских движений, совета старшеклассников, местного отделения «Всероссийский Красный крест», клубных формирований граждан пожилого возраста.  Возраст от 7 лет и старше.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/>
                        <a:t>Обучающие мастер-классы, творческие –мастерские, опросы,  консультирование, организация и участие в  социально значимых, культурно-досуговых  мероприятиях, организация встреч и собраний, проведение обучающих квестов.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6824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3124199" y="-366192"/>
            <a:ext cx="396239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 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Целевая аудитория</a:t>
            </a:r>
            <a:endParaRPr sz="28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8DD7D7-D0E4-34C3-9BFA-199A21483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0" y="653901"/>
            <a:ext cx="3596546" cy="225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F4591F-D9E9-12EC-4F75-D58CE9B26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r="7356"/>
          <a:stretch/>
        </p:blipFill>
        <p:spPr>
          <a:xfrm>
            <a:off x="4926251" y="569498"/>
            <a:ext cx="4087266" cy="225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2A99974-67E2-7FE8-1357-D84FBE7B7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14399"/>
          <a:stretch/>
        </p:blipFill>
        <p:spPr>
          <a:xfrm>
            <a:off x="5105399" y="2971939"/>
            <a:ext cx="3886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A82703-E6E4-4B54-8554-0BCAB08541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0" y="2948940"/>
            <a:ext cx="4876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05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6824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3073019" y="-443711"/>
            <a:ext cx="396239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 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Целевая аудитория</a:t>
            </a:r>
            <a:endParaRPr sz="28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22D087-0CCC-A0BF-E847-BECB6703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17434"/>
          <a:stretch/>
        </p:blipFill>
        <p:spPr>
          <a:xfrm>
            <a:off x="2105860" y="3236003"/>
            <a:ext cx="3161416" cy="19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2273A1-1772-1146-5365-F4C11096F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" b="41111"/>
          <a:stretch/>
        </p:blipFill>
        <p:spPr>
          <a:xfrm>
            <a:off x="2583831" y="372938"/>
            <a:ext cx="239271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7905BB-4EB5-AFB4-5CC0-99B7A2426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76" y="2571750"/>
            <a:ext cx="3860038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6295AB-B569-A84D-2276-1C3BC2E2BD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0" y="564057"/>
            <a:ext cx="2304360" cy="307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016042-50E0-7D99-E33E-5B934B71E0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13" y="133350"/>
            <a:ext cx="1928812" cy="257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72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object 2"/>
          <p:cNvSpPr txBox="1"/>
          <p:nvPr/>
        </p:nvSpPr>
        <p:spPr bwMode="auto">
          <a:xfrm>
            <a:off x="838200" y="87515"/>
            <a:ext cx="6705600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 </a:t>
            </a:r>
            <a:r>
              <a:rPr lang="ru-RU" b="1" spc="-20" dirty="0">
                <a:solidFill>
                  <a:schemeClr val="bg1"/>
                </a:solidFill>
                <a:latin typeface="+mn-lt"/>
                <a:cs typeface="Euclid Circular B SemiBold"/>
              </a:rPr>
              <a:t>Партнеры</a:t>
            </a:r>
            <a:endParaRPr lang="ru-RU" dirty="0">
              <a:solidFill>
                <a:schemeClr val="bg1"/>
              </a:solidFill>
              <a:latin typeface="+mn-lt"/>
              <a:cs typeface="Euclid Circular B SemiBold"/>
            </a:endParaRP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endParaRPr sz="1400" dirty="0">
              <a:latin typeface="+mn-lt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808F381-3318-496C-2C2B-A5F5E719646E}"/>
              </a:ext>
            </a:extLst>
          </p:cNvPr>
          <p:cNvSpPr/>
          <p:nvPr/>
        </p:nvSpPr>
        <p:spPr>
          <a:xfrm>
            <a:off x="3790950" y="2380215"/>
            <a:ext cx="1295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Библиотека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89FCB6D-07E9-E441-2B13-1AF2A1ECBBBA}"/>
              </a:ext>
            </a:extLst>
          </p:cNvPr>
          <p:cNvSpPr/>
          <p:nvPr/>
        </p:nvSpPr>
        <p:spPr bwMode="auto">
          <a:xfrm>
            <a:off x="529254" y="698140"/>
            <a:ext cx="204408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СМИ: газета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Бисертские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вести» </a:t>
            </a:r>
            <a:endParaRPr lang="ru-RU" sz="14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39C7BAF-485C-D753-F702-5B5FC03B7EEF}"/>
              </a:ext>
            </a:extLst>
          </p:cNvPr>
          <p:cNvSpPr/>
          <p:nvPr/>
        </p:nvSpPr>
        <p:spPr bwMode="auto">
          <a:xfrm>
            <a:off x="6019800" y="240940"/>
            <a:ext cx="1828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Общественные организации БГО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D2DC62-930E-A9DD-7F77-96BF5BC0E7AA}"/>
              </a:ext>
            </a:extLst>
          </p:cNvPr>
          <p:cNvSpPr/>
          <p:nvPr/>
        </p:nvSpPr>
        <p:spPr bwMode="auto">
          <a:xfrm>
            <a:off x="6942971" y="2281764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учреждения БГО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11B351-9742-56D9-B9B2-C989315B5DC5}"/>
              </a:ext>
            </a:extLst>
          </p:cNvPr>
          <p:cNvSpPr/>
          <p:nvPr/>
        </p:nvSpPr>
        <p:spPr bwMode="auto">
          <a:xfrm>
            <a:off x="3200400" y="4108009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Бисертское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местное отделение Всероссийской политической партии «Единая Россия»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C143D0-D97E-C381-52E9-342492017C21}"/>
              </a:ext>
            </a:extLst>
          </p:cNvPr>
          <p:cNvSpPr/>
          <p:nvPr/>
        </p:nvSpPr>
        <p:spPr bwMode="auto">
          <a:xfrm>
            <a:off x="419100" y="2479486"/>
            <a:ext cx="1752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Администрация БГО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7C70FD2-8FA0-92DC-1AB2-7B3EDF56A5DA}"/>
              </a:ext>
            </a:extLst>
          </p:cNvPr>
          <p:cNvSpPr/>
          <p:nvPr/>
        </p:nvSpPr>
        <p:spPr bwMode="auto">
          <a:xfrm>
            <a:off x="3344851" y="582868"/>
            <a:ext cx="1981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Волонтерское движение</a:t>
            </a:r>
          </a:p>
          <a:p>
            <a:pPr algn="ctr"/>
            <a:r>
              <a:rPr lang="ru-RU" sz="1400" dirty="0"/>
              <a:t>«Поколение </a:t>
            </a:r>
            <a:r>
              <a:rPr lang="en-US" sz="1400" dirty="0"/>
              <a:t>Next</a:t>
            </a:r>
            <a:r>
              <a:rPr lang="ru-RU" sz="1400" dirty="0"/>
              <a:t>»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1C177B2-80C5-FF1A-65C4-429209FEB38B}"/>
              </a:ext>
            </a:extLst>
          </p:cNvPr>
          <p:cNvCxnSpPr>
            <a:cxnSpLocks/>
          </p:cNvCxnSpPr>
          <p:nvPr/>
        </p:nvCxnSpPr>
        <p:spPr>
          <a:xfrm flipH="1">
            <a:off x="2362200" y="2706861"/>
            <a:ext cx="7620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0E4B039-F748-33A8-6821-E92E6BB19F2B}"/>
              </a:ext>
            </a:extLst>
          </p:cNvPr>
          <p:cNvCxnSpPr>
            <a:cxnSpLocks/>
          </p:cNvCxnSpPr>
          <p:nvPr/>
        </p:nvCxnSpPr>
        <p:spPr bwMode="auto">
          <a:xfrm>
            <a:off x="5638798" y="2850338"/>
            <a:ext cx="762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15454DA-0D3E-B033-9DD2-7861BFAD71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43200" y="1428750"/>
            <a:ext cx="688816" cy="516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6A394FD-BFC0-4137-FBA2-96811B9F4DC1}"/>
              </a:ext>
            </a:extLst>
          </p:cNvPr>
          <p:cNvCxnSpPr>
            <a:cxnSpLocks/>
          </p:cNvCxnSpPr>
          <p:nvPr/>
        </p:nvCxnSpPr>
        <p:spPr bwMode="auto">
          <a:xfrm flipV="1">
            <a:off x="4455097" y="1588282"/>
            <a:ext cx="0" cy="6934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FD5DAB4-09DD-0158-C0D8-038739444C8F}"/>
              </a:ext>
            </a:extLst>
          </p:cNvPr>
          <p:cNvCxnSpPr>
            <a:cxnSpLocks/>
          </p:cNvCxnSpPr>
          <p:nvPr/>
        </p:nvCxnSpPr>
        <p:spPr bwMode="auto">
          <a:xfrm>
            <a:off x="4825270" y="3393886"/>
            <a:ext cx="127730" cy="625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F41BFAC-D540-D161-85E7-FB02DA68C97F}"/>
              </a:ext>
            </a:extLst>
          </p:cNvPr>
          <p:cNvCxnSpPr>
            <a:cxnSpLocks/>
          </p:cNvCxnSpPr>
          <p:nvPr/>
        </p:nvCxnSpPr>
        <p:spPr bwMode="auto">
          <a:xfrm flipV="1">
            <a:off x="5540397" y="1369571"/>
            <a:ext cx="628650" cy="643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329</Words>
  <Application>Microsoft Office PowerPoint</Application>
  <DocSecurity>0</DocSecurity>
  <PresentationFormat>Экран (16:9)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Euclid Circular B</vt:lpstr>
      <vt:lpstr>Euclid Circular B Medium</vt:lpstr>
      <vt:lpstr>Euclid Circular B SemiBold</vt:lpstr>
      <vt:lpstr>EuclidCircularB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Арина</dc:creator>
  <cp:keywords/>
  <dc:description/>
  <cp:lastModifiedBy>Юлия</cp:lastModifiedBy>
  <cp:revision>196</cp:revision>
  <cp:lastPrinted>2024-05-15T08:44:23Z</cp:lastPrinted>
  <dcterms:created xsi:type="dcterms:W3CDTF">2023-03-13T00:14:48Z</dcterms:created>
  <dcterms:modified xsi:type="dcterms:W3CDTF">2024-07-26T07:08:21Z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