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9144000" cy="5143500" type="screen16x9"/>
  <p:notesSz cx="9144000" cy="5143500"/>
  <p:defaultTextStyle>
    <a:defPPr>
      <a:defRPr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8FB837D-C827-4EFA-A057-4D05807E0F7C}">
  <a:tblStyle styleId="{08FB837D-C827-4EFA-A057-4D05807E0F7C}" styleName="Стиль из темы 1 - акцент 6">
    <a:tblBg>
      <a:fillRef idx="2">
        <a:schemeClr val="accent6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lastCol>
    <a:firstCol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firstCol>
    <a:lastRow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Стиль из темы 2 - акцент 4">
    <a:tblBg>
      <a:fillRef idx="3">
        <a:schemeClr val="accent4"/>
      </a:fillRef>
    </a:tblBg>
    <a:wholeTbl>
      <a:tcTxStyle>
        <a:fontRef idx="minor">
          <a:srgbClr val="00000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  <a:fill>
          <a:solidFill>
            <a:schemeClr val="lt1">
              <a:alpha val="20000"/>
            </a:schemeClr>
          </a:solidFill>
        </a:fill>
      </a:tcStyle>
    </a:band2V>
    <a:lastCol>
      <a:tcStyle>
        <a:tcBdr>
          <a:left>
            <a:lnRef idx="2">
              <a:schemeClr val="lt1"/>
            </a:lnRef>
          </a:left>
        </a:tcBdr>
      </a:tcStyle>
    </a:lastCol>
    <a:firstCol>
      <a:tcStyle>
        <a:tcBdr>
          <a:right>
            <a:lnRef idx="2">
              <a:schemeClr val="lt1"/>
            </a:lnRef>
          </a:right>
        </a:tcBdr>
      </a:tcStyle>
    </a:firstCol>
    <a:lastRow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 w="12700">
              <a:noFill/>
            </a:ln>
          </a:left>
          <a:top>
            <a:ln w="12700">
              <a:noFill/>
            </a:ln>
          </a:top>
        </a:tcBdr>
      </a:tcStyle>
    </a:seCell>
    <a:swCell>
      <a:tcStyle>
        <a:tcBdr>
          <a:right>
            <a:ln w="12700">
              <a:noFill/>
            </a:ln>
          </a:right>
          <a:top>
            <a:ln w="12700">
              <a:noFill/>
            </a:ln>
          </a:top>
        </a:tcBdr>
      </a:tcStyle>
    </a:swCell>
    <a:firstRow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 w="12700">
              <a:noFill/>
            </a:ln>
          </a:bottom>
        </a:tcBdr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30" autoAdjust="0"/>
    <p:restoredTop sz="94660"/>
  </p:normalViewPr>
  <p:slideViewPr>
    <p:cSldViewPr>
      <p:cViewPr>
        <p:scale>
          <a:sx n="81" d="100"/>
          <a:sy n="81" d="100"/>
        </p:scale>
        <p:origin x="-568" y="-1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9286-1A9F-4784-955D-73901F9DC08F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70E3C-71A3-4D95-B8D7-628E6D090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0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773379" y="1850263"/>
            <a:ext cx="7597241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6/9/2024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6/9/2024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6/9/2024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6/9/2024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7261859" y="214884"/>
            <a:ext cx="1746503" cy="17449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0" y="4165091"/>
            <a:ext cx="9144000" cy="978535"/>
          </a:xfrm>
          <a:custGeom>
            <a:avLst/>
            <a:gdLst/>
            <a:ahLst/>
            <a:cxnLst/>
            <a:rect l="l" t="t" r="r" b="b"/>
            <a:pathLst>
              <a:path w="9144000" h="978535" extrusionOk="0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/>
          <a:stretch/>
        </p:blipFill>
        <p:spPr bwMode="auto">
          <a:xfrm>
            <a:off x="7248143" y="2136648"/>
            <a:ext cx="1744979" cy="1744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6/9/2024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280822" y="138811"/>
            <a:ext cx="544258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8131" y="2401316"/>
            <a:ext cx="776097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6/9/2024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846819" y="4843983"/>
            <a:ext cx="2546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club21544682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443112" y="895351"/>
            <a:ext cx="5043288" cy="4007822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22916" y="1034236"/>
            <a:ext cx="4811084" cy="39451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object 2"/>
          <p:cNvSpPr txBox="1"/>
          <p:nvPr/>
        </p:nvSpPr>
        <p:spPr bwMode="auto">
          <a:xfrm>
            <a:off x="1856416" y="217796"/>
            <a:ext cx="6934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 smtClean="0">
                <a:solidFill>
                  <a:srgbClr val="FFFFFF"/>
                </a:solidFill>
                <a:latin typeface="Euclid Circular B SemiBold"/>
                <a:cs typeface="Euclid Circular B SemiBold"/>
              </a:rPr>
              <a:t>Основная информация организации</a:t>
            </a:r>
            <a:endParaRPr sz="3000" dirty="0">
              <a:latin typeface="Euclid Circular B SemiBold"/>
              <a:cs typeface="Euclid Circular B Semi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6029" y="306703"/>
            <a:ext cx="1039266" cy="385582"/>
          </a:xfrm>
          <a:prstGeom prst="rect">
            <a:avLst/>
          </a:prstGeom>
        </p:spPr>
      </p:pic>
      <p:sp>
        <p:nvSpPr>
          <p:cNvPr id="14" name="object 8"/>
          <p:cNvSpPr txBox="1"/>
          <p:nvPr/>
        </p:nvSpPr>
        <p:spPr bwMode="auto">
          <a:xfrm>
            <a:off x="609600" y="1123950"/>
            <a:ext cx="4343400" cy="375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Полное наименование </a:t>
            </a:r>
            <a:r>
              <a:rPr lang="ru-RU" sz="1050" b="1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организации:</a:t>
            </a:r>
            <a:endParaRPr dirty="0"/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Деятельность вашей организации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(90.04) Деятельность учреждений культуры и искусства.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Фактический адрес организации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 </a:t>
            </a: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Ульяновская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область, Ульяновский район,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пос.Тимирязевский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ул.Капитана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Каравашкина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д.8а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Социальные сети организации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en-US" dirty="0" smtClean="0">
                <a:latin typeface="Euclid Circular B SemiBold"/>
                <a:cs typeface="Euclid Circular B SemiBold"/>
              </a:rPr>
              <a:t> </a:t>
            </a:r>
            <a:r>
              <a:rPr lang="en-US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  <a:hlinkClick r:id="rId3"/>
              </a:rPr>
              <a:t>http://vk.com/club215446825</a:t>
            </a: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Площадь помещения: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20-120кв.м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Количество сотрудников, которые будут заниматься развитием франшизы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</a:t>
            </a:r>
            <a:endParaRPr dirty="0"/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2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rcRect l="15517" t="6897" r="12069" b="5171"/>
          <a:stretch/>
        </p:blipFill>
        <p:spPr bwMode="auto">
          <a:xfrm>
            <a:off x="6019800" y="1428750"/>
            <a:ext cx="320040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 bwMode="auto">
          <a:xfrm>
            <a:off x="1649832" y="190591"/>
            <a:ext cx="6781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400" b="1" spc="-20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2 Пакет «Стандарт</a:t>
            </a:r>
            <a:r>
              <a:rPr lang="ru-RU" sz="2400" b="1" spc="-20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» </a:t>
            </a:r>
            <a:endParaRPr sz="2400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99942" y="1652017"/>
            <a:ext cx="4343399" cy="1584775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object 8"/>
          <p:cNvSpPr txBox="1"/>
          <p:nvPr/>
        </p:nvSpPr>
        <p:spPr bwMode="auto">
          <a:xfrm>
            <a:off x="606442" y="1876928"/>
            <a:ext cx="4020349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400" b="1" dirty="0">
                <a:solidFill>
                  <a:schemeClr val="accent6"/>
                </a:solidFill>
                <a:latin typeface="Montserrat" panose="00000500000000000000" pitchFamily="2" charset="-52"/>
                <a:cs typeface="Euclid Circular B SemiBold"/>
              </a:rPr>
              <a:t>Базовые сервисы:</a:t>
            </a:r>
            <a:endParaRPr lang="ru-RU" sz="140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lang="ru-RU" sz="140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1. Информирование </a:t>
            </a: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граждан и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организаций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2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. Работа с </a:t>
            </a: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Платформой </a:t>
            </a:r>
            <a:r>
              <a:rPr lang="ru-RU" sz="1050" b="1" u="sng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  <a:hlinkClick r:id="rId3" tooltip="https://dobro.ru/"/>
              </a:rPr>
              <a:t>ДОБРО.РФ</a:t>
            </a: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3. </a:t>
            </a: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Консультирование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граждан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</a:rPr>
              <a:t>4. Работа «</a:t>
            </a:r>
            <a:r>
              <a:rPr lang="ru-RU" sz="1050" b="1" dirty="0" err="1" smtClean="0">
                <a:solidFill>
                  <a:srgbClr val="2B1262"/>
                </a:solidFill>
                <a:latin typeface="Montserrat" panose="00000500000000000000" pitchFamily="2" charset="-52"/>
              </a:rPr>
              <a:t>Добро.Взаимно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</a:rPr>
              <a:t>»</a:t>
            </a:r>
            <a:endParaRPr dirty="0">
              <a:latin typeface="Montserrat" panose="00000500000000000000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16844" y="3453643"/>
            <a:ext cx="2130139" cy="1556507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571642" y="3453643"/>
            <a:ext cx="2305157" cy="1556507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5040732" y="1317335"/>
            <a:ext cx="3962400" cy="3692815"/>
          </a:xfrm>
          <a:prstGeom prst="roundRect">
            <a:avLst>
              <a:gd name="adj" fmla="val 18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object 8"/>
          <p:cNvSpPr txBox="1"/>
          <p:nvPr/>
        </p:nvSpPr>
        <p:spPr bwMode="auto">
          <a:xfrm>
            <a:off x="5202257" y="1513724"/>
            <a:ext cx="3639349" cy="3039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400" b="1" dirty="0">
                <a:solidFill>
                  <a:schemeClr val="accent6"/>
                </a:solidFill>
                <a:latin typeface="Montserrat" panose="00000500000000000000" pitchFamily="2" charset="-52"/>
                <a:cs typeface="Euclid Circular B SemiBold"/>
              </a:rPr>
              <a:t>Укажите </a:t>
            </a:r>
            <a:r>
              <a:rPr lang="ru-RU" sz="1400" b="1" dirty="0" smtClean="0">
                <a:solidFill>
                  <a:schemeClr val="accent6"/>
                </a:solidFill>
                <a:latin typeface="Montserrat" panose="00000500000000000000" pitchFamily="2" charset="-52"/>
                <a:cs typeface="Euclid Circular B SemiBold"/>
              </a:rPr>
              <a:t>сервисы, которые вы будите реализовывать в рамках франшизы: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lang="ru-RU" sz="1400" b="1" dirty="0" smtClean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lang="ru-RU" sz="140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1.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Предоставление помещения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2.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Социальное проектирование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3.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Мотивация активных граждан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4</a:t>
            </a: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. Организация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и проведение мероприятий 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5. Организация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сообществ взаимопомощи 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6. Волонтеры культуры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7. Участие в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деятельности Движения </a:t>
            </a: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Первых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8. Подростковые центры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9. </a:t>
            </a:r>
            <a:r>
              <a:rPr lang="ru-RU" sz="1050" b="1" dirty="0" err="1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Эковолонтерство</a:t>
            </a:r>
            <a:endParaRPr lang="ru-RU" sz="1050" b="1" dirty="0" smtClean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dirty="0">
              <a:latin typeface="Montserrat" panose="00000500000000000000" pitchFamily="2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30" name="object 2"/>
          <p:cNvSpPr txBox="1"/>
          <p:nvPr/>
        </p:nvSpPr>
        <p:spPr bwMode="auto">
          <a:xfrm>
            <a:off x="419101" y="786148"/>
            <a:ext cx="47624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3 Целевая аудитория</a:t>
            </a:r>
            <a:endParaRPr sz="2800" dirty="0">
              <a:solidFill>
                <a:schemeClr val="bg1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002000"/>
              </p:ext>
            </p:extLst>
          </p:nvPr>
        </p:nvGraphicFramePr>
        <p:xfrm>
          <a:off x="762000" y="1475306"/>
          <a:ext cx="8049666" cy="366819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487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40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Целевая группа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Ее портрет (возраст, образование, увлечения)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Инструменты по работе</a:t>
                      </a:r>
                      <a:endParaRPr dirty="0">
                        <a:latin typeface="Montserrat" panose="00000500000000000000" pitchFamily="2" charset="-52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с данной целевой группой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768">
                <a:tc>
                  <a:txBody>
                    <a:bodyPr/>
                    <a:lstStyle/>
                    <a:p>
                      <a:pPr marL="12700">
                        <a:lnSpc>
                          <a:spcPts val="1400"/>
                        </a:lnSpc>
                        <a:buClr>
                          <a:schemeClr val="accent6"/>
                        </a:buClr>
                        <a:defRPr/>
                      </a:pPr>
                      <a:r>
                        <a:rPr lang="ru-RU" sz="16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</a:rPr>
                        <a:t>Школьники</a:t>
                      </a:r>
                      <a:endParaRPr lang="ru-RU" sz="16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</a:rPr>
                        <a:t>8-17 лет</a:t>
                      </a:r>
                      <a:endParaRPr lang="ru-RU" sz="1600" dirty="0" smtClean="0">
                        <a:latin typeface="Montserrat" panose="00000500000000000000" pitchFamily="2" charset="-52"/>
                      </a:endParaRPr>
                    </a:p>
                    <a:p>
                      <a:pPr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</a:rPr>
                        <a:t>Мастер-классы,</a:t>
                      </a:r>
                      <a:r>
                        <a:rPr lang="ru-RU" sz="1400" b="1" baseline="0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</a:rPr>
                        <a:t> акции, тематические встречи</a:t>
                      </a:r>
                      <a:endParaRPr lang="ru-RU" sz="1400" dirty="0" smtClean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7537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</a:rPr>
                        <a:t>Семьи</a:t>
                      </a:r>
                      <a:r>
                        <a:rPr lang="ru-RU" sz="1600" b="1" baseline="0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</a:rPr>
                        <a:t> с детьми</a:t>
                      </a:r>
                      <a:endParaRPr lang="ru-RU" sz="1600" dirty="0" smtClean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</a:rPr>
                        <a:t>25-45 лет</a:t>
                      </a:r>
                      <a:endParaRPr lang="ru-RU" sz="1600" dirty="0" smtClean="0">
                        <a:latin typeface="Montserrat" panose="00000500000000000000" pitchFamily="2" charset="-52"/>
                      </a:endParaRPr>
                    </a:p>
                    <a:p>
                      <a:pPr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+mn-cs"/>
                        </a:rPr>
                        <a:t>Мастер-классы, акции, тематические встречи, туристические </a:t>
                      </a:r>
                      <a:r>
                        <a:rPr kumimoji="0" lang="ru-RU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+mn-cs"/>
                        </a:rPr>
                        <a:t>походы,экскурсии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+mn-cs"/>
                        </a:rPr>
                        <a:t>, мероприятия ЗОЖ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86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</a:rPr>
                        <a:t>Население</a:t>
                      </a:r>
                      <a:r>
                        <a:rPr lang="ru-RU" sz="1600" b="1" baseline="0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</a:rPr>
                        <a:t> старшего возраста</a:t>
                      </a:r>
                      <a:endParaRPr lang="ru-RU" sz="1600" dirty="0" smtClean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</a:rPr>
                        <a:t>Старше</a:t>
                      </a:r>
                      <a:r>
                        <a:rPr lang="ru-RU" sz="1600" b="1" baseline="0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</a:rPr>
                        <a:t>45 лет</a:t>
                      </a:r>
                      <a:endParaRPr lang="ru-RU" sz="1600" dirty="0" smtClean="0">
                        <a:latin typeface="Montserrat" panose="00000500000000000000" pitchFamily="2" charset="-52"/>
                      </a:endParaRPr>
                    </a:p>
                    <a:p>
                      <a:pPr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+mn-cs"/>
                        </a:rPr>
                        <a:t>Мастер-классы, акции, тематические встречи, мероприятия ЗОЖ</a:t>
                      </a:r>
                      <a:endParaRPr lang="ru-RU" sz="1400" dirty="0" smtClean="0"/>
                    </a:p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 bwMode="auto">
          <a:xfrm>
            <a:off x="685800" y="747532"/>
            <a:ext cx="32765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5. Команда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4734" y="361950"/>
            <a:ext cx="1039266" cy="385582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42046"/>
              </p:ext>
            </p:extLst>
          </p:nvPr>
        </p:nvGraphicFramePr>
        <p:xfrm>
          <a:off x="762000" y="1222021"/>
          <a:ext cx="8229600" cy="3789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29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61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912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ФИО</a:t>
                      </a:r>
                      <a:endParaRPr lang="ru-RU" sz="1200" dirty="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Должность</a:t>
                      </a:r>
                      <a:endParaRPr lang="ru-RU" sz="1200" dirty="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Выполняемые задачи, за какие сервисы человек ответственен</a:t>
                      </a:r>
                      <a:endParaRPr lang="ru-RU" sz="120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+mn-cs"/>
                        </a:rPr>
                        <a:t>Давлетшина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+mn-cs"/>
                        </a:rPr>
                        <a:t> Екатерина Сергеевна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+mn-cs"/>
                        </a:rPr>
                        <a:t>Руководитель</a:t>
                      </a:r>
                      <a:endParaRPr lang="ru-RU" sz="1600" dirty="0" smtClean="0"/>
                    </a:p>
                    <a:p>
                      <a:pPr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0" lvl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Euclid Circular B SemiBold"/>
                        </a:rPr>
                        <a:t>1. Информирование граждан и организаций</a:t>
                      </a:r>
                      <a:endParaRPr kumimoji="0" lang="ru-RU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</a:endParaRPr>
                    </a:p>
                    <a:p>
                      <a:pPr marL="12700" marR="0" lvl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Euclid Circular B SemiBold"/>
                        </a:rPr>
                        <a:t>2. Работа с Платформой </a:t>
                      </a:r>
                      <a:r>
                        <a:rPr kumimoji="0" lang="ru-RU" sz="12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Euclid Circular B SemiBold"/>
                          <a:hlinkClick r:id="rId3" tooltip="https://dobro.ru/"/>
                        </a:rPr>
                        <a:t>ДОБРО.РФ</a:t>
                      </a:r>
                      <a:endParaRPr kumimoji="0" lang="ru-RU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B1262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cs typeface="Euclid Circular B SemiBold"/>
                      </a:endParaRPr>
                    </a:p>
                    <a:p>
                      <a:pPr marL="12700" marR="0" lvl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Euclid Circular B SemiBold"/>
                        </a:rPr>
                        <a:t>3. Консультирование граждан</a:t>
                      </a:r>
                    </a:p>
                    <a:p>
                      <a:pPr marL="12700" marR="0" lvl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</a:rPr>
                        <a:t>4. Работа «</a:t>
                      </a:r>
                      <a:r>
                        <a:rPr kumimoji="0" lang="ru-RU" sz="12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</a:rPr>
                        <a:t>Добро.Взаимно</a:t>
                      </a: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</a:rPr>
                        <a:t>»</a:t>
                      </a:r>
                      <a:endParaRPr lang="ru-RU" sz="1200" b="1" dirty="0" smtClean="0">
                        <a:solidFill>
                          <a:srgbClr val="2B1262"/>
                        </a:solidFill>
                        <a:latin typeface="Montserrat" panose="00000500000000000000" pitchFamily="2" charset="-52"/>
                        <a:cs typeface="Euclid Circular B SemiBold"/>
                      </a:endParaRPr>
                    </a:p>
                    <a:p>
                      <a:pPr marL="12700">
                        <a:lnSpc>
                          <a:spcPts val="1000"/>
                        </a:lnSpc>
                        <a:buClr>
                          <a:schemeClr val="accent6"/>
                        </a:buClr>
                        <a:defRPr/>
                      </a:pPr>
                      <a:r>
                        <a:rPr lang="ru-RU" sz="12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  <a:cs typeface="Euclid Circular B SemiBold"/>
                        </a:rPr>
                        <a:t>5. Предоставление помещения</a:t>
                      </a:r>
                      <a:endParaRPr lang="ru-RU" sz="1200" dirty="0" smtClean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+mn-cs"/>
                        </a:rPr>
                        <a:t>Архипова Надежда Викторовна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+mn-cs"/>
                        </a:rPr>
                        <a:t>Помощник руководителя</a:t>
                      </a:r>
                      <a:endParaRPr lang="ru-RU" sz="1600" dirty="0" smtClean="0"/>
                    </a:p>
                    <a:p>
                      <a:pPr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  <a:cs typeface="Euclid Circular B SemiBold"/>
                        </a:rPr>
                        <a:t>1.Участие в деятельности Движения Первых</a:t>
                      </a:r>
                    </a:p>
                    <a:p>
                      <a:pPr marL="12700">
                        <a:lnSpc>
                          <a:spcPts val="1000"/>
                        </a:lnSpc>
                        <a:buClr>
                          <a:schemeClr val="accent6"/>
                        </a:buClr>
                        <a:defRPr/>
                      </a:pPr>
                      <a:r>
                        <a:rPr lang="ru-RU" sz="12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  <a:cs typeface="Euclid Circular B SemiBold"/>
                        </a:rPr>
                        <a:t>2. Подростковые центры</a:t>
                      </a:r>
                      <a:r>
                        <a:rPr lang="ru-RU" sz="1200" b="1" baseline="0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  <a:cs typeface="Euclid Circular B SemiBold"/>
                        </a:rPr>
                        <a:t> </a:t>
                      </a:r>
                      <a:endParaRPr lang="ru-RU" sz="1200" b="1" dirty="0" smtClean="0">
                        <a:solidFill>
                          <a:srgbClr val="2B1262"/>
                        </a:solidFill>
                        <a:latin typeface="Montserrat" panose="00000500000000000000" pitchFamily="2" charset="-52"/>
                        <a:cs typeface="Euclid Circular B SemiBold"/>
                      </a:endParaRPr>
                    </a:p>
                    <a:p>
                      <a:pPr marL="12700">
                        <a:lnSpc>
                          <a:spcPts val="1000"/>
                        </a:lnSpc>
                        <a:buClr>
                          <a:schemeClr val="accent6"/>
                        </a:buClr>
                        <a:defRPr/>
                      </a:pPr>
                      <a:r>
                        <a:rPr lang="ru-RU" sz="12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  <a:cs typeface="Euclid Circular B SemiBold"/>
                        </a:rPr>
                        <a:t>3. Социальное проектирование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+mn-cs"/>
                        </a:rPr>
                        <a:t>Макарова Маргарита Александровна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+mn-cs"/>
                        </a:rPr>
                        <a:t>Помощник руководителя</a:t>
                      </a:r>
                      <a:endParaRPr lang="ru-RU" sz="1600" dirty="0" smtClean="0"/>
                    </a:p>
                    <a:p>
                      <a:pPr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  <a:cs typeface="Euclid Circular B SemiBold"/>
                        </a:rPr>
                        <a:t>1.Волонтеры культуры</a:t>
                      </a:r>
                      <a:endParaRPr lang="ru-RU" sz="1200" dirty="0" smtClean="0">
                        <a:latin typeface="Montserrat" panose="00000500000000000000" pitchFamily="2" charset="-52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  <a:cs typeface="Euclid Circular B SemiBold"/>
                        </a:rPr>
                        <a:t>2.Организация и проведение мероприятий </a:t>
                      </a:r>
                      <a:endParaRPr lang="ru-RU" sz="1200" dirty="0" smtClean="0"/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  <a:cs typeface="Euclid Circular B SemiBold"/>
                        </a:rPr>
                        <a:t>3. Мотивация активных граждан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+mn-cs"/>
                        </a:rPr>
                        <a:t>Абрамушкина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+mn-cs"/>
                        </a:rPr>
                        <a:t> Ирина Юрьевна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262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cs typeface="+mn-cs"/>
                        </a:rPr>
                        <a:t>Помощник руководителя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000"/>
                        </a:lnSpc>
                        <a:buClr>
                          <a:schemeClr val="accent6"/>
                        </a:buClr>
                        <a:defRPr/>
                      </a:pPr>
                      <a:endParaRPr lang="ru-RU" sz="1200" b="1" dirty="0" smtClean="0">
                        <a:solidFill>
                          <a:srgbClr val="2B1262"/>
                        </a:solidFill>
                        <a:latin typeface="Montserrat" panose="00000500000000000000" pitchFamily="2" charset="-52"/>
                        <a:cs typeface="Euclid Circular B SemiBold"/>
                      </a:endParaRPr>
                    </a:p>
                    <a:p>
                      <a:pPr marL="12700">
                        <a:lnSpc>
                          <a:spcPts val="1000"/>
                        </a:lnSpc>
                        <a:buClr>
                          <a:schemeClr val="accent6"/>
                        </a:buClr>
                        <a:defRPr/>
                      </a:pPr>
                      <a:r>
                        <a:rPr lang="ru-RU" sz="12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  <a:cs typeface="Euclid Circular B SemiBold"/>
                        </a:rPr>
                        <a:t>1. </a:t>
                      </a:r>
                      <a:r>
                        <a:rPr lang="ru-RU" sz="1200" b="1" dirty="0" err="1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  <a:cs typeface="Euclid Circular B SemiBold"/>
                        </a:rPr>
                        <a:t>Эковолонтерство</a:t>
                      </a:r>
                      <a:endParaRPr lang="ru-RU" sz="1200" b="1" dirty="0" smtClean="0">
                        <a:solidFill>
                          <a:srgbClr val="2B1262"/>
                        </a:solidFill>
                        <a:latin typeface="Montserrat" panose="00000500000000000000" pitchFamily="2" charset="-52"/>
                        <a:cs typeface="Euclid Circular B SemiBold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2B1262"/>
                          </a:solidFill>
                          <a:latin typeface="Montserrat" panose="00000500000000000000" pitchFamily="2" charset="-52"/>
                          <a:cs typeface="Euclid Circular B SemiBold"/>
                        </a:rPr>
                        <a:t>2.Организация сообществ взаимопомощи </a:t>
                      </a:r>
                      <a:endParaRPr lang="ru-RU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 bwMode="auto"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63" name="object 2"/>
          <p:cNvSpPr txBox="1"/>
          <p:nvPr/>
        </p:nvSpPr>
        <p:spPr bwMode="auto">
          <a:xfrm>
            <a:off x="1752599" y="220204"/>
            <a:ext cx="7162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6. Финансирование </a:t>
            </a:r>
            <a:r>
              <a:rPr lang="ru-RU" sz="20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и организационная модель </a:t>
            </a:r>
            <a:r>
              <a:rPr lang="ru-RU" sz="2000" b="1" spc="-20" dirty="0" err="1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Добро.Центра</a:t>
            </a:r>
            <a:endParaRPr sz="2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39618"/>
              </p:ext>
            </p:extLst>
          </p:nvPr>
        </p:nvGraphicFramePr>
        <p:xfrm>
          <a:off x="499960" y="1962150"/>
          <a:ext cx="8157243" cy="208788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719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9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9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Euclid Circular B SemiBold"/>
                          <a:ea typeface="Euclid Circular B Medium"/>
                          <a:cs typeface="Arial"/>
                        </a:rPr>
                        <a:t>Источник финансирования</a:t>
                      </a:r>
                      <a:endParaRPr sz="1200" dirty="0">
                        <a:latin typeface="Euclid Circular B Semi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latin typeface="Euclid Circular B SemiBold"/>
                          <a:ea typeface="Euclid Circular B Medium"/>
                          <a:cs typeface="Arial"/>
                        </a:rPr>
                        <a:t>Для чего обращаемся</a:t>
                      </a:r>
                      <a:endParaRPr sz="1200" dirty="0">
                        <a:latin typeface="Euclid Circular B SemiBold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latin typeface="Euclid Circular B SemiBold"/>
                          <a:ea typeface="Euclid Circular B Medium"/>
                          <a:cs typeface="Arial"/>
                        </a:rPr>
                        <a:t>к этому источники</a:t>
                      </a:r>
                      <a:endParaRPr sz="1200" dirty="0">
                        <a:latin typeface="Euclid Circular B Semi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white"/>
                          </a:solidFill>
                          <a:latin typeface="Euclid Circular B SemiBold"/>
                          <a:ea typeface="Euclid Circular B Medium"/>
                          <a:cs typeface="Arial"/>
                        </a:rPr>
                        <a:t>Что нужно сделать, чтобы получить финансирование?</a:t>
                      </a:r>
                      <a:endParaRPr sz="1200">
                        <a:latin typeface="Euclid Circular B Semi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Euclid Circular B SemiBold"/>
                        </a:rPr>
                        <a:t>Бюджетное субсидирование</a:t>
                      </a:r>
                      <a:endParaRPr lang="ru-RU" sz="1200" dirty="0">
                        <a:latin typeface="Euclid Circular B Semi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Euclid Circular B SemiBold"/>
                        </a:rPr>
                        <a:t>Проведение мероприятий</a:t>
                      </a:r>
                    </a:p>
                    <a:p>
                      <a:pPr>
                        <a:defRPr/>
                      </a:pPr>
                      <a:endParaRPr lang="ru-RU" sz="1200" dirty="0">
                        <a:latin typeface="Euclid Circular B Semi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Euclid Circular B SemiBold"/>
                        </a:rPr>
                        <a:t>Подать заявку на следующий год</a:t>
                      </a:r>
                      <a:endParaRPr lang="ru-RU" sz="1200" dirty="0">
                        <a:latin typeface="Euclid Circular B Semi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Euclid Circular B SemiBold"/>
                        </a:rPr>
                        <a:t>Внебюджетная деятельность</a:t>
                      </a:r>
                    </a:p>
                    <a:p>
                      <a:pPr>
                        <a:defRPr/>
                      </a:pPr>
                      <a:endParaRPr lang="ru-RU" sz="1200" dirty="0">
                        <a:latin typeface="Euclid Circular B Semi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Euclid Circular B SemiBold"/>
                        </a:rPr>
                        <a:t>Основной источник дохода деятельности </a:t>
                      </a:r>
                      <a:r>
                        <a:rPr lang="ru-RU" sz="1200" dirty="0" err="1" smtClean="0">
                          <a:latin typeface="Euclid Circular B SemiBold"/>
                        </a:rPr>
                        <a:t>Добро.Центра</a:t>
                      </a:r>
                      <a:endParaRPr lang="ru-RU" sz="1200" dirty="0" smtClean="0">
                        <a:latin typeface="Euclid Circular B SemiBold"/>
                      </a:endParaRPr>
                    </a:p>
                    <a:p>
                      <a:pPr>
                        <a:defRPr/>
                      </a:pPr>
                      <a:endParaRPr lang="ru-RU" sz="1200" dirty="0">
                        <a:latin typeface="Euclid Circular B Semi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Euclid Circular B SemiBold"/>
                        </a:rPr>
                        <a:t>Вести внебюджетную деятельность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noProof="0" dirty="0" err="1" smtClean="0">
                          <a:latin typeface="Euclid Circular B SemiBold"/>
                        </a:rPr>
                        <a:t>Франдрайзинг</a:t>
                      </a:r>
                      <a:endParaRPr lang="ru-RU" sz="1200" noProof="0" dirty="0" smtClean="0">
                        <a:latin typeface="Euclid Circular B SemiBold"/>
                      </a:endParaRPr>
                    </a:p>
                    <a:p>
                      <a:pPr>
                        <a:defRPr/>
                      </a:pPr>
                      <a:endParaRPr lang="ru-RU" sz="1200" dirty="0">
                        <a:latin typeface="Euclid Circular B Semi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Euclid Circular B SemiBold"/>
                        </a:rPr>
                        <a:t>Для реализации крупных проектов</a:t>
                      </a:r>
                      <a:endParaRPr lang="ru-RU" sz="1200" dirty="0">
                        <a:latin typeface="Euclid Circular B Semi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Euclid Circular B SemiBold"/>
                        </a:rPr>
                        <a:t>Найти финансовых партнеров</a:t>
                      </a:r>
                      <a:endParaRPr lang="ru-RU" sz="1200" dirty="0">
                        <a:latin typeface="Euclid Circular B Semi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447328" y="1243349"/>
            <a:ext cx="8167114" cy="5965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2B1262"/>
              </a:solidFill>
            </a:endParaRPr>
          </a:p>
        </p:txBody>
      </p:sp>
      <p:sp>
        <p:nvSpPr>
          <p:cNvPr id="9" name="object 8"/>
          <p:cNvSpPr txBox="1"/>
          <p:nvPr/>
        </p:nvSpPr>
        <p:spPr bwMode="auto">
          <a:xfrm>
            <a:off x="681958" y="1359354"/>
            <a:ext cx="7700041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Учредителем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является 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Муниципальное бюджетное учреждение культуры "Дом культуры" муниципального образования "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Тимирязевское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сельское поселение" Ульяновского района</a:t>
            </a:r>
            <a:endParaRPr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57199" y="3979715"/>
            <a:ext cx="8167114" cy="80432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lang="ru-RU" sz="1050" b="1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1" name="object 8"/>
          <p:cNvSpPr txBox="1"/>
          <p:nvPr/>
        </p:nvSpPr>
        <p:spPr bwMode="auto">
          <a:xfrm>
            <a:off x="580276" y="4195607"/>
            <a:ext cx="7920959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Сделать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финансово стабильной организацией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-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</a:rPr>
              <a:t>развивать коммерческую деятельность, участвовать в грантах, искать финансовых и социальных партнеров.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54" name="object 2"/>
          <p:cNvSpPr txBox="1"/>
          <p:nvPr/>
        </p:nvSpPr>
        <p:spPr bwMode="auto">
          <a:xfrm>
            <a:off x="448018" y="1001490"/>
            <a:ext cx="602898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000" b="1" spc="-20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7 Взаимодействие</a:t>
            </a:r>
            <a:r>
              <a:rPr lang="ru-RU" sz="1200" dirty="0">
                <a:latin typeface="Montserrat" panose="00000500000000000000" pitchFamily="2" charset="-52"/>
                <a:cs typeface="Euclid Circular B SemiBold"/>
              </a:rPr>
              <a:t> </a:t>
            </a:r>
            <a:r>
              <a:rPr lang="ru-RU" sz="2000" b="1" spc="-20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с </a:t>
            </a:r>
            <a:r>
              <a:rPr lang="ru-RU" sz="20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партнерами</a:t>
            </a:r>
            <a:endParaRPr sz="2000" dirty="0">
              <a:solidFill>
                <a:schemeClr val="bg1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86825"/>
              </p:ext>
            </p:extLst>
          </p:nvPr>
        </p:nvGraphicFramePr>
        <p:xfrm>
          <a:off x="533400" y="1809750"/>
          <a:ext cx="8049666" cy="30073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83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3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3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Партнер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Что вы можете дать партнеру?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Что вы хотите получить</a:t>
                      </a:r>
                      <a:endParaRPr dirty="0">
                        <a:latin typeface="Montserrat" panose="00000500000000000000" pitchFamily="2" charset="-52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от партнера?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Школы Тимирязевского сельского поселения</a:t>
                      </a:r>
                      <a:endParaRPr lang="ru-RU" sz="1400" dirty="0" smtClean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Совместные мероприятия</a:t>
                      </a:r>
                      <a:endParaRPr lang="ru-RU" sz="1400" dirty="0" smtClean="0">
                        <a:latin typeface="Montserrat"/>
                      </a:endParaRPr>
                    </a:p>
                    <a:p>
                      <a:pPr>
                        <a:defRPr/>
                      </a:pPr>
                      <a:endParaRPr lang="ru-RU" sz="1400" dirty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Волонтеры</a:t>
                      </a:r>
                      <a:endParaRPr lang="ru-RU" sz="1400" dirty="0" smtClean="0">
                        <a:latin typeface="Montserrat"/>
                      </a:endParaRPr>
                    </a:p>
                    <a:p>
                      <a:pPr>
                        <a:defRPr/>
                      </a:pPr>
                      <a:endParaRPr lang="ru-RU" sz="1400" dirty="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Администрация</a:t>
                      </a:r>
                      <a:r>
                        <a:rPr lang="ru-RU" sz="1400" b="1" baseline="0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 Тимирязевского сельского поселения</a:t>
                      </a:r>
                      <a:endParaRPr lang="ru-RU" sz="1400" dirty="0" smtClean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Волонтеров</a:t>
                      </a:r>
                      <a:endParaRPr lang="ru-RU" sz="1400" dirty="0" smtClean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Информационная, консультационная</a:t>
                      </a:r>
                      <a:r>
                        <a:rPr lang="ru-RU" sz="1400" b="1" baseline="0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 и финансовая поддержка</a:t>
                      </a:r>
                      <a:endParaRPr lang="ru-RU" sz="1400" dirty="0" smtClean="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Центр активного долголетия «Возраст</a:t>
                      </a:r>
                      <a:r>
                        <a:rPr lang="ru-RU" sz="1400" b="1" baseline="0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 +»</a:t>
                      </a:r>
                      <a:endParaRPr lang="ru-RU" sz="1400" dirty="0" smtClean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Совместные мероприятия</a:t>
                      </a:r>
                      <a:endParaRPr lang="ru-RU" sz="1400" dirty="0" smtClean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Волонтеры</a:t>
                      </a:r>
                      <a:endParaRPr lang="ru-RU" sz="1400" dirty="0" smtClean="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АНО</a:t>
                      </a:r>
                      <a:r>
                        <a:rPr lang="ru-RU" sz="1400" b="1" baseline="0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 «Пространство инициатив»</a:t>
                      </a:r>
                      <a:endParaRPr lang="ru-RU" sz="1400" dirty="0" smtClean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Волонтеров</a:t>
                      </a:r>
                      <a:endParaRPr lang="ru-RU" sz="1400" dirty="0" smtClean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Информационная, консультационная</a:t>
                      </a:r>
                      <a:r>
                        <a:rPr lang="ru-RU" sz="1400" b="1" baseline="0" dirty="0" smtClean="0">
                          <a:solidFill>
                            <a:srgbClr val="2B1262"/>
                          </a:solidFill>
                          <a:latin typeface="Montserrat"/>
                        </a:rPr>
                        <a:t> и финансовая поддержка</a:t>
                      </a:r>
                      <a:endParaRPr lang="ru-RU" sz="1400" dirty="0" smtClean="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 bwMode="auto">
          <a:xfrm>
            <a:off x="-7620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 bwMode="auto">
          <a:xfrm>
            <a:off x="457200" y="1581150"/>
            <a:ext cx="8229600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2B1262"/>
              </a:solidFill>
            </a:endParaRPr>
          </a:p>
        </p:txBody>
      </p:sp>
      <p:sp>
        <p:nvSpPr>
          <p:cNvPr id="33" name="object 2"/>
          <p:cNvSpPr txBox="1"/>
          <p:nvPr/>
        </p:nvSpPr>
        <p:spPr bwMode="auto">
          <a:xfrm>
            <a:off x="457200" y="895350"/>
            <a:ext cx="7162800" cy="474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8. Пространство </a:t>
            </a:r>
            <a:r>
              <a:rPr lang="ru-RU" sz="30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и </a:t>
            </a:r>
            <a:r>
              <a:rPr lang="ru-RU" sz="3000" b="1" spc="-20" dirty="0" err="1">
                <a:solidFill>
                  <a:schemeClr val="bg1"/>
                </a:solidFill>
                <a:latin typeface="Euclid Circular B SemiBold"/>
                <a:cs typeface="Euclid Circular B SemiBold"/>
              </a:rPr>
              <a:t>брендинг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34" name="object 8"/>
          <p:cNvSpPr txBox="1"/>
          <p:nvPr/>
        </p:nvSpPr>
        <p:spPr bwMode="auto">
          <a:xfrm>
            <a:off x="609600" y="1686113"/>
            <a:ext cx="784860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Предоставьте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план пространства с описанными функциональными зонами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. Какие ценности вы закладываете в пространство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? В чем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аутеничность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(особенность) вашего пространства? Приложите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референсы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пространства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. 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05256" y="2519629"/>
            <a:ext cx="5791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38400" y="2521001"/>
            <a:ext cx="0" cy="142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" idx="0"/>
          </p:cNvCxnSpPr>
          <p:nvPr/>
        </p:nvCxnSpPr>
        <p:spPr>
          <a:xfrm>
            <a:off x="3800856" y="2519629"/>
            <a:ext cx="0" cy="142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05256" y="4400550"/>
            <a:ext cx="1075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38400" y="4400550"/>
            <a:ext cx="0" cy="63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38400" y="440055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124200" y="4400550"/>
            <a:ext cx="0" cy="63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67200" y="4324350"/>
            <a:ext cx="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267200" y="432435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334000" y="4324350"/>
            <a:ext cx="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438400" y="3943350"/>
            <a:ext cx="1362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981200" y="4400550"/>
            <a:ext cx="0" cy="63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ject 2"/>
          <p:cNvSpPr txBox="1"/>
          <p:nvPr/>
        </p:nvSpPr>
        <p:spPr bwMode="auto">
          <a:xfrm>
            <a:off x="905256" y="4658887"/>
            <a:ext cx="107289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400" b="1" spc="-20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Коворкинг</a:t>
            </a:r>
            <a:endParaRPr sz="14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47" name="object 2"/>
          <p:cNvSpPr txBox="1"/>
          <p:nvPr/>
        </p:nvSpPr>
        <p:spPr bwMode="auto">
          <a:xfrm>
            <a:off x="4267200" y="4357263"/>
            <a:ext cx="1072896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40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Зона для мастер-классов</a:t>
            </a:r>
            <a:endParaRPr sz="14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48" name="object 2"/>
          <p:cNvSpPr txBox="1"/>
          <p:nvPr/>
        </p:nvSpPr>
        <p:spPr bwMode="auto">
          <a:xfrm>
            <a:off x="2438400" y="4504739"/>
            <a:ext cx="84429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1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Гардероб</a:t>
            </a:r>
            <a:endParaRPr sz="11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49" name="object 2"/>
          <p:cNvSpPr txBox="1"/>
          <p:nvPr/>
        </p:nvSpPr>
        <p:spPr bwMode="auto">
          <a:xfrm>
            <a:off x="3119628" y="4832209"/>
            <a:ext cx="107289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400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Ресепшен</a:t>
            </a:r>
            <a:endParaRPr sz="14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50" name="object 2"/>
          <p:cNvSpPr txBox="1"/>
          <p:nvPr/>
        </p:nvSpPr>
        <p:spPr bwMode="auto">
          <a:xfrm>
            <a:off x="1074114" y="2496089"/>
            <a:ext cx="1285038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2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Сцена</a:t>
            </a:r>
            <a:r>
              <a:rPr lang="en-US" sz="12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/</a:t>
            </a:r>
            <a:endParaRPr lang="ru-RU" sz="1200" b="1" spc="-20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2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кинопросмотр</a:t>
            </a:r>
            <a:endParaRPr sz="12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51" name="object 2"/>
          <p:cNvSpPr txBox="1"/>
          <p:nvPr/>
        </p:nvSpPr>
        <p:spPr bwMode="auto">
          <a:xfrm>
            <a:off x="2587752" y="2948764"/>
            <a:ext cx="107289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2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Зал для массовых мероприятий</a:t>
            </a:r>
            <a:endParaRPr sz="12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 bwMode="auto">
          <a:xfrm>
            <a:off x="-7620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3400" y="361950"/>
            <a:ext cx="1039266" cy="3855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68" y="989836"/>
            <a:ext cx="2708479" cy="1680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2" y="975671"/>
            <a:ext cx="2505150" cy="1694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68" y="3022356"/>
            <a:ext cx="2708479" cy="2196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2" y="3022356"/>
            <a:ext cx="2505150" cy="22163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76" y="3022356"/>
            <a:ext cx="2985147" cy="219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2729</TotalTime>
  <Words>487</Words>
  <Application>Microsoft Office PowerPoint</Application>
  <DocSecurity>0</DocSecurity>
  <PresentationFormat>Экран (16:9)</PresentationFormat>
  <Paragraphs>127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</dc:creator>
  <cp:lastModifiedBy>Дом Культуры</cp:lastModifiedBy>
  <cp:revision>196</cp:revision>
  <dcterms:created xsi:type="dcterms:W3CDTF">2023-03-13T00:14:48Z</dcterms:created>
  <dcterms:modified xsi:type="dcterms:W3CDTF">2024-06-09T10:29:24Z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