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</p:sldMasterIdLst>
  <p:notesMasterIdLst>
    <p:notesMasterId r:id="rId16"/>
  </p:notesMasterIdLst>
  <p:sldIdLst>
    <p:sldId id="1337" r:id="rId2"/>
    <p:sldId id="1304" r:id="rId3"/>
    <p:sldId id="1386" r:id="rId4"/>
    <p:sldId id="1350" r:id="rId5"/>
    <p:sldId id="1352" r:id="rId6"/>
    <p:sldId id="1355" r:id="rId7"/>
    <p:sldId id="1360" r:id="rId8"/>
    <p:sldId id="1357" r:id="rId9"/>
    <p:sldId id="1382" r:id="rId10"/>
    <p:sldId id="1362" r:id="rId11"/>
    <p:sldId id="1383" r:id="rId12"/>
    <p:sldId id="1359" r:id="rId13"/>
    <p:sldId id="1384" r:id="rId14"/>
    <p:sldId id="1385" r:id="rId15"/>
  </p:sldIdLst>
  <p:sldSz cx="12858750" cy="7232650"/>
  <p:notesSz cx="6858000" cy="9144000"/>
  <p:custDataLst>
    <p:tags r:id="rId1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3959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339966"/>
    <a:srgbClr val="042E60"/>
    <a:srgbClr val="92D050"/>
    <a:srgbClr val="108036"/>
    <a:srgbClr val="8CC94C"/>
    <a:srgbClr val="108136"/>
    <a:srgbClr val="568D11"/>
    <a:srgbClr val="FF6907"/>
    <a:srgbClr val="01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93345" autoAdjust="0"/>
  </p:normalViewPr>
  <p:slideViewPr>
    <p:cSldViewPr>
      <p:cViewPr varScale="1">
        <p:scale>
          <a:sx n="78" d="100"/>
          <a:sy n="78" d="100"/>
        </p:scale>
        <p:origin x="954" y="78"/>
      </p:cViewPr>
      <p:guideLst>
        <p:guide orient="horz" pos="328"/>
        <p:guide pos="3959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2025/4/12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04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464314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20790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7288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493028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567622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845653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3661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004933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ACECF-13A4-49C3-B819-E09F9EC134D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07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FBD33-0E80-4B03-BDEC-5ABB56D8691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07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1347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650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93421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pPr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15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iming>
    <p:tnLst>
      <p:par>
        <p:cTn id="1" dur="indefinite" restart="never" nodeType="tmRoot"/>
      </p:par>
    </p:tnLst>
  </p:timing>
  <p:txStyles>
    <p:titleStyle>
      <a:lvl1pPr algn="l" defTabSz="9144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3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1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09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/>
          <p:cNvSpPr>
            <a:spLocks/>
          </p:cNvSpPr>
          <p:nvPr/>
        </p:nvSpPr>
        <p:spPr bwMode="auto">
          <a:xfrm>
            <a:off x="0" y="946270"/>
            <a:ext cx="11328078" cy="5332963"/>
          </a:xfrm>
          <a:custGeom>
            <a:avLst/>
            <a:gdLst>
              <a:gd name="T0" fmla="*/ 0 w 4756"/>
              <a:gd name="T1" fmla="*/ 0 h 2239"/>
              <a:gd name="T2" fmla="*/ 3897 w 4756"/>
              <a:gd name="T3" fmla="*/ 0 h 2239"/>
              <a:gd name="T4" fmla="*/ 4756 w 4756"/>
              <a:gd name="T5" fmla="*/ 1121 h 2239"/>
              <a:gd name="T6" fmla="*/ 3897 w 4756"/>
              <a:gd name="T7" fmla="*/ 2239 h 2239"/>
              <a:gd name="T8" fmla="*/ 0 w 4756"/>
              <a:gd name="T9" fmla="*/ 2239 h 2239"/>
              <a:gd name="T10" fmla="*/ 0 w 4756"/>
              <a:gd name="T11" fmla="*/ 0 h 2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56" h="2239">
                <a:moveTo>
                  <a:pt x="0" y="0"/>
                </a:moveTo>
                <a:lnTo>
                  <a:pt x="3897" y="0"/>
                </a:lnTo>
                <a:lnTo>
                  <a:pt x="4756" y="1121"/>
                </a:lnTo>
                <a:lnTo>
                  <a:pt x="3897" y="2239"/>
                </a:lnTo>
                <a:lnTo>
                  <a:pt x="0" y="2239"/>
                </a:lnTo>
                <a:lnTo>
                  <a:pt x="0" y="0"/>
                </a:lnTo>
                <a:close/>
              </a:path>
            </a:pathLst>
          </a:custGeom>
          <a:solidFill>
            <a:srgbClr val="33996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5942716" y="-4087"/>
            <a:ext cx="4620789" cy="7240824"/>
          </a:xfrm>
          <a:custGeom>
            <a:avLst/>
            <a:gdLst>
              <a:gd name="T0" fmla="*/ 0 w 1940"/>
              <a:gd name="T1" fmla="*/ 0 h 3040"/>
              <a:gd name="T2" fmla="*/ 774 w 1940"/>
              <a:gd name="T3" fmla="*/ 0 h 3040"/>
              <a:gd name="T4" fmla="*/ 1938 w 1940"/>
              <a:gd name="T5" fmla="*/ 1537 h 3040"/>
              <a:gd name="T6" fmla="*/ 1940 w 1940"/>
              <a:gd name="T7" fmla="*/ 1537 h 3040"/>
              <a:gd name="T8" fmla="*/ 774 w 1940"/>
              <a:gd name="T9" fmla="*/ 3040 h 3040"/>
              <a:gd name="T10" fmla="*/ 0 w 1940"/>
              <a:gd name="T11" fmla="*/ 3040 h 3040"/>
              <a:gd name="T12" fmla="*/ 1167 w 1940"/>
              <a:gd name="T13" fmla="*/ 1537 h 3040"/>
              <a:gd name="T14" fmla="*/ 0 w 1940"/>
              <a:gd name="T15" fmla="*/ 0 h 3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40" h="3040">
                <a:moveTo>
                  <a:pt x="0" y="0"/>
                </a:moveTo>
                <a:lnTo>
                  <a:pt x="774" y="0"/>
                </a:lnTo>
                <a:lnTo>
                  <a:pt x="1938" y="1537"/>
                </a:lnTo>
                <a:lnTo>
                  <a:pt x="1940" y="1537"/>
                </a:lnTo>
                <a:lnTo>
                  <a:pt x="774" y="3040"/>
                </a:lnTo>
                <a:lnTo>
                  <a:pt x="0" y="3040"/>
                </a:lnTo>
                <a:lnTo>
                  <a:pt x="1167" y="1537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3117007" y="2613437"/>
            <a:ext cx="489654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altLang="zh-CN" sz="6000" b="1" cap="all" spc="300" dirty="0" smtClean="0">
                <a:solidFill>
                  <a:schemeClr val="bg1"/>
                </a:solidFill>
                <a:cs typeface="Arial" panose="020B0604020202020204" pitchFamily="34" charset="0"/>
              </a:rPr>
              <a:t>Центр</a:t>
            </a:r>
          </a:p>
          <a:p>
            <a:pPr>
              <a:spcBef>
                <a:spcPts val="0"/>
              </a:spcBef>
              <a:buNone/>
            </a:pPr>
            <a:r>
              <a:rPr lang="ru-RU" altLang="zh-CN" sz="6000" b="1" cap="all" spc="300" dirty="0" smtClean="0">
                <a:solidFill>
                  <a:schemeClr val="bg1"/>
                </a:solidFill>
                <a:cs typeface="Arial" panose="020B0604020202020204" pitchFamily="34" charset="0"/>
              </a:rPr>
              <a:t>культуры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838200" y="4466783"/>
            <a:ext cx="681831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838200" y="4507423"/>
            <a:ext cx="681831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altLang="zh-CN" sz="2500" b="1" cap="all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altLang="zh-CN" sz="2500" b="1" cap="all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округа верхотурский</a:t>
            </a:r>
            <a:endParaRPr lang="zh-CN" altLang="en-US" sz="2500" b="1" cap="all" dirty="0">
              <a:solidFill>
                <a:schemeClr val="bg1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740743" y="2450701"/>
            <a:ext cx="367240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altLang="zh-CN" sz="13800" cap="all" spc="3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ЦК</a:t>
            </a:r>
            <a:endParaRPr lang="zh-CN" altLang="en-US" sz="13800" cap="all" spc="3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51" y="231949"/>
            <a:ext cx="2664296" cy="1884836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r="30107"/>
          <a:stretch/>
        </p:blipFill>
        <p:spPr bwMode="auto">
          <a:xfrm>
            <a:off x="9669735" y="5131533"/>
            <a:ext cx="3043892" cy="20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任意多边形 97"/>
          <p:cNvSpPr/>
          <p:nvPr/>
        </p:nvSpPr>
        <p:spPr>
          <a:xfrm>
            <a:off x="5826200" y="2230165"/>
            <a:ext cx="1932671" cy="1981682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  <a:gd name="connsiteX28" fmla="*/ 0 w 1768701"/>
              <a:gd name="connsiteY28" fmla="*/ 0 h 1819275"/>
              <a:gd name="connsiteX0" fmla="*/ 0 w 1774058"/>
              <a:gd name="connsiteY0" fmla="*/ 0 h 1819275"/>
              <a:gd name="connsiteX1" fmla="*/ 1239837 w 1774058"/>
              <a:gd name="connsiteY1" fmla="*/ 0 h 1819275"/>
              <a:gd name="connsiteX2" fmla="*/ 1425575 w 1774058"/>
              <a:gd name="connsiteY2" fmla="*/ 1819275 h 1819275"/>
              <a:gd name="connsiteX3" fmla="*/ 1217011 w 1774058"/>
              <a:gd name="connsiteY3" fmla="*/ 1151279 h 1819275"/>
              <a:gd name="connsiteX4" fmla="*/ 1120532 w 1774058"/>
              <a:gd name="connsiteY4" fmla="*/ 960656 h 1819275"/>
              <a:gd name="connsiteX5" fmla="*/ 1125218 w 1774058"/>
              <a:gd name="connsiteY5" fmla="*/ 962449 h 1819275"/>
              <a:gd name="connsiteX6" fmla="*/ 1087312 w 1774058"/>
              <a:gd name="connsiteY6" fmla="*/ 895020 h 1819275"/>
              <a:gd name="connsiteX7" fmla="*/ 1067594 w 1774058"/>
              <a:gd name="connsiteY7" fmla="*/ 856060 h 1819275"/>
              <a:gd name="connsiteX8" fmla="*/ 1044723 w 1774058"/>
              <a:gd name="connsiteY8" fmla="*/ 819259 h 1819275"/>
              <a:gd name="connsiteX9" fmla="*/ 1032247 w 1774058"/>
              <a:gd name="connsiteY9" fmla="*/ 797066 h 1819275"/>
              <a:gd name="connsiteX10" fmla="*/ 1011074 w 1774058"/>
              <a:gd name="connsiteY10" fmla="*/ 765115 h 1819275"/>
              <a:gd name="connsiteX11" fmla="*/ 976419 w 1774058"/>
              <a:gd name="connsiteY11" fmla="*/ 709350 h 1819275"/>
              <a:gd name="connsiteX12" fmla="*/ 949071 w 1774058"/>
              <a:gd name="connsiteY12" fmla="*/ 671548 h 1819275"/>
              <a:gd name="connsiteX13" fmla="*/ 932625 w 1774058"/>
              <a:gd name="connsiteY13" fmla="*/ 646730 h 1819275"/>
              <a:gd name="connsiteX14" fmla="*/ 911183 w 1774058"/>
              <a:gd name="connsiteY14" fmla="*/ 619176 h 1819275"/>
              <a:gd name="connsiteX15" fmla="*/ 873826 w 1774058"/>
              <a:gd name="connsiteY15" fmla="*/ 567538 h 1819275"/>
              <a:gd name="connsiteX16" fmla="*/ 842456 w 1774058"/>
              <a:gd name="connsiteY16" fmla="*/ 530859 h 1819275"/>
              <a:gd name="connsiteX17" fmla="*/ 827460 w 1774058"/>
              <a:gd name="connsiteY17" fmla="*/ 511589 h 1819275"/>
              <a:gd name="connsiteX18" fmla="*/ 804660 w 1774058"/>
              <a:gd name="connsiteY18" fmla="*/ 486667 h 1819275"/>
              <a:gd name="connsiteX19" fmla="*/ 759485 w 1774058"/>
              <a:gd name="connsiteY19" fmla="*/ 433846 h 1819275"/>
              <a:gd name="connsiteX20" fmla="*/ 732019 w 1774058"/>
              <a:gd name="connsiteY20" fmla="*/ 407265 h 1819275"/>
              <a:gd name="connsiteX21" fmla="*/ 717863 w 1774058"/>
              <a:gd name="connsiteY21" fmla="*/ 391791 h 1819275"/>
              <a:gd name="connsiteX22" fmla="*/ 677622 w 1774058"/>
              <a:gd name="connsiteY22" fmla="*/ 354620 h 1819275"/>
              <a:gd name="connsiteX23" fmla="*/ 633065 w 1774058"/>
              <a:gd name="connsiteY23" fmla="*/ 311498 h 1819275"/>
              <a:gd name="connsiteX24" fmla="*/ 619739 w 1774058"/>
              <a:gd name="connsiteY24" fmla="*/ 301151 h 1819275"/>
              <a:gd name="connsiteX25" fmla="*/ 604942 w 1774058"/>
              <a:gd name="connsiteY25" fmla="*/ 287483 h 1819275"/>
              <a:gd name="connsiteX26" fmla="*/ 29334 w 1774058"/>
              <a:gd name="connsiteY26" fmla="*/ 3471 h 1819275"/>
              <a:gd name="connsiteX27" fmla="*/ 7152 w 1774058"/>
              <a:gd name="connsiteY27" fmla="*/ 1798 h 1819275"/>
              <a:gd name="connsiteX28" fmla="*/ 0 w 1774058"/>
              <a:gd name="connsiteY28" fmla="*/ 0 h 1819275"/>
              <a:gd name="connsiteX0" fmla="*/ 0 w 1775399"/>
              <a:gd name="connsiteY0" fmla="*/ 0 h 1819275"/>
              <a:gd name="connsiteX1" fmla="*/ 1239837 w 1775399"/>
              <a:gd name="connsiteY1" fmla="*/ 0 h 1819275"/>
              <a:gd name="connsiteX2" fmla="*/ 1425575 w 1775399"/>
              <a:gd name="connsiteY2" fmla="*/ 1819275 h 1819275"/>
              <a:gd name="connsiteX3" fmla="*/ 1217011 w 1775399"/>
              <a:gd name="connsiteY3" fmla="*/ 1151279 h 1819275"/>
              <a:gd name="connsiteX4" fmla="*/ 1120532 w 1775399"/>
              <a:gd name="connsiteY4" fmla="*/ 960656 h 1819275"/>
              <a:gd name="connsiteX5" fmla="*/ 1125218 w 1775399"/>
              <a:gd name="connsiteY5" fmla="*/ 962449 h 1819275"/>
              <a:gd name="connsiteX6" fmla="*/ 1087312 w 1775399"/>
              <a:gd name="connsiteY6" fmla="*/ 895020 h 1819275"/>
              <a:gd name="connsiteX7" fmla="*/ 1067594 w 1775399"/>
              <a:gd name="connsiteY7" fmla="*/ 856060 h 1819275"/>
              <a:gd name="connsiteX8" fmla="*/ 1044723 w 1775399"/>
              <a:gd name="connsiteY8" fmla="*/ 819259 h 1819275"/>
              <a:gd name="connsiteX9" fmla="*/ 1032247 w 1775399"/>
              <a:gd name="connsiteY9" fmla="*/ 797066 h 1819275"/>
              <a:gd name="connsiteX10" fmla="*/ 1011074 w 1775399"/>
              <a:gd name="connsiteY10" fmla="*/ 765115 h 1819275"/>
              <a:gd name="connsiteX11" fmla="*/ 976419 w 1775399"/>
              <a:gd name="connsiteY11" fmla="*/ 709350 h 1819275"/>
              <a:gd name="connsiteX12" fmla="*/ 949071 w 1775399"/>
              <a:gd name="connsiteY12" fmla="*/ 671548 h 1819275"/>
              <a:gd name="connsiteX13" fmla="*/ 932625 w 1775399"/>
              <a:gd name="connsiteY13" fmla="*/ 646730 h 1819275"/>
              <a:gd name="connsiteX14" fmla="*/ 911183 w 1775399"/>
              <a:gd name="connsiteY14" fmla="*/ 619176 h 1819275"/>
              <a:gd name="connsiteX15" fmla="*/ 873826 w 1775399"/>
              <a:gd name="connsiteY15" fmla="*/ 567538 h 1819275"/>
              <a:gd name="connsiteX16" fmla="*/ 842456 w 1775399"/>
              <a:gd name="connsiteY16" fmla="*/ 530859 h 1819275"/>
              <a:gd name="connsiteX17" fmla="*/ 827460 w 1775399"/>
              <a:gd name="connsiteY17" fmla="*/ 511589 h 1819275"/>
              <a:gd name="connsiteX18" fmla="*/ 804660 w 1775399"/>
              <a:gd name="connsiteY18" fmla="*/ 486667 h 1819275"/>
              <a:gd name="connsiteX19" fmla="*/ 759485 w 1775399"/>
              <a:gd name="connsiteY19" fmla="*/ 433846 h 1819275"/>
              <a:gd name="connsiteX20" fmla="*/ 732019 w 1775399"/>
              <a:gd name="connsiteY20" fmla="*/ 407265 h 1819275"/>
              <a:gd name="connsiteX21" fmla="*/ 717863 w 1775399"/>
              <a:gd name="connsiteY21" fmla="*/ 391791 h 1819275"/>
              <a:gd name="connsiteX22" fmla="*/ 677622 w 1775399"/>
              <a:gd name="connsiteY22" fmla="*/ 354620 h 1819275"/>
              <a:gd name="connsiteX23" fmla="*/ 633065 w 1775399"/>
              <a:gd name="connsiteY23" fmla="*/ 311498 h 1819275"/>
              <a:gd name="connsiteX24" fmla="*/ 619739 w 1775399"/>
              <a:gd name="connsiteY24" fmla="*/ 301151 h 1819275"/>
              <a:gd name="connsiteX25" fmla="*/ 604942 w 1775399"/>
              <a:gd name="connsiteY25" fmla="*/ 287483 h 1819275"/>
              <a:gd name="connsiteX26" fmla="*/ 29334 w 1775399"/>
              <a:gd name="connsiteY26" fmla="*/ 3471 h 1819275"/>
              <a:gd name="connsiteX27" fmla="*/ 7152 w 1775399"/>
              <a:gd name="connsiteY27" fmla="*/ 1798 h 1819275"/>
              <a:gd name="connsiteX28" fmla="*/ 0 w 1775399"/>
              <a:gd name="connsiteY28" fmla="*/ 0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5399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97075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lnTo>
                  <a:pt x="0" y="0"/>
                </a:lnTo>
                <a:close/>
              </a:path>
            </a:pathLst>
          </a:custGeom>
          <a:solidFill>
            <a:srgbClr val="33996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87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任意多边形 98"/>
          <p:cNvSpPr/>
          <p:nvPr/>
        </p:nvSpPr>
        <p:spPr>
          <a:xfrm rot="18018922">
            <a:off x="4939769" y="2300485"/>
            <a:ext cx="1924148" cy="1979551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8CC94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87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1" name="任意多边形 140"/>
          <p:cNvSpPr/>
          <p:nvPr/>
        </p:nvSpPr>
        <p:spPr>
          <a:xfrm rot="14427225">
            <a:off x="4546631" y="3096354"/>
            <a:ext cx="1924148" cy="1981681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33996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87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2" name="任意多边形 141"/>
          <p:cNvSpPr/>
          <p:nvPr/>
        </p:nvSpPr>
        <p:spPr>
          <a:xfrm rot="10859581">
            <a:off x="5039919" y="3843211"/>
            <a:ext cx="1926279" cy="1981682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8CC94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87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" name="任意多边形 142"/>
          <p:cNvSpPr/>
          <p:nvPr/>
        </p:nvSpPr>
        <p:spPr>
          <a:xfrm rot="7267884">
            <a:off x="5923151" y="3786745"/>
            <a:ext cx="1926280" cy="1979551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339966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87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4" name="任意多边形 143"/>
          <p:cNvSpPr/>
          <p:nvPr/>
        </p:nvSpPr>
        <p:spPr>
          <a:xfrm rot="3662163">
            <a:off x="6319490" y="2994073"/>
            <a:ext cx="1924148" cy="1981681"/>
          </a:xfrm>
          <a:custGeom>
            <a:avLst/>
            <a:gdLst>
              <a:gd name="connsiteX0" fmla="*/ 0 w 1768701"/>
              <a:gd name="connsiteY0" fmla="*/ 0 h 1819275"/>
              <a:gd name="connsiteX1" fmla="*/ 1239837 w 1768701"/>
              <a:gd name="connsiteY1" fmla="*/ 0 h 1819275"/>
              <a:gd name="connsiteX2" fmla="*/ 1425575 w 1768701"/>
              <a:gd name="connsiteY2" fmla="*/ 1819275 h 1819275"/>
              <a:gd name="connsiteX3" fmla="*/ 1217011 w 1768701"/>
              <a:gd name="connsiteY3" fmla="*/ 1151279 h 1819275"/>
              <a:gd name="connsiteX4" fmla="*/ 1120532 w 1768701"/>
              <a:gd name="connsiteY4" fmla="*/ 960656 h 1819275"/>
              <a:gd name="connsiteX5" fmla="*/ 1125218 w 1768701"/>
              <a:gd name="connsiteY5" fmla="*/ 962449 h 1819275"/>
              <a:gd name="connsiteX6" fmla="*/ 1087312 w 1768701"/>
              <a:gd name="connsiteY6" fmla="*/ 895020 h 1819275"/>
              <a:gd name="connsiteX7" fmla="*/ 1067594 w 1768701"/>
              <a:gd name="connsiteY7" fmla="*/ 856060 h 1819275"/>
              <a:gd name="connsiteX8" fmla="*/ 1044723 w 1768701"/>
              <a:gd name="connsiteY8" fmla="*/ 819259 h 1819275"/>
              <a:gd name="connsiteX9" fmla="*/ 1032247 w 1768701"/>
              <a:gd name="connsiteY9" fmla="*/ 797066 h 1819275"/>
              <a:gd name="connsiteX10" fmla="*/ 1011074 w 1768701"/>
              <a:gd name="connsiteY10" fmla="*/ 765115 h 1819275"/>
              <a:gd name="connsiteX11" fmla="*/ 976419 w 1768701"/>
              <a:gd name="connsiteY11" fmla="*/ 709350 h 1819275"/>
              <a:gd name="connsiteX12" fmla="*/ 949071 w 1768701"/>
              <a:gd name="connsiteY12" fmla="*/ 671548 h 1819275"/>
              <a:gd name="connsiteX13" fmla="*/ 932625 w 1768701"/>
              <a:gd name="connsiteY13" fmla="*/ 646730 h 1819275"/>
              <a:gd name="connsiteX14" fmla="*/ 911183 w 1768701"/>
              <a:gd name="connsiteY14" fmla="*/ 619176 h 1819275"/>
              <a:gd name="connsiteX15" fmla="*/ 873826 w 1768701"/>
              <a:gd name="connsiteY15" fmla="*/ 567538 h 1819275"/>
              <a:gd name="connsiteX16" fmla="*/ 842456 w 1768701"/>
              <a:gd name="connsiteY16" fmla="*/ 530859 h 1819275"/>
              <a:gd name="connsiteX17" fmla="*/ 827460 w 1768701"/>
              <a:gd name="connsiteY17" fmla="*/ 511589 h 1819275"/>
              <a:gd name="connsiteX18" fmla="*/ 804660 w 1768701"/>
              <a:gd name="connsiteY18" fmla="*/ 486667 h 1819275"/>
              <a:gd name="connsiteX19" fmla="*/ 759485 w 1768701"/>
              <a:gd name="connsiteY19" fmla="*/ 433846 h 1819275"/>
              <a:gd name="connsiteX20" fmla="*/ 732019 w 1768701"/>
              <a:gd name="connsiteY20" fmla="*/ 407265 h 1819275"/>
              <a:gd name="connsiteX21" fmla="*/ 717863 w 1768701"/>
              <a:gd name="connsiteY21" fmla="*/ 391791 h 1819275"/>
              <a:gd name="connsiteX22" fmla="*/ 677622 w 1768701"/>
              <a:gd name="connsiteY22" fmla="*/ 354620 h 1819275"/>
              <a:gd name="connsiteX23" fmla="*/ 633065 w 1768701"/>
              <a:gd name="connsiteY23" fmla="*/ 311498 h 1819275"/>
              <a:gd name="connsiteX24" fmla="*/ 619739 w 1768701"/>
              <a:gd name="connsiteY24" fmla="*/ 301151 h 1819275"/>
              <a:gd name="connsiteX25" fmla="*/ 604942 w 1768701"/>
              <a:gd name="connsiteY25" fmla="*/ 287483 h 1819275"/>
              <a:gd name="connsiteX26" fmla="*/ 29334 w 1768701"/>
              <a:gd name="connsiteY26" fmla="*/ 3471 h 1819275"/>
              <a:gd name="connsiteX27" fmla="*/ 7152 w 1768701"/>
              <a:gd name="connsiteY27" fmla="*/ 17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68701" h="1819275">
                <a:moveTo>
                  <a:pt x="0" y="0"/>
                </a:moveTo>
                <a:lnTo>
                  <a:pt x="1239837" y="0"/>
                </a:lnTo>
                <a:cubicBezTo>
                  <a:pt x="1820863" y="101600"/>
                  <a:pt x="1981200" y="942975"/>
                  <a:pt x="1425575" y="1819275"/>
                </a:cubicBezTo>
                <a:cubicBezTo>
                  <a:pt x="1410692" y="1702594"/>
                  <a:pt x="1345133" y="1441252"/>
                  <a:pt x="1217011" y="1151279"/>
                </a:cubicBezTo>
                <a:lnTo>
                  <a:pt x="1120532" y="960656"/>
                </a:lnTo>
                <a:lnTo>
                  <a:pt x="1125218" y="962449"/>
                </a:lnTo>
                <a:lnTo>
                  <a:pt x="1087312" y="895020"/>
                </a:lnTo>
                <a:lnTo>
                  <a:pt x="1067594" y="856060"/>
                </a:lnTo>
                <a:lnTo>
                  <a:pt x="1044723" y="819259"/>
                </a:lnTo>
                <a:lnTo>
                  <a:pt x="1032247" y="797066"/>
                </a:lnTo>
                <a:lnTo>
                  <a:pt x="1011074" y="765115"/>
                </a:lnTo>
                <a:lnTo>
                  <a:pt x="976419" y="709350"/>
                </a:lnTo>
                <a:lnTo>
                  <a:pt x="949071" y="671548"/>
                </a:lnTo>
                <a:lnTo>
                  <a:pt x="932625" y="646730"/>
                </a:lnTo>
                <a:lnTo>
                  <a:pt x="911183" y="619176"/>
                </a:lnTo>
                <a:lnTo>
                  <a:pt x="873826" y="567538"/>
                </a:lnTo>
                <a:lnTo>
                  <a:pt x="842456" y="530859"/>
                </a:lnTo>
                <a:lnTo>
                  <a:pt x="827460" y="511589"/>
                </a:lnTo>
                <a:lnTo>
                  <a:pt x="804660" y="486667"/>
                </a:lnTo>
                <a:lnTo>
                  <a:pt x="759485" y="433846"/>
                </a:lnTo>
                <a:lnTo>
                  <a:pt x="732019" y="407265"/>
                </a:lnTo>
                <a:lnTo>
                  <a:pt x="717863" y="391791"/>
                </a:lnTo>
                <a:lnTo>
                  <a:pt x="677622" y="354620"/>
                </a:lnTo>
                <a:lnTo>
                  <a:pt x="633065" y="311498"/>
                </a:lnTo>
                <a:lnTo>
                  <a:pt x="619739" y="301151"/>
                </a:lnTo>
                <a:lnTo>
                  <a:pt x="604942" y="287483"/>
                </a:lnTo>
                <a:cubicBezTo>
                  <a:pt x="414589" y="126628"/>
                  <a:pt x="215013" y="30932"/>
                  <a:pt x="29334" y="3471"/>
                </a:cubicBezTo>
                <a:lnTo>
                  <a:pt x="7152" y="1798"/>
                </a:lnTo>
                <a:close/>
              </a:path>
            </a:pathLst>
          </a:custGeom>
          <a:solidFill>
            <a:srgbClr val="8CC94C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87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5" name="任意多边形 144"/>
          <p:cNvSpPr/>
          <p:nvPr/>
        </p:nvSpPr>
        <p:spPr>
          <a:xfrm flipH="1">
            <a:off x="4253103" y="2175745"/>
            <a:ext cx="831096" cy="512550"/>
          </a:xfrm>
          <a:custGeom>
            <a:avLst/>
            <a:gdLst>
              <a:gd name="connsiteX0" fmla="*/ 0 w 2286000"/>
              <a:gd name="connsiteY0" fmla="*/ 472440 h 472440"/>
              <a:gd name="connsiteX1" fmla="*/ 472440 w 2286000"/>
              <a:gd name="connsiteY1" fmla="*/ 0 h 472440"/>
              <a:gd name="connsiteX2" fmla="*/ 2286000 w 2286000"/>
              <a:gd name="connsiteY2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19050" cap="flat" cmpd="sng" algn="ctr">
            <a:solidFill>
              <a:srgbClr val="339966"/>
            </a:solidFill>
            <a:prstDash val="sysDot"/>
            <a:miter lim="800000"/>
            <a:headEnd type="oval" w="sm" len="sm"/>
            <a:tailEnd type="oval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687" ker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6" name="任意多边形 145"/>
          <p:cNvSpPr/>
          <p:nvPr/>
        </p:nvSpPr>
        <p:spPr>
          <a:xfrm>
            <a:off x="7695283" y="2196640"/>
            <a:ext cx="805589" cy="491654"/>
          </a:xfrm>
          <a:custGeom>
            <a:avLst/>
            <a:gdLst>
              <a:gd name="connsiteX0" fmla="*/ 0 w 2286000"/>
              <a:gd name="connsiteY0" fmla="*/ 472440 h 472440"/>
              <a:gd name="connsiteX1" fmla="*/ 472440 w 2286000"/>
              <a:gd name="connsiteY1" fmla="*/ 0 h 472440"/>
              <a:gd name="connsiteX2" fmla="*/ 2286000 w 2286000"/>
              <a:gd name="connsiteY2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19050" cap="flat" cmpd="sng" algn="ctr">
            <a:solidFill>
              <a:srgbClr val="339966"/>
            </a:solidFill>
            <a:prstDash val="sysDot"/>
            <a:miter lim="800000"/>
            <a:headEnd type="oval" w="sm" len="sm"/>
            <a:tailEnd type="oval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687" ker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7" name="任意多边形 146"/>
          <p:cNvSpPr/>
          <p:nvPr/>
        </p:nvSpPr>
        <p:spPr>
          <a:xfrm flipH="1" flipV="1">
            <a:off x="4253103" y="5420030"/>
            <a:ext cx="831096" cy="656908"/>
          </a:xfrm>
          <a:custGeom>
            <a:avLst/>
            <a:gdLst>
              <a:gd name="connsiteX0" fmla="*/ 0 w 2286000"/>
              <a:gd name="connsiteY0" fmla="*/ 472440 h 472440"/>
              <a:gd name="connsiteX1" fmla="*/ 472440 w 2286000"/>
              <a:gd name="connsiteY1" fmla="*/ 0 h 472440"/>
              <a:gd name="connsiteX2" fmla="*/ 2286000 w 2286000"/>
              <a:gd name="connsiteY2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19050" cap="flat" cmpd="sng" algn="ctr">
            <a:solidFill>
              <a:srgbClr val="339966"/>
            </a:solidFill>
            <a:prstDash val="sysDot"/>
            <a:miter lim="800000"/>
            <a:headEnd type="oval" w="sm" len="sm"/>
            <a:tailEnd type="oval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687" ker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8" name="任意多边形 147"/>
          <p:cNvSpPr/>
          <p:nvPr/>
        </p:nvSpPr>
        <p:spPr>
          <a:xfrm flipV="1">
            <a:off x="7695283" y="5420030"/>
            <a:ext cx="1368000" cy="692639"/>
          </a:xfrm>
          <a:custGeom>
            <a:avLst/>
            <a:gdLst>
              <a:gd name="connsiteX0" fmla="*/ 0 w 2286000"/>
              <a:gd name="connsiteY0" fmla="*/ 472440 h 472440"/>
              <a:gd name="connsiteX1" fmla="*/ 472440 w 2286000"/>
              <a:gd name="connsiteY1" fmla="*/ 0 h 472440"/>
              <a:gd name="connsiteX2" fmla="*/ 2286000 w 2286000"/>
              <a:gd name="connsiteY2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472440">
                <a:moveTo>
                  <a:pt x="0" y="472440"/>
                </a:moveTo>
                <a:lnTo>
                  <a:pt x="472440" y="0"/>
                </a:lnTo>
                <a:lnTo>
                  <a:pt x="2286000" y="0"/>
                </a:lnTo>
              </a:path>
            </a:pathLst>
          </a:custGeom>
          <a:noFill/>
          <a:ln w="19050" cap="flat" cmpd="sng" algn="ctr">
            <a:solidFill>
              <a:srgbClr val="339966"/>
            </a:solidFill>
            <a:prstDash val="sysDot"/>
            <a:miter lim="800000"/>
            <a:headEnd type="oval" w="sm" len="sm"/>
            <a:tailEnd type="oval" w="sm" len="sm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687" kern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 flipH="1" flipV="1">
            <a:off x="8370761" y="4103173"/>
            <a:ext cx="1385423" cy="8526"/>
          </a:xfrm>
          <a:prstGeom prst="straightConnector1">
            <a:avLst/>
          </a:prstGeom>
          <a:noFill/>
          <a:ln w="19050" cap="flat" cmpd="sng" algn="ctr">
            <a:solidFill>
              <a:srgbClr val="339966"/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150" name="直接箭头连接符 149"/>
          <p:cNvCxnSpPr/>
          <p:nvPr/>
        </p:nvCxnSpPr>
        <p:spPr>
          <a:xfrm flipH="1">
            <a:off x="3539339" y="4111699"/>
            <a:ext cx="652653" cy="1"/>
          </a:xfrm>
          <a:prstGeom prst="straightConnector1">
            <a:avLst/>
          </a:prstGeom>
          <a:noFill/>
          <a:ln w="19050" cap="flat" cmpd="sng" algn="ctr">
            <a:noFill/>
            <a:prstDash val="sysDot"/>
            <a:miter lim="800000"/>
            <a:headEnd type="oval" w="sm" len="sm"/>
            <a:tailEnd type="oval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sp>
        <p:nvSpPr>
          <p:cNvPr id="157" name="文本框 3"/>
          <p:cNvSpPr txBox="1"/>
          <p:nvPr/>
        </p:nvSpPr>
        <p:spPr>
          <a:xfrm>
            <a:off x="5248985" y="3549175"/>
            <a:ext cx="2301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200" b="1" dirty="0" smtClean="0">
                <a:solidFill>
                  <a:srgbClr val="002060"/>
                </a:solidFill>
                <a:latin typeface="+mj-lt"/>
                <a:ea typeface="Segoe UI Emoji" panose="020B0502040204020203" pitchFamily="34" charset="0"/>
              </a:rPr>
              <a:t>КФСНТ – 18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200" b="1" dirty="0" smtClean="0">
                <a:solidFill>
                  <a:srgbClr val="002060"/>
                </a:solidFill>
                <a:latin typeface="+mj-lt"/>
              </a:rPr>
              <a:t>ЛО и КИ – 32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200" b="1" dirty="0" smtClean="0">
                <a:solidFill>
                  <a:srgbClr val="002060"/>
                </a:solidFill>
                <a:latin typeface="+mj-lt"/>
              </a:rPr>
              <a:t>878 чел.</a:t>
            </a:r>
            <a:endParaRPr lang="zh-CN" altLang="en-US" sz="22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158" name="直接箭头连接符 157"/>
          <p:cNvCxnSpPr/>
          <p:nvPr/>
        </p:nvCxnSpPr>
        <p:spPr>
          <a:xfrm flipH="1" flipV="1">
            <a:off x="3388782" y="4111699"/>
            <a:ext cx="1047348" cy="16668"/>
          </a:xfrm>
          <a:prstGeom prst="straightConnector1">
            <a:avLst/>
          </a:prstGeom>
          <a:noFill/>
          <a:ln w="19050" cap="flat" cmpd="sng" algn="ctr">
            <a:solidFill>
              <a:srgbClr val="339966"/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grpSp>
        <p:nvGrpSpPr>
          <p:cNvPr id="35" name="组合 34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36" name="任意多边形 35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 36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827688" y="222291"/>
              <a:ext cx="665567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3200" b="1" dirty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6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4" name="TextBox 41"/>
          <p:cNvSpPr txBox="1"/>
          <p:nvPr/>
        </p:nvSpPr>
        <p:spPr>
          <a:xfrm>
            <a:off x="1906928" y="322975"/>
            <a:ext cx="885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Участие в творческих постановках</a:t>
            </a:r>
            <a:endParaRPr lang="zh-CN" altLang="en-US" sz="24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074" name="Picture 2" descr="https://sun9-8.userapi.com/impg/tlod4F53LZYgooGPCo8ZrLqyqeT9yHWWt7sOuw/_EwuXpg45ts.jpg?size=1280x853&amp;quality=95&amp;sign=ed0a5612005c15df97e00b2e745d487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26" y="952029"/>
            <a:ext cx="2954432" cy="196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4.userapi.com/impg/MmGH88lbrkOVT8HFrTIC4Myk6ijnNF4ZEaol_g/OWyby6Zc9Nw.jpg?size=1280x853&amp;quality=95&amp;sign=d5e4c9409769dd9108253c31bf239ab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1" y="2990801"/>
            <a:ext cx="2956971" cy="19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80.userapi.com/impg/RbM8krCiXFKzVohEJMUvbfgYF0evsD6xG8Cebg/jSrVAy5hgUY.jpg?size=1280x853&amp;quality=95&amp;sign=895320c3204c3f8a993f10004032199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01" y="5056485"/>
            <a:ext cx="2938475" cy="195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13.userapi.com/impg/h0j6yfc42njHX-nztidM7uke6rpiRuZDH5M2YQ/pc27sWScXZo.jpg?size=1280x853&amp;quality=95&amp;sign=6dd8fe732aeb09c27857507cff9c2c2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75" y="952029"/>
            <a:ext cx="2954659" cy="196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un9-24.userapi.com/impg/uV6YfpDPmK0vudFTNOELIv8QUHKHdetuuD9LyQ/ZruDj2xzHqQ.jpg?size=1280x853&amp;quality=95&amp;sign=bdba7d3c363860c9d29c997bc4ef39f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396" y="5072744"/>
            <a:ext cx="2972087" cy="19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61.userapi.com/impg/rvRdgeH_FCfUG3HTrpc57vdDtIWHh59g4ez1aA/Izz5uk5exIo.jpg?size=1280x853&amp;quality=95&amp;sign=82c5c08a211b885054e057fa6fafbbba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809" y="2991883"/>
            <a:ext cx="2955347" cy="19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7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/>
          <p:cNvSpPr/>
          <p:nvPr/>
        </p:nvSpPr>
        <p:spPr>
          <a:xfrm>
            <a:off x="3100046" y="1058840"/>
            <a:ext cx="6923362" cy="83178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44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856040" y="1229034"/>
            <a:ext cx="51616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800" b="1" dirty="0" smtClean="0">
                <a:solidFill>
                  <a:srgbClr val="339966"/>
                </a:solidFill>
                <a:latin typeface="Franklin Gothic Book" panose="020B0503020102020204" pitchFamily="34" charset="0"/>
              </a:rPr>
              <a:t>Проект «Культурная территория»</a:t>
            </a:r>
            <a:endParaRPr lang="zh-CN" altLang="en-US" sz="2800" b="1" dirty="0">
              <a:solidFill>
                <a:srgbClr val="339966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32" name="任意多边形 31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827688" y="222291"/>
              <a:ext cx="652358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7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7" name="TextBox 41"/>
          <p:cNvSpPr txBox="1"/>
          <p:nvPr/>
        </p:nvSpPr>
        <p:spPr>
          <a:xfrm>
            <a:off x="1906928" y="322975"/>
            <a:ext cx="885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b="1" dirty="0" err="1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Внестационарное</a:t>
            </a:r>
            <a:r>
              <a:rPr lang="ru-RU" altLang="zh-CN" sz="24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обслуживание</a:t>
            </a:r>
            <a:endParaRPr lang="zh-CN" altLang="en-US" sz="24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42" y="988373"/>
            <a:ext cx="1584682" cy="12878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95" y="498332"/>
            <a:ext cx="3831904" cy="2155446"/>
          </a:xfrm>
          <a:prstGeom prst="rect">
            <a:avLst/>
          </a:prstGeom>
        </p:spPr>
      </p:pic>
      <p:pic>
        <p:nvPicPr>
          <p:cNvPr id="4098" name="Picture 2" descr="https://sun9-69.userapi.com/impg/GrfxdUQ-hb2Y7biQ-hKttHQE-ON2WVibqHt2Jg/EA9WFMaYHE8.jpg?size=1280x853&amp;quality=95&amp;sign=c0b6aa9fdadd98a9ac2cabf26d423a0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6" y="2415525"/>
            <a:ext cx="2990500" cy="1992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0.userapi.com/impg/7lUG9fXJrVtPayV2U1Fl2mCR-7mcVmgL0RoFxg/JhIJFW13GIw.jpg?size=1280x853&amp;quality=95&amp;sign=8e76d980b7627523d3286ab3c2583a4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26" y="2405633"/>
            <a:ext cx="3005344" cy="2002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1.userapi.com/impg/PU-tPlRq2Vzc7VAraUkuLxghVk5Ijf7KAFY8CQ/y3aT2JTz9KA.jpg?size=1280x853&amp;quality=95&amp;sign=33d8810df8e35b37d44a5264c7563bc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999" y="2415525"/>
            <a:ext cx="2990499" cy="1992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76.userapi.com/impg/WuOoiZvRUpp0FGssQdkmbIqMzwgAuxeoV7KhDA/KK-vlA4CykY.jpg?size=1280x853&amp;quality=95&amp;sign=a64b28f519806cdd21b6cc501f68ce47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9" y="4701524"/>
            <a:ext cx="2960928" cy="1973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17.userapi.com/impg/sTKcxrCA1KNHwHpF5Kt3krNenOTiX7O1rT1qbQ/nJ8sOTkZL4I.jpg?size=1280x853&amp;quality=95&amp;sign=cc44b80b951ca42caf4ec3892d3e4193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50" y="2370575"/>
            <a:ext cx="3082921" cy="2054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56.userapi.com/impg/t2-8tMQMWQ62fZgWgaCXEBoNI46feIxgt_-iLg/Qcw-EsKWGEg.jpg?size=1280x853&amp;quality=95&amp;sign=1e674926a484c2445af23bbcf1591abc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26" y="4701523"/>
            <a:ext cx="3044727" cy="202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18.userapi.com/impg/0STMZ0o1_FEc_Z9KQ4dmRsi3IX8ffKylXNLfMA/OXPedEuYPVc.jpg?size=1280x853&amp;quality=95&amp;sign=c16edcea89f093e65504bf7397c75c11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999" y="4766640"/>
            <a:ext cx="2990499" cy="1992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un9-65.userapi.com/impg/AckhRqJt__4FBb_iUvdFMJve4wQhP2MWOIbYgA/uvZ0sxOlc5M.jpg?size=1280x853&amp;quality=95&amp;sign=246ce6c580c77cb2f68e9968cf51a3b7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940" y="4766641"/>
            <a:ext cx="3044131" cy="2028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55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3895894" y="4282359"/>
            <a:ext cx="1267020" cy="1288413"/>
            <a:chOff x="1101935" y="1054869"/>
            <a:chExt cx="1369556" cy="1392682"/>
          </a:xfrm>
        </p:grpSpPr>
        <p:sp>
          <p:nvSpPr>
            <p:cNvPr id="32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8CC94C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8CC94C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2021</a:t>
              </a:r>
              <a:endParaRPr 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1" name="Freeform 6"/>
          <p:cNvSpPr>
            <a:spLocks/>
          </p:cNvSpPr>
          <p:nvPr/>
        </p:nvSpPr>
        <p:spPr bwMode="auto">
          <a:xfrm>
            <a:off x="9047576" y="1827230"/>
            <a:ext cx="1177284" cy="1177291"/>
          </a:xfrm>
          <a:custGeom>
            <a:avLst/>
            <a:gdLst>
              <a:gd name="T0" fmla="*/ 242 w 242"/>
              <a:gd name="T1" fmla="*/ 94 h 242"/>
              <a:gd name="T2" fmla="*/ 137 w 242"/>
              <a:gd name="T3" fmla="*/ 137 h 242"/>
              <a:gd name="T4" fmla="*/ 94 w 242"/>
              <a:gd name="T5" fmla="*/ 242 h 242"/>
              <a:gd name="T6" fmla="*/ 0 w 242"/>
              <a:gd name="T7" fmla="*/ 242 h 242"/>
              <a:gd name="T8" fmla="*/ 71 w 242"/>
              <a:gd name="T9" fmla="*/ 71 h 242"/>
              <a:gd name="T10" fmla="*/ 242 w 242"/>
              <a:gd name="T11" fmla="*/ 0 h 242"/>
              <a:gd name="T12" fmla="*/ 242 w 242"/>
              <a:gd name="T13" fmla="*/ 94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1"/>
                  <a:pt x="137" y="137"/>
                </a:cubicBezTo>
                <a:cubicBezTo>
                  <a:pt x="110" y="164"/>
                  <a:pt x="94" y="201"/>
                  <a:pt x="94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5" y="28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339966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52" name="Freeform 7"/>
          <p:cNvSpPr>
            <a:spLocks/>
          </p:cNvSpPr>
          <p:nvPr/>
        </p:nvSpPr>
        <p:spPr bwMode="auto">
          <a:xfrm>
            <a:off x="8325950" y="3004521"/>
            <a:ext cx="1179345" cy="1179351"/>
          </a:xfrm>
          <a:custGeom>
            <a:avLst/>
            <a:gdLst>
              <a:gd name="T0" fmla="*/ 0 w 242"/>
              <a:gd name="T1" fmla="*/ 148 h 242"/>
              <a:gd name="T2" fmla="*/ 105 w 242"/>
              <a:gd name="T3" fmla="*/ 105 h 242"/>
              <a:gd name="T4" fmla="*/ 148 w 242"/>
              <a:gd name="T5" fmla="*/ 0 h 242"/>
              <a:gd name="T6" fmla="*/ 242 w 242"/>
              <a:gd name="T7" fmla="*/ 0 h 242"/>
              <a:gd name="T8" fmla="*/ 171 w 242"/>
              <a:gd name="T9" fmla="*/ 171 h 242"/>
              <a:gd name="T10" fmla="*/ 0 w 242"/>
              <a:gd name="T11" fmla="*/ 242 h 242"/>
              <a:gd name="T12" fmla="*/ 0 w 242"/>
              <a:gd name="T13" fmla="*/ 14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2"/>
                  <a:pt x="105" y="105"/>
                </a:cubicBezTo>
                <a:cubicBezTo>
                  <a:pt x="132" y="78"/>
                  <a:pt x="148" y="41"/>
                  <a:pt x="148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339966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53" name="Freeform 8"/>
          <p:cNvSpPr>
            <a:spLocks/>
          </p:cNvSpPr>
          <p:nvPr/>
        </p:nvSpPr>
        <p:spPr bwMode="auto">
          <a:xfrm>
            <a:off x="7152787" y="3004521"/>
            <a:ext cx="1173161" cy="1179351"/>
          </a:xfrm>
          <a:custGeom>
            <a:avLst/>
            <a:gdLst>
              <a:gd name="T0" fmla="*/ 241 w 241"/>
              <a:gd name="T1" fmla="*/ 242 h 242"/>
              <a:gd name="T2" fmla="*/ 70 w 241"/>
              <a:gd name="T3" fmla="*/ 171 h 242"/>
              <a:gd name="T4" fmla="*/ 0 w 241"/>
              <a:gd name="T5" fmla="*/ 0 h 242"/>
              <a:gd name="T6" fmla="*/ 93 w 241"/>
              <a:gd name="T7" fmla="*/ 0 h 242"/>
              <a:gd name="T8" fmla="*/ 136 w 241"/>
              <a:gd name="T9" fmla="*/ 105 h 242"/>
              <a:gd name="T10" fmla="*/ 241 w 241"/>
              <a:gd name="T11" fmla="*/ 148 h 242"/>
              <a:gd name="T12" fmla="*/ 241 w 241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4" y="242"/>
                  <a:pt x="114" y="215"/>
                  <a:pt x="70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6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339966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54" name="Freeform 9"/>
          <p:cNvSpPr>
            <a:spLocks/>
          </p:cNvSpPr>
          <p:nvPr/>
        </p:nvSpPr>
        <p:spPr bwMode="auto">
          <a:xfrm>
            <a:off x="6427037" y="1827230"/>
            <a:ext cx="1177284" cy="1177291"/>
          </a:xfrm>
          <a:custGeom>
            <a:avLst/>
            <a:gdLst>
              <a:gd name="T0" fmla="*/ 0 w 242"/>
              <a:gd name="T1" fmla="*/ 0 h 242"/>
              <a:gd name="T2" fmla="*/ 171 w 242"/>
              <a:gd name="T3" fmla="*/ 71 h 242"/>
              <a:gd name="T4" fmla="*/ 242 w 242"/>
              <a:gd name="T5" fmla="*/ 242 h 242"/>
              <a:gd name="T6" fmla="*/ 149 w 242"/>
              <a:gd name="T7" fmla="*/ 242 h 242"/>
              <a:gd name="T8" fmla="*/ 105 w 242"/>
              <a:gd name="T9" fmla="*/ 137 h 242"/>
              <a:gd name="T10" fmla="*/ 0 w 242"/>
              <a:gd name="T11" fmla="*/ 94 h 242"/>
              <a:gd name="T12" fmla="*/ 0 w 242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8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1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8CC94C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55" name="Freeform 10"/>
          <p:cNvSpPr>
            <a:spLocks/>
          </p:cNvSpPr>
          <p:nvPr/>
        </p:nvSpPr>
        <p:spPr bwMode="auto">
          <a:xfrm>
            <a:off x="5253875" y="1827230"/>
            <a:ext cx="1173161" cy="1177291"/>
          </a:xfrm>
          <a:custGeom>
            <a:avLst/>
            <a:gdLst>
              <a:gd name="T0" fmla="*/ 241 w 241"/>
              <a:gd name="T1" fmla="*/ 94 h 242"/>
              <a:gd name="T2" fmla="*/ 137 w 241"/>
              <a:gd name="T3" fmla="*/ 137 h 242"/>
              <a:gd name="T4" fmla="*/ 93 w 241"/>
              <a:gd name="T5" fmla="*/ 242 h 242"/>
              <a:gd name="T6" fmla="*/ 0 w 241"/>
              <a:gd name="T7" fmla="*/ 242 h 242"/>
              <a:gd name="T8" fmla="*/ 71 w 241"/>
              <a:gd name="T9" fmla="*/ 71 h 242"/>
              <a:gd name="T10" fmla="*/ 241 w 241"/>
              <a:gd name="T11" fmla="*/ 0 h 242"/>
              <a:gd name="T12" fmla="*/ 241 w 241"/>
              <a:gd name="T13" fmla="*/ 94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94"/>
                </a:moveTo>
                <a:cubicBezTo>
                  <a:pt x="200" y="94"/>
                  <a:pt x="163" y="111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8"/>
                  <a:pt x="175" y="0"/>
                  <a:pt x="241" y="0"/>
                </a:cubicBezTo>
                <a:lnTo>
                  <a:pt x="241" y="94"/>
                </a:lnTo>
                <a:close/>
              </a:path>
            </a:pathLst>
          </a:custGeom>
          <a:solidFill>
            <a:srgbClr val="8CC94C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56" name="Freeform 11"/>
          <p:cNvSpPr>
            <a:spLocks/>
          </p:cNvSpPr>
          <p:nvPr/>
        </p:nvSpPr>
        <p:spPr bwMode="auto">
          <a:xfrm>
            <a:off x="5253875" y="3004521"/>
            <a:ext cx="1173161" cy="1179351"/>
          </a:xfrm>
          <a:custGeom>
            <a:avLst/>
            <a:gdLst>
              <a:gd name="T0" fmla="*/ 241 w 241"/>
              <a:gd name="T1" fmla="*/ 242 h 242"/>
              <a:gd name="T2" fmla="*/ 71 w 241"/>
              <a:gd name="T3" fmla="*/ 171 h 242"/>
              <a:gd name="T4" fmla="*/ 0 w 241"/>
              <a:gd name="T5" fmla="*/ 0 h 242"/>
              <a:gd name="T6" fmla="*/ 93 w 241"/>
              <a:gd name="T7" fmla="*/ 0 h 242"/>
              <a:gd name="T8" fmla="*/ 137 w 241"/>
              <a:gd name="T9" fmla="*/ 105 h 242"/>
              <a:gd name="T10" fmla="*/ 241 w 241"/>
              <a:gd name="T11" fmla="*/ 148 h 242"/>
              <a:gd name="T12" fmla="*/ 241 w 241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8CC94C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57" name="Freeform 12"/>
          <p:cNvSpPr>
            <a:spLocks/>
          </p:cNvSpPr>
          <p:nvPr/>
        </p:nvSpPr>
        <p:spPr bwMode="auto">
          <a:xfrm>
            <a:off x="6427037" y="3726151"/>
            <a:ext cx="1177284" cy="1177291"/>
          </a:xfrm>
          <a:custGeom>
            <a:avLst/>
            <a:gdLst>
              <a:gd name="T0" fmla="*/ 0 w 242"/>
              <a:gd name="T1" fmla="*/ 0 h 242"/>
              <a:gd name="T2" fmla="*/ 171 w 242"/>
              <a:gd name="T3" fmla="*/ 71 h 242"/>
              <a:gd name="T4" fmla="*/ 242 w 242"/>
              <a:gd name="T5" fmla="*/ 242 h 242"/>
              <a:gd name="T6" fmla="*/ 149 w 242"/>
              <a:gd name="T7" fmla="*/ 242 h 242"/>
              <a:gd name="T8" fmla="*/ 105 w 242"/>
              <a:gd name="T9" fmla="*/ 137 h 242"/>
              <a:gd name="T10" fmla="*/ 0 w 242"/>
              <a:gd name="T11" fmla="*/ 94 h 242"/>
              <a:gd name="T12" fmla="*/ 0 w 242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7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0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339966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58" name="Freeform 13"/>
          <p:cNvSpPr>
            <a:spLocks/>
          </p:cNvSpPr>
          <p:nvPr/>
        </p:nvSpPr>
        <p:spPr bwMode="auto">
          <a:xfrm>
            <a:off x="6427037" y="4903442"/>
            <a:ext cx="1177284" cy="1179351"/>
          </a:xfrm>
          <a:custGeom>
            <a:avLst/>
            <a:gdLst>
              <a:gd name="T0" fmla="*/ 0 w 242"/>
              <a:gd name="T1" fmla="*/ 148 h 242"/>
              <a:gd name="T2" fmla="*/ 105 w 242"/>
              <a:gd name="T3" fmla="*/ 105 h 242"/>
              <a:gd name="T4" fmla="*/ 149 w 242"/>
              <a:gd name="T5" fmla="*/ 0 h 242"/>
              <a:gd name="T6" fmla="*/ 242 w 242"/>
              <a:gd name="T7" fmla="*/ 0 h 242"/>
              <a:gd name="T8" fmla="*/ 171 w 242"/>
              <a:gd name="T9" fmla="*/ 171 h 242"/>
              <a:gd name="T10" fmla="*/ 0 w 242"/>
              <a:gd name="T11" fmla="*/ 242 h 242"/>
              <a:gd name="T12" fmla="*/ 0 w 242"/>
              <a:gd name="T13" fmla="*/ 14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2" y="78"/>
                  <a:pt x="149" y="41"/>
                  <a:pt x="149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339966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59" name="Freeform 14"/>
          <p:cNvSpPr>
            <a:spLocks/>
          </p:cNvSpPr>
          <p:nvPr/>
        </p:nvSpPr>
        <p:spPr bwMode="auto">
          <a:xfrm>
            <a:off x="5253875" y="4903442"/>
            <a:ext cx="1173161" cy="1179351"/>
          </a:xfrm>
          <a:custGeom>
            <a:avLst/>
            <a:gdLst>
              <a:gd name="T0" fmla="*/ 241 w 241"/>
              <a:gd name="T1" fmla="*/ 242 h 242"/>
              <a:gd name="T2" fmla="*/ 71 w 241"/>
              <a:gd name="T3" fmla="*/ 171 h 242"/>
              <a:gd name="T4" fmla="*/ 0 w 241"/>
              <a:gd name="T5" fmla="*/ 0 h 242"/>
              <a:gd name="T6" fmla="*/ 93 w 241"/>
              <a:gd name="T7" fmla="*/ 0 h 242"/>
              <a:gd name="T8" fmla="*/ 137 w 241"/>
              <a:gd name="T9" fmla="*/ 105 h 242"/>
              <a:gd name="T10" fmla="*/ 241 w 241"/>
              <a:gd name="T11" fmla="*/ 148 h 242"/>
              <a:gd name="T12" fmla="*/ 241 w 241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1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339966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60" name="Freeform 15"/>
          <p:cNvSpPr>
            <a:spLocks/>
          </p:cNvSpPr>
          <p:nvPr/>
        </p:nvSpPr>
        <p:spPr bwMode="auto">
          <a:xfrm>
            <a:off x="4532247" y="3726151"/>
            <a:ext cx="1173161" cy="1177291"/>
          </a:xfrm>
          <a:custGeom>
            <a:avLst/>
            <a:gdLst>
              <a:gd name="T0" fmla="*/ 0 w 241"/>
              <a:gd name="T1" fmla="*/ 0 h 242"/>
              <a:gd name="T2" fmla="*/ 170 w 241"/>
              <a:gd name="T3" fmla="*/ 71 h 242"/>
              <a:gd name="T4" fmla="*/ 241 w 241"/>
              <a:gd name="T5" fmla="*/ 242 h 242"/>
              <a:gd name="T6" fmla="*/ 148 w 241"/>
              <a:gd name="T7" fmla="*/ 242 h 242"/>
              <a:gd name="T8" fmla="*/ 104 w 241"/>
              <a:gd name="T9" fmla="*/ 137 h 242"/>
              <a:gd name="T10" fmla="*/ 0 w 241"/>
              <a:gd name="T11" fmla="*/ 94 h 242"/>
              <a:gd name="T12" fmla="*/ 0 w 241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0" y="0"/>
                </a:moveTo>
                <a:cubicBezTo>
                  <a:pt x="66" y="0"/>
                  <a:pt x="127" y="27"/>
                  <a:pt x="170" y="71"/>
                </a:cubicBezTo>
                <a:cubicBezTo>
                  <a:pt x="214" y="115"/>
                  <a:pt x="241" y="175"/>
                  <a:pt x="241" y="242"/>
                </a:cubicBezTo>
                <a:cubicBezTo>
                  <a:pt x="148" y="242"/>
                  <a:pt x="148" y="242"/>
                  <a:pt x="148" y="242"/>
                </a:cubicBezTo>
                <a:cubicBezTo>
                  <a:pt x="148" y="201"/>
                  <a:pt x="131" y="164"/>
                  <a:pt x="104" y="137"/>
                </a:cubicBezTo>
                <a:cubicBezTo>
                  <a:pt x="78" y="110"/>
                  <a:pt x="40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8CC94C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61" name="Freeform 16"/>
          <p:cNvSpPr>
            <a:spLocks/>
          </p:cNvSpPr>
          <p:nvPr/>
        </p:nvSpPr>
        <p:spPr bwMode="auto">
          <a:xfrm>
            <a:off x="3352905" y="3726151"/>
            <a:ext cx="1179345" cy="1177291"/>
          </a:xfrm>
          <a:custGeom>
            <a:avLst/>
            <a:gdLst>
              <a:gd name="T0" fmla="*/ 242 w 242"/>
              <a:gd name="T1" fmla="*/ 94 h 242"/>
              <a:gd name="T2" fmla="*/ 137 w 242"/>
              <a:gd name="T3" fmla="*/ 137 h 242"/>
              <a:gd name="T4" fmla="*/ 93 w 242"/>
              <a:gd name="T5" fmla="*/ 242 h 242"/>
              <a:gd name="T6" fmla="*/ 0 w 242"/>
              <a:gd name="T7" fmla="*/ 242 h 242"/>
              <a:gd name="T8" fmla="*/ 71 w 242"/>
              <a:gd name="T9" fmla="*/ 71 h 242"/>
              <a:gd name="T10" fmla="*/ 242 w 242"/>
              <a:gd name="T11" fmla="*/ 0 h 242"/>
              <a:gd name="T12" fmla="*/ 242 w 242"/>
              <a:gd name="T13" fmla="*/ 94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0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7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8CC94C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62" name="Freeform 17"/>
          <p:cNvSpPr>
            <a:spLocks/>
          </p:cNvSpPr>
          <p:nvPr/>
        </p:nvSpPr>
        <p:spPr bwMode="auto">
          <a:xfrm>
            <a:off x="2633336" y="4903442"/>
            <a:ext cx="1173161" cy="1179351"/>
          </a:xfrm>
          <a:custGeom>
            <a:avLst/>
            <a:gdLst>
              <a:gd name="T0" fmla="*/ 0 w 241"/>
              <a:gd name="T1" fmla="*/ 148 h 242"/>
              <a:gd name="T2" fmla="*/ 105 w 241"/>
              <a:gd name="T3" fmla="*/ 105 h 242"/>
              <a:gd name="T4" fmla="*/ 148 w 241"/>
              <a:gd name="T5" fmla="*/ 0 h 242"/>
              <a:gd name="T6" fmla="*/ 241 w 241"/>
              <a:gd name="T7" fmla="*/ 0 h 242"/>
              <a:gd name="T8" fmla="*/ 171 w 241"/>
              <a:gd name="T9" fmla="*/ 171 h 242"/>
              <a:gd name="T10" fmla="*/ 0 w 241"/>
              <a:gd name="T11" fmla="*/ 242 h 242"/>
              <a:gd name="T12" fmla="*/ 0 w 241"/>
              <a:gd name="T13" fmla="*/ 14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1" y="78"/>
                  <a:pt x="148" y="41"/>
                  <a:pt x="148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41" y="67"/>
                  <a:pt x="214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8CC94C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10224860" y="1827230"/>
            <a:ext cx="2630761" cy="45894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68" name="矩形 167"/>
          <p:cNvSpPr/>
          <p:nvPr/>
        </p:nvSpPr>
        <p:spPr>
          <a:xfrm>
            <a:off x="899" y="5623851"/>
            <a:ext cx="2646067" cy="45894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vert="horz" wrap="square" lIns="96419" tIns="48209" rIns="96419" bIns="48209" numCol="1" anchor="t" anchorCtr="0" compatLnSpc="1">
            <a:prstTxWarp prst="textNoShape">
              <a:avLst/>
            </a:prstTxWarp>
          </a:bodyPr>
          <a:lstStyle/>
          <a:p>
            <a:pPr defTabSz="1285243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339025" y="2614081"/>
            <a:ext cx="2429926" cy="712913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288 мер.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26256 чел.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7083383" y="4780204"/>
            <a:ext cx="2450148" cy="712913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/>
            <a:r>
              <a:rPr lang="ru-RU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275 мер. </a:t>
            </a:r>
          </a:p>
          <a:p>
            <a:pPr algn="ctr"/>
            <a:r>
              <a:rPr lang="ru-RU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25006 чел.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785420" y="4267121"/>
            <a:ext cx="1267020" cy="1288413"/>
            <a:chOff x="1101935" y="1054869"/>
            <a:chExt cx="1369556" cy="1392682"/>
          </a:xfrm>
        </p:grpSpPr>
        <p:sp>
          <p:nvSpPr>
            <p:cNvPr id="35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339966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33996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2022</a:t>
              </a:r>
              <a:endParaRPr 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785420" y="2377594"/>
            <a:ext cx="1267020" cy="1288413"/>
            <a:chOff x="1101935" y="1054869"/>
            <a:chExt cx="1369556" cy="1392682"/>
          </a:xfrm>
        </p:grpSpPr>
        <p:sp>
          <p:nvSpPr>
            <p:cNvPr id="38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8CC94C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8CC94C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2023</a:t>
              </a:r>
              <a:endParaRPr 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674947" y="2316641"/>
            <a:ext cx="1267020" cy="1288413"/>
            <a:chOff x="1101935" y="1054869"/>
            <a:chExt cx="1369556" cy="1392682"/>
          </a:xfrm>
        </p:grpSpPr>
        <p:sp>
          <p:nvSpPr>
            <p:cNvPr id="41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339966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33996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2024</a:t>
              </a:r>
              <a:endParaRPr 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50" name="任意多边形 49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 50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827688" y="222291"/>
              <a:ext cx="652358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7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9170259" y="2614081"/>
            <a:ext cx="2429926" cy="712913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302 мер.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27568 чел.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91785" y="4576011"/>
            <a:ext cx="2450148" cy="712913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/>
            <a:r>
              <a:rPr lang="ru-RU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324 мер. </a:t>
            </a:r>
          </a:p>
          <a:p>
            <a:pPr algn="ctr"/>
            <a:r>
              <a:rPr lang="ru-RU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19882 чел.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5" name="TextBox 41"/>
          <p:cNvSpPr txBox="1"/>
          <p:nvPr/>
        </p:nvSpPr>
        <p:spPr>
          <a:xfrm>
            <a:off x="1906928" y="322975"/>
            <a:ext cx="885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b="1" dirty="0" err="1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Внестационарное</a:t>
            </a:r>
            <a:r>
              <a:rPr lang="ru-RU" altLang="zh-CN" sz="24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 обслуживание</a:t>
            </a:r>
            <a:endParaRPr lang="zh-CN" altLang="en-US" sz="24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s://sun9-79.userapi.com/impg/oH4kL4ELiT-Wq98ZSYRb-gaIWX3rZr6X3Eu-7g/JhPlp0_f5OA.jpg?size=1084x722&amp;quality=95&amp;sign=87a4988b6f6466ed277a2725554a198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259" y="4381601"/>
            <a:ext cx="3321902" cy="22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9.userapi.com/impg/qsQE2jUdQRiml5to2_e3wxEI22hdEBKGmGP1RQ/ivlgMPubyEw.jpg?size=1280x720&amp;quality=95&amp;sign=663274116b223654277a25b9c66eaf2d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6" t="6722" r="28283" b="6015"/>
          <a:stretch/>
        </p:blipFill>
        <p:spPr bwMode="auto">
          <a:xfrm>
            <a:off x="430467" y="1669973"/>
            <a:ext cx="2841130" cy="219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363" y="2392222"/>
            <a:ext cx="6006835" cy="453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1"/>
          <p:cNvSpPr>
            <a:spLocks noChangeArrowheads="1"/>
          </p:cNvSpPr>
          <p:nvPr/>
        </p:nvSpPr>
        <p:spPr bwMode="auto">
          <a:xfrm>
            <a:off x="2935183" y="1345954"/>
            <a:ext cx="2258375" cy="781809"/>
          </a:xfrm>
          <a:prstGeom prst="rect">
            <a:avLst/>
          </a:prstGeom>
          <a:solidFill>
            <a:srgbClr val="339966"/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" name="文本框 7"/>
          <p:cNvSpPr txBox="1">
            <a:spLocks noChangeArrowheads="1"/>
          </p:cNvSpPr>
          <p:nvPr/>
        </p:nvSpPr>
        <p:spPr bwMode="auto">
          <a:xfrm>
            <a:off x="2961967" y="1378786"/>
            <a:ext cx="22040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000" dirty="0" smtClean="0">
                <a:solidFill>
                  <a:schemeClr val="bg1"/>
                </a:solidFill>
                <a:latin typeface="+mj-lt"/>
                <a:ea typeface="Segoe UI Emoji" panose="020B0502040204020203" pitchFamily="34" charset="0"/>
              </a:rPr>
              <a:t>Волонтеры культуры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" name="燕尾形 9"/>
          <p:cNvSpPr>
            <a:spLocks noChangeArrowheads="1"/>
          </p:cNvSpPr>
          <p:nvPr/>
        </p:nvSpPr>
        <p:spPr bwMode="auto">
          <a:xfrm>
            <a:off x="1969222" y="1367718"/>
            <a:ext cx="500558" cy="753349"/>
          </a:xfrm>
          <a:prstGeom prst="chevron">
            <a:avLst>
              <a:gd name="adj" fmla="val 50000"/>
            </a:avLst>
          </a:prstGeom>
          <a:solidFill>
            <a:srgbClr val="8CC94C"/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6" name="燕尾形 9"/>
          <p:cNvSpPr>
            <a:spLocks noChangeArrowheads="1"/>
          </p:cNvSpPr>
          <p:nvPr/>
        </p:nvSpPr>
        <p:spPr bwMode="auto">
          <a:xfrm>
            <a:off x="2384401" y="1367718"/>
            <a:ext cx="500558" cy="753349"/>
          </a:xfrm>
          <a:prstGeom prst="chevron">
            <a:avLst>
              <a:gd name="adj" fmla="val 50000"/>
            </a:avLst>
          </a:prstGeom>
          <a:solidFill>
            <a:srgbClr val="8CC94C"/>
          </a:solidFill>
          <a:ln w="317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燕尾形 9"/>
          <p:cNvSpPr>
            <a:spLocks noChangeArrowheads="1"/>
          </p:cNvSpPr>
          <p:nvPr/>
        </p:nvSpPr>
        <p:spPr bwMode="auto">
          <a:xfrm rot="10800000">
            <a:off x="5270566" y="1367718"/>
            <a:ext cx="500558" cy="753349"/>
          </a:xfrm>
          <a:prstGeom prst="chevron">
            <a:avLst>
              <a:gd name="adj" fmla="val 50000"/>
            </a:avLst>
          </a:prstGeom>
          <a:solidFill>
            <a:srgbClr val="339966"/>
          </a:solidFill>
          <a:ln w="3175" algn="ctr">
            <a:noFill/>
            <a:miter lim="800000"/>
            <a:headEnd/>
            <a:tailEnd/>
          </a:ln>
          <a:effectLst/>
        </p:spPr>
        <p:txBody>
          <a:bodyPr rot="1080000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" name="燕尾形 9"/>
          <p:cNvSpPr>
            <a:spLocks noChangeArrowheads="1"/>
          </p:cNvSpPr>
          <p:nvPr/>
        </p:nvSpPr>
        <p:spPr bwMode="auto">
          <a:xfrm rot="10800000">
            <a:off x="5650590" y="1367718"/>
            <a:ext cx="500559" cy="753349"/>
          </a:xfrm>
          <a:prstGeom prst="chevron">
            <a:avLst>
              <a:gd name="adj" fmla="val 50000"/>
            </a:avLst>
          </a:prstGeom>
          <a:solidFill>
            <a:srgbClr val="339966"/>
          </a:solidFill>
          <a:ln w="3175" algn="ctr">
            <a:noFill/>
            <a:miter lim="800000"/>
            <a:headEnd/>
            <a:tailEnd/>
          </a:ln>
          <a:effectLst/>
        </p:spPr>
        <p:txBody>
          <a:bodyPr rot="10800000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7751150" y="5502291"/>
            <a:ext cx="1075030" cy="1075274"/>
            <a:chOff x="3832873" y="2297208"/>
            <a:chExt cx="1516550" cy="1516550"/>
          </a:xfrm>
        </p:grpSpPr>
        <p:grpSp>
          <p:nvGrpSpPr>
            <p:cNvPr id="97" name="组合 96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9" name="同心圆 9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44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1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44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1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98" name="椭圆 97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7751150" y="4139997"/>
            <a:ext cx="1075030" cy="1075274"/>
            <a:chOff x="3832873" y="2297208"/>
            <a:chExt cx="1516550" cy="1516550"/>
          </a:xfrm>
        </p:grpSpPr>
        <p:grpSp>
          <p:nvGrpSpPr>
            <p:cNvPr id="102" name="组合 101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4" name="同心圆 10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44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1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44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1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103" name="椭圆 102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8CC94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7751150" y="2708790"/>
            <a:ext cx="1075030" cy="1075274"/>
            <a:chOff x="3832873" y="2297208"/>
            <a:chExt cx="1516550" cy="1516550"/>
          </a:xfrm>
        </p:grpSpPr>
        <p:grpSp>
          <p:nvGrpSpPr>
            <p:cNvPr id="107" name="组合 106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9" name="同心圆 10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44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1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44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1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108" name="椭圆 107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7751150" y="1281079"/>
            <a:ext cx="1075030" cy="1075274"/>
            <a:chOff x="3832873" y="2297208"/>
            <a:chExt cx="1516550" cy="1516550"/>
          </a:xfrm>
        </p:grpSpPr>
        <p:grpSp>
          <p:nvGrpSpPr>
            <p:cNvPr id="112" name="组合 111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4" name="同心圆 1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44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1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8544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1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113" name="椭圆 112"/>
            <p:cNvSpPr/>
            <p:nvPr/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8CC94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6" name="Group 34"/>
          <p:cNvGrpSpPr/>
          <p:nvPr/>
        </p:nvGrpSpPr>
        <p:grpSpPr>
          <a:xfrm>
            <a:off x="8078174" y="1647394"/>
            <a:ext cx="420983" cy="342643"/>
            <a:chOff x="1550139" y="1314466"/>
            <a:chExt cx="509139" cy="414300"/>
          </a:xfrm>
          <a:solidFill>
            <a:schemeClr val="bg1"/>
          </a:solidFill>
        </p:grpSpPr>
        <p:sp>
          <p:nvSpPr>
            <p:cNvPr id="117" name="Freeform 5"/>
            <p:cNvSpPr>
              <a:spLocks noEditPoints="1"/>
            </p:cNvSpPr>
            <p:nvPr/>
          </p:nvSpPr>
          <p:spPr bwMode="auto">
            <a:xfrm>
              <a:off x="1550139" y="1314466"/>
              <a:ext cx="509139" cy="414300"/>
            </a:xfrm>
            <a:custGeom>
              <a:avLst/>
              <a:gdLst>
                <a:gd name="T0" fmla="*/ 78 w 153"/>
                <a:gd name="T1" fmla="*/ 0 h 125"/>
                <a:gd name="T2" fmla="*/ 0 w 153"/>
                <a:gd name="T3" fmla="*/ 69 h 125"/>
                <a:gd name="T4" fmla="*/ 15 w 153"/>
                <a:gd name="T5" fmla="*/ 69 h 125"/>
                <a:gd name="T6" fmla="*/ 21 w 153"/>
                <a:gd name="T7" fmla="*/ 64 h 125"/>
                <a:gd name="T8" fmla="*/ 21 w 153"/>
                <a:gd name="T9" fmla="*/ 121 h 125"/>
                <a:gd name="T10" fmla="*/ 24 w 153"/>
                <a:gd name="T11" fmla="*/ 125 h 125"/>
                <a:gd name="T12" fmla="*/ 62 w 153"/>
                <a:gd name="T13" fmla="*/ 125 h 125"/>
                <a:gd name="T14" fmla="*/ 63 w 153"/>
                <a:gd name="T15" fmla="*/ 93 h 125"/>
                <a:gd name="T16" fmla="*/ 67 w 153"/>
                <a:gd name="T17" fmla="*/ 88 h 125"/>
                <a:gd name="T18" fmla="*/ 83 w 153"/>
                <a:gd name="T19" fmla="*/ 88 h 125"/>
                <a:gd name="T20" fmla="*/ 89 w 153"/>
                <a:gd name="T21" fmla="*/ 93 h 125"/>
                <a:gd name="T22" fmla="*/ 89 w 153"/>
                <a:gd name="T23" fmla="*/ 125 h 125"/>
                <a:gd name="T24" fmla="*/ 126 w 153"/>
                <a:gd name="T25" fmla="*/ 125 h 125"/>
                <a:gd name="T26" fmla="*/ 130 w 153"/>
                <a:gd name="T27" fmla="*/ 120 h 125"/>
                <a:gd name="T28" fmla="*/ 130 w 153"/>
                <a:gd name="T29" fmla="*/ 63 h 125"/>
                <a:gd name="T30" fmla="*/ 136 w 153"/>
                <a:gd name="T31" fmla="*/ 69 h 125"/>
                <a:gd name="T32" fmla="*/ 153 w 153"/>
                <a:gd name="T33" fmla="*/ 69 h 125"/>
                <a:gd name="T34" fmla="*/ 78 w 153"/>
                <a:gd name="T35" fmla="*/ 0 h 125"/>
                <a:gd name="T36" fmla="*/ 76 w 153"/>
                <a:gd name="T37" fmla="*/ 76 h 125"/>
                <a:gd name="T38" fmla="*/ 60 w 153"/>
                <a:gd name="T39" fmla="*/ 60 h 125"/>
                <a:gd name="T40" fmla="*/ 76 w 153"/>
                <a:gd name="T41" fmla="*/ 43 h 125"/>
                <a:gd name="T42" fmla="*/ 92 w 153"/>
                <a:gd name="T43" fmla="*/ 60 h 125"/>
                <a:gd name="T44" fmla="*/ 76 w 153"/>
                <a:gd name="T45" fmla="*/ 7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25">
                  <a:moveTo>
                    <a:pt x="78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5" y="78"/>
                    <a:pt x="15" y="69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1" y="125"/>
                    <a:pt x="24" y="125"/>
                  </a:cubicBezTo>
                  <a:cubicBezTo>
                    <a:pt x="28" y="125"/>
                    <a:pt x="62" y="125"/>
                    <a:pt x="62" y="125"/>
                  </a:cubicBezTo>
                  <a:cubicBezTo>
                    <a:pt x="63" y="93"/>
                    <a:pt x="63" y="93"/>
                    <a:pt x="63" y="93"/>
                  </a:cubicBezTo>
                  <a:cubicBezTo>
                    <a:pt x="63" y="93"/>
                    <a:pt x="62" y="88"/>
                    <a:pt x="67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9" y="88"/>
                    <a:pt x="89" y="93"/>
                    <a:pt x="89" y="93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121" y="125"/>
                    <a:pt x="126" y="125"/>
                  </a:cubicBezTo>
                  <a:cubicBezTo>
                    <a:pt x="131" y="125"/>
                    <a:pt x="130" y="120"/>
                    <a:pt x="130" y="120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48" y="77"/>
                    <a:pt x="153" y="69"/>
                    <a:pt x="153" y="69"/>
                  </a:cubicBezTo>
                  <a:lnTo>
                    <a:pt x="78" y="0"/>
                  </a:lnTo>
                  <a:close/>
                  <a:moveTo>
                    <a:pt x="76" y="76"/>
                  </a:moveTo>
                  <a:cubicBezTo>
                    <a:pt x="67" y="76"/>
                    <a:pt x="60" y="69"/>
                    <a:pt x="60" y="60"/>
                  </a:cubicBezTo>
                  <a:cubicBezTo>
                    <a:pt x="60" y="50"/>
                    <a:pt x="67" y="43"/>
                    <a:pt x="76" y="43"/>
                  </a:cubicBezTo>
                  <a:cubicBezTo>
                    <a:pt x="85" y="43"/>
                    <a:pt x="92" y="50"/>
                    <a:pt x="92" y="60"/>
                  </a:cubicBezTo>
                  <a:cubicBezTo>
                    <a:pt x="92" y="69"/>
                    <a:pt x="85" y="76"/>
                    <a:pt x="76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6"/>
            <p:cNvSpPr>
              <a:spLocks/>
            </p:cNvSpPr>
            <p:nvPr/>
          </p:nvSpPr>
          <p:spPr bwMode="auto">
            <a:xfrm>
              <a:off x="1949464" y="1366877"/>
              <a:ext cx="49916" cy="102328"/>
            </a:xfrm>
            <a:custGeom>
              <a:avLst/>
              <a:gdLst>
                <a:gd name="T0" fmla="*/ 20 w 20"/>
                <a:gd name="T1" fmla="*/ 41 h 41"/>
                <a:gd name="T2" fmla="*/ 20 w 20"/>
                <a:gd name="T3" fmla="*/ 0 h 41"/>
                <a:gd name="T4" fmla="*/ 0 w 20"/>
                <a:gd name="T5" fmla="*/ 0 h 41"/>
                <a:gd name="T6" fmla="*/ 0 w 20"/>
                <a:gd name="T7" fmla="*/ 24 h 41"/>
                <a:gd name="T8" fmla="*/ 20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0" y="41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20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7"/>
            <p:cNvSpPr>
              <a:spLocks noChangeArrowheads="1"/>
            </p:cNvSpPr>
            <p:nvPr/>
          </p:nvSpPr>
          <p:spPr bwMode="auto">
            <a:xfrm>
              <a:off x="1777255" y="1484179"/>
              <a:ext cx="52412" cy="5490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0" name="Freeform 20"/>
          <p:cNvSpPr>
            <a:spLocks noEditPoints="1"/>
          </p:cNvSpPr>
          <p:nvPr/>
        </p:nvSpPr>
        <p:spPr bwMode="auto">
          <a:xfrm>
            <a:off x="8078946" y="3091206"/>
            <a:ext cx="419438" cy="285088"/>
          </a:xfrm>
          <a:custGeom>
            <a:avLst/>
            <a:gdLst>
              <a:gd name="T0" fmla="*/ 135 w 157"/>
              <a:gd name="T1" fmla="*/ 46 h 107"/>
              <a:gd name="T2" fmla="*/ 136 w 157"/>
              <a:gd name="T3" fmla="*/ 37 h 107"/>
              <a:gd name="T4" fmla="*/ 99 w 157"/>
              <a:gd name="T5" fmla="*/ 0 h 107"/>
              <a:gd name="T6" fmla="*/ 73 w 157"/>
              <a:gd name="T7" fmla="*/ 18 h 107"/>
              <a:gd name="T8" fmla="*/ 45 w 157"/>
              <a:gd name="T9" fmla="*/ 8 h 107"/>
              <a:gd name="T10" fmla="*/ 19 w 157"/>
              <a:gd name="T11" fmla="*/ 40 h 107"/>
              <a:gd name="T12" fmla="*/ 20 w 157"/>
              <a:gd name="T13" fmla="*/ 47 h 107"/>
              <a:gd name="T14" fmla="*/ 0 w 157"/>
              <a:gd name="T15" fmla="*/ 76 h 107"/>
              <a:gd name="T16" fmla="*/ 31 w 157"/>
              <a:gd name="T17" fmla="*/ 107 h 107"/>
              <a:gd name="T18" fmla="*/ 126 w 157"/>
              <a:gd name="T19" fmla="*/ 107 h 107"/>
              <a:gd name="T20" fmla="*/ 157 w 157"/>
              <a:gd name="T21" fmla="*/ 76 h 107"/>
              <a:gd name="T22" fmla="*/ 135 w 157"/>
              <a:gd name="T23" fmla="*/ 46 h 107"/>
              <a:gd name="T24" fmla="*/ 120 w 157"/>
              <a:gd name="T25" fmla="*/ 100 h 107"/>
              <a:gd name="T26" fmla="*/ 79 w 157"/>
              <a:gd name="T27" fmla="*/ 100 h 107"/>
              <a:gd name="T28" fmla="*/ 103 w 157"/>
              <a:gd name="T29" fmla="*/ 75 h 107"/>
              <a:gd name="T30" fmla="*/ 102 w 157"/>
              <a:gd name="T31" fmla="*/ 72 h 107"/>
              <a:gd name="T32" fmla="*/ 92 w 157"/>
              <a:gd name="T33" fmla="*/ 72 h 107"/>
              <a:gd name="T34" fmla="*/ 92 w 157"/>
              <a:gd name="T35" fmla="*/ 68 h 107"/>
              <a:gd name="T36" fmla="*/ 92 w 157"/>
              <a:gd name="T37" fmla="*/ 37 h 107"/>
              <a:gd name="T38" fmla="*/ 90 w 157"/>
              <a:gd name="T39" fmla="*/ 36 h 107"/>
              <a:gd name="T40" fmla="*/ 64 w 157"/>
              <a:gd name="T41" fmla="*/ 36 h 107"/>
              <a:gd name="T42" fmla="*/ 62 w 157"/>
              <a:gd name="T43" fmla="*/ 38 h 107"/>
              <a:gd name="T44" fmla="*/ 62 w 157"/>
              <a:gd name="T45" fmla="*/ 68 h 107"/>
              <a:gd name="T46" fmla="*/ 62 w 157"/>
              <a:gd name="T47" fmla="*/ 73 h 107"/>
              <a:gd name="T48" fmla="*/ 51 w 157"/>
              <a:gd name="T49" fmla="*/ 73 h 107"/>
              <a:gd name="T50" fmla="*/ 50 w 157"/>
              <a:gd name="T51" fmla="*/ 76 h 107"/>
              <a:gd name="T52" fmla="*/ 75 w 157"/>
              <a:gd name="T53" fmla="*/ 100 h 107"/>
              <a:gd name="T54" fmla="*/ 38 w 157"/>
              <a:gd name="T55" fmla="*/ 100 h 107"/>
              <a:gd name="T56" fmla="*/ 11 w 157"/>
              <a:gd name="T57" fmla="*/ 74 h 107"/>
              <a:gd name="T58" fmla="*/ 29 w 157"/>
              <a:gd name="T59" fmla="*/ 50 h 107"/>
              <a:gd name="T60" fmla="*/ 28 w 157"/>
              <a:gd name="T61" fmla="*/ 44 h 107"/>
              <a:gd name="T62" fmla="*/ 50 w 157"/>
              <a:gd name="T63" fmla="*/ 17 h 107"/>
              <a:gd name="T64" fmla="*/ 74 w 157"/>
              <a:gd name="T65" fmla="*/ 29 h 107"/>
              <a:gd name="T66" fmla="*/ 97 w 157"/>
              <a:gd name="T67" fmla="*/ 11 h 107"/>
              <a:gd name="T68" fmla="*/ 128 w 157"/>
              <a:gd name="T69" fmla="*/ 42 h 107"/>
              <a:gd name="T70" fmla="*/ 127 w 157"/>
              <a:gd name="T71" fmla="*/ 50 h 107"/>
              <a:gd name="T72" fmla="*/ 147 w 157"/>
              <a:gd name="T73" fmla="*/ 74 h 107"/>
              <a:gd name="T74" fmla="*/ 120 w 157"/>
              <a:gd name="T75" fmla="*/ 10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7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7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40"/>
                </a:cubicBezTo>
                <a:cubicBezTo>
                  <a:pt x="19" y="42"/>
                  <a:pt x="20" y="45"/>
                  <a:pt x="20" y="47"/>
                </a:cubicBezTo>
                <a:cubicBezTo>
                  <a:pt x="9" y="51"/>
                  <a:pt x="0" y="63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43" y="107"/>
                  <a:pt x="157" y="93"/>
                  <a:pt x="157" y="76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1"/>
                  <a:pt x="92" y="68"/>
                </a:cubicBezTo>
                <a:cubicBezTo>
                  <a:pt x="92" y="60"/>
                  <a:pt x="92" y="43"/>
                  <a:pt x="92" y="37"/>
                </a:cubicBezTo>
                <a:cubicBezTo>
                  <a:pt x="92" y="37"/>
                  <a:pt x="92" y="36"/>
                  <a:pt x="90" y="36"/>
                </a:cubicBezTo>
                <a:cubicBezTo>
                  <a:pt x="88" y="36"/>
                  <a:pt x="67" y="36"/>
                  <a:pt x="64" y="36"/>
                </a:cubicBezTo>
                <a:cubicBezTo>
                  <a:pt x="61" y="36"/>
                  <a:pt x="62" y="38"/>
                  <a:pt x="62" y="38"/>
                </a:cubicBezTo>
                <a:cubicBezTo>
                  <a:pt x="62" y="44"/>
                  <a:pt x="62" y="60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9"/>
                  <a:pt x="11" y="74"/>
                </a:cubicBezTo>
                <a:cubicBezTo>
                  <a:pt x="11" y="63"/>
                  <a:pt x="18" y="54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2"/>
                  <a:pt x="37" y="20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1"/>
                  <a:pt x="97" y="11"/>
                </a:cubicBezTo>
                <a:cubicBezTo>
                  <a:pt x="115" y="11"/>
                  <a:pt x="128" y="25"/>
                  <a:pt x="128" y="42"/>
                </a:cubicBezTo>
                <a:cubicBezTo>
                  <a:pt x="128" y="45"/>
                  <a:pt x="127" y="47"/>
                  <a:pt x="127" y="50"/>
                </a:cubicBezTo>
                <a:cubicBezTo>
                  <a:pt x="138" y="53"/>
                  <a:pt x="147" y="63"/>
                  <a:pt x="147" y="74"/>
                </a:cubicBezTo>
                <a:cubicBezTo>
                  <a:pt x="147" y="89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40" tIns="64270" rIns="128540" bIns="6427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1" name="Group 20"/>
          <p:cNvGrpSpPr/>
          <p:nvPr/>
        </p:nvGrpSpPr>
        <p:grpSpPr>
          <a:xfrm>
            <a:off x="8071203" y="4504259"/>
            <a:ext cx="434926" cy="301315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122" name="Freeform 48"/>
            <p:cNvSpPr>
              <a:spLocks noEditPoints="1"/>
            </p:cNvSpPr>
            <p:nvPr/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49"/>
            <p:cNvSpPr>
              <a:spLocks noEditPoints="1"/>
            </p:cNvSpPr>
            <p:nvPr/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8056305" y="5842896"/>
            <a:ext cx="445194" cy="425663"/>
            <a:chOff x="3294063" y="754063"/>
            <a:chExt cx="5600701" cy="5353051"/>
          </a:xfrm>
          <a:solidFill>
            <a:schemeClr val="bg1"/>
          </a:solidFill>
        </p:grpSpPr>
        <p:sp>
          <p:nvSpPr>
            <p:cNvPr id="125" name="Freeform 458"/>
            <p:cNvSpPr>
              <a:spLocks/>
            </p:cNvSpPr>
            <p:nvPr/>
          </p:nvSpPr>
          <p:spPr bwMode="auto">
            <a:xfrm>
              <a:off x="8235951" y="3122613"/>
              <a:ext cx="658813" cy="307975"/>
            </a:xfrm>
            <a:custGeom>
              <a:avLst/>
              <a:gdLst>
                <a:gd name="T0" fmla="*/ 135 w 175"/>
                <a:gd name="T1" fmla="*/ 0 h 82"/>
                <a:gd name="T2" fmla="*/ 175 w 175"/>
                <a:gd name="T3" fmla="*/ 41 h 82"/>
                <a:gd name="T4" fmla="*/ 135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5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5" y="0"/>
                  </a:moveTo>
                  <a:cubicBezTo>
                    <a:pt x="157" y="0"/>
                    <a:pt x="175" y="19"/>
                    <a:pt x="175" y="41"/>
                  </a:cubicBezTo>
                  <a:cubicBezTo>
                    <a:pt x="175" y="64"/>
                    <a:pt x="157" y="82"/>
                    <a:pt x="135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9" y="82"/>
                    <a:pt x="0" y="64"/>
                    <a:pt x="0" y="41"/>
                  </a:cubicBezTo>
                  <a:cubicBezTo>
                    <a:pt x="0" y="30"/>
                    <a:pt x="5" y="20"/>
                    <a:pt x="12" y="12"/>
                  </a:cubicBezTo>
                  <a:cubicBezTo>
                    <a:pt x="20" y="5"/>
                    <a:pt x="30" y="0"/>
                    <a:pt x="41" y="0"/>
                  </a:cubicBez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26" name="Freeform 459"/>
            <p:cNvSpPr>
              <a:spLocks/>
            </p:cNvSpPr>
            <p:nvPr/>
          </p:nvSpPr>
          <p:spPr bwMode="auto">
            <a:xfrm>
              <a:off x="7646988" y="1539876"/>
              <a:ext cx="571500" cy="587375"/>
            </a:xfrm>
            <a:custGeom>
              <a:avLst/>
              <a:gdLst>
                <a:gd name="T0" fmla="*/ 136 w 152"/>
                <a:gd name="T1" fmla="*/ 16 h 156"/>
                <a:gd name="T2" fmla="*/ 136 w 152"/>
                <a:gd name="T3" fmla="*/ 74 h 156"/>
                <a:gd name="T4" fmla="*/ 70 w 152"/>
                <a:gd name="T5" fmla="*/ 140 h 156"/>
                <a:gd name="T6" fmla="*/ 12 w 152"/>
                <a:gd name="T7" fmla="*/ 140 h 156"/>
                <a:gd name="T8" fmla="*/ 0 w 152"/>
                <a:gd name="T9" fmla="*/ 111 h 156"/>
                <a:gd name="T10" fmla="*/ 12 w 152"/>
                <a:gd name="T11" fmla="*/ 82 h 156"/>
                <a:gd name="T12" fmla="*/ 78 w 152"/>
                <a:gd name="T13" fmla="*/ 16 h 156"/>
                <a:gd name="T14" fmla="*/ 136 w 152"/>
                <a:gd name="T15" fmla="*/ 1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36" y="16"/>
                  </a:moveTo>
                  <a:cubicBezTo>
                    <a:pt x="152" y="32"/>
                    <a:pt x="152" y="58"/>
                    <a:pt x="136" y="74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54" y="156"/>
                    <a:pt x="28" y="156"/>
                    <a:pt x="12" y="140"/>
                  </a:cubicBezTo>
                  <a:cubicBezTo>
                    <a:pt x="4" y="132"/>
                    <a:pt x="0" y="121"/>
                    <a:pt x="0" y="111"/>
                  </a:cubicBezTo>
                  <a:cubicBezTo>
                    <a:pt x="0" y="100"/>
                    <a:pt x="4" y="90"/>
                    <a:pt x="12" y="82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94" y="0"/>
                    <a:pt x="120" y="0"/>
                    <a:pt x="13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27" name="Freeform 460"/>
            <p:cNvSpPr>
              <a:spLocks noEditPoints="1"/>
            </p:cNvSpPr>
            <p:nvPr/>
          </p:nvSpPr>
          <p:spPr bwMode="auto">
            <a:xfrm>
              <a:off x="4170363" y="1525588"/>
              <a:ext cx="3863975" cy="3567113"/>
            </a:xfrm>
            <a:custGeom>
              <a:avLst/>
              <a:gdLst>
                <a:gd name="T0" fmla="*/ 1028 w 1028"/>
                <a:gd name="T1" fmla="*/ 514 h 949"/>
                <a:gd name="T2" fmla="*/ 787 w 1028"/>
                <a:gd name="T3" fmla="*/ 949 h 949"/>
                <a:gd name="T4" fmla="*/ 241 w 1028"/>
                <a:gd name="T5" fmla="*/ 949 h 949"/>
                <a:gd name="T6" fmla="*/ 0 w 1028"/>
                <a:gd name="T7" fmla="*/ 514 h 949"/>
                <a:gd name="T8" fmla="*/ 514 w 1028"/>
                <a:gd name="T9" fmla="*/ 0 h 949"/>
                <a:gd name="T10" fmla="*/ 1028 w 1028"/>
                <a:gd name="T11" fmla="*/ 514 h 949"/>
                <a:gd name="T12" fmla="*/ 714 w 1028"/>
                <a:gd name="T13" fmla="*/ 345 h 949"/>
                <a:gd name="T14" fmla="*/ 714 w 1028"/>
                <a:gd name="T15" fmla="*/ 251 h 949"/>
                <a:gd name="T16" fmla="*/ 632 w 1028"/>
                <a:gd name="T17" fmla="*/ 187 h 949"/>
                <a:gd name="T18" fmla="*/ 563 w 1028"/>
                <a:gd name="T19" fmla="*/ 187 h 949"/>
                <a:gd name="T20" fmla="*/ 563 w 1028"/>
                <a:gd name="T21" fmla="*/ 153 h 949"/>
                <a:gd name="T22" fmla="*/ 466 w 1028"/>
                <a:gd name="T23" fmla="*/ 153 h 949"/>
                <a:gd name="T24" fmla="*/ 466 w 1028"/>
                <a:gd name="T25" fmla="*/ 187 h 949"/>
                <a:gd name="T26" fmla="*/ 397 w 1028"/>
                <a:gd name="T27" fmla="*/ 187 h 949"/>
                <a:gd name="T28" fmla="*/ 316 w 1028"/>
                <a:gd name="T29" fmla="*/ 251 h 949"/>
                <a:gd name="T30" fmla="*/ 316 w 1028"/>
                <a:gd name="T31" fmla="*/ 438 h 949"/>
                <a:gd name="T32" fmla="*/ 397 w 1028"/>
                <a:gd name="T33" fmla="*/ 503 h 949"/>
                <a:gd name="T34" fmla="*/ 466 w 1028"/>
                <a:gd name="T35" fmla="*/ 503 h 949"/>
                <a:gd name="T36" fmla="*/ 466 w 1028"/>
                <a:gd name="T37" fmla="*/ 701 h 949"/>
                <a:gd name="T38" fmla="*/ 440 w 1028"/>
                <a:gd name="T39" fmla="*/ 701 h 949"/>
                <a:gd name="T40" fmla="*/ 389 w 1028"/>
                <a:gd name="T41" fmla="*/ 661 h 949"/>
                <a:gd name="T42" fmla="*/ 389 w 1028"/>
                <a:gd name="T43" fmla="*/ 602 h 949"/>
                <a:gd name="T44" fmla="*/ 315 w 1028"/>
                <a:gd name="T45" fmla="*/ 602 h 949"/>
                <a:gd name="T46" fmla="*/ 315 w 1028"/>
                <a:gd name="T47" fmla="*/ 696 h 949"/>
                <a:gd name="T48" fmla="*/ 396 w 1028"/>
                <a:gd name="T49" fmla="*/ 760 h 949"/>
                <a:gd name="T50" fmla="*/ 466 w 1028"/>
                <a:gd name="T51" fmla="*/ 760 h 949"/>
                <a:gd name="T52" fmla="*/ 466 w 1028"/>
                <a:gd name="T53" fmla="*/ 796 h 949"/>
                <a:gd name="T54" fmla="*/ 563 w 1028"/>
                <a:gd name="T55" fmla="*/ 796 h 949"/>
                <a:gd name="T56" fmla="*/ 563 w 1028"/>
                <a:gd name="T57" fmla="*/ 760 h 949"/>
                <a:gd name="T58" fmla="*/ 632 w 1028"/>
                <a:gd name="T59" fmla="*/ 760 h 949"/>
                <a:gd name="T60" fmla="*/ 713 w 1028"/>
                <a:gd name="T61" fmla="*/ 696 h 949"/>
                <a:gd name="T62" fmla="*/ 713 w 1028"/>
                <a:gd name="T63" fmla="*/ 509 h 949"/>
                <a:gd name="T64" fmla="*/ 632 w 1028"/>
                <a:gd name="T65" fmla="*/ 444 h 949"/>
                <a:gd name="T66" fmla="*/ 563 w 1028"/>
                <a:gd name="T67" fmla="*/ 444 h 949"/>
                <a:gd name="T68" fmla="*/ 563 w 1028"/>
                <a:gd name="T69" fmla="*/ 246 h 949"/>
                <a:gd name="T70" fmla="*/ 588 w 1028"/>
                <a:gd name="T71" fmla="*/ 246 h 949"/>
                <a:gd name="T72" fmla="*/ 639 w 1028"/>
                <a:gd name="T73" fmla="*/ 286 h 949"/>
                <a:gd name="T74" fmla="*/ 639 w 1028"/>
                <a:gd name="T75" fmla="*/ 345 h 949"/>
                <a:gd name="T76" fmla="*/ 714 w 1028"/>
                <a:gd name="T77" fmla="*/ 345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28" h="949">
                  <a:moveTo>
                    <a:pt x="1028" y="514"/>
                  </a:moveTo>
                  <a:cubicBezTo>
                    <a:pt x="1028" y="697"/>
                    <a:pt x="932" y="858"/>
                    <a:pt x="787" y="949"/>
                  </a:cubicBezTo>
                  <a:cubicBezTo>
                    <a:pt x="241" y="949"/>
                    <a:pt x="241" y="949"/>
                    <a:pt x="241" y="949"/>
                  </a:cubicBezTo>
                  <a:cubicBezTo>
                    <a:pt x="97" y="858"/>
                    <a:pt x="0" y="697"/>
                    <a:pt x="0" y="514"/>
                  </a:cubicBezTo>
                  <a:cubicBezTo>
                    <a:pt x="0" y="230"/>
                    <a:pt x="231" y="0"/>
                    <a:pt x="514" y="0"/>
                  </a:cubicBezTo>
                  <a:cubicBezTo>
                    <a:pt x="798" y="0"/>
                    <a:pt x="1028" y="230"/>
                    <a:pt x="1028" y="514"/>
                  </a:cubicBezTo>
                  <a:close/>
                  <a:moveTo>
                    <a:pt x="714" y="345"/>
                  </a:moveTo>
                  <a:cubicBezTo>
                    <a:pt x="714" y="251"/>
                    <a:pt x="714" y="251"/>
                    <a:pt x="714" y="251"/>
                  </a:cubicBezTo>
                  <a:cubicBezTo>
                    <a:pt x="714" y="216"/>
                    <a:pt x="677" y="187"/>
                    <a:pt x="632" y="187"/>
                  </a:cubicBezTo>
                  <a:cubicBezTo>
                    <a:pt x="563" y="187"/>
                    <a:pt x="563" y="187"/>
                    <a:pt x="563" y="187"/>
                  </a:cubicBezTo>
                  <a:cubicBezTo>
                    <a:pt x="563" y="153"/>
                    <a:pt x="563" y="153"/>
                    <a:pt x="563" y="153"/>
                  </a:cubicBezTo>
                  <a:cubicBezTo>
                    <a:pt x="466" y="153"/>
                    <a:pt x="466" y="153"/>
                    <a:pt x="466" y="153"/>
                  </a:cubicBezTo>
                  <a:cubicBezTo>
                    <a:pt x="466" y="187"/>
                    <a:pt x="466" y="187"/>
                    <a:pt x="466" y="187"/>
                  </a:cubicBezTo>
                  <a:cubicBezTo>
                    <a:pt x="397" y="187"/>
                    <a:pt x="397" y="187"/>
                    <a:pt x="397" y="187"/>
                  </a:cubicBezTo>
                  <a:cubicBezTo>
                    <a:pt x="352" y="187"/>
                    <a:pt x="316" y="216"/>
                    <a:pt x="316" y="251"/>
                  </a:cubicBezTo>
                  <a:cubicBezTo>
                    <a:pt x="316" y="438"/>
                    <a:pt x="316" y="438"/>
                    <a:pt x="316" y="438"/>
                  </a:cubicBezTo>
                  <a:cubicBezTo>
                    <a:pt x="316" y="474"/>
                    <a:pt x="352" y="503"/>
                    <a:pt x="397" y="503"/>
                  </a:cubicBezTo>
                  <a:cubicBezTo>
                    <a:pt x="466" y="503"/>
                    <a:pt x="466" y="503"/>
                    <a:pt x="466" y="503"/>
                  </a:cubicBezTo>
                  <a:cubicBezTo>
                    <a:pt x="466" y="701"/>
                    <a:pt x="466" y="701"/>
                    <a:pt x="466" y="701"/>
                  </a:cubicBezTo>
                  <a:cubicBezTo>
                    <a:pt x="440" y="701"/>
                    <a:pt x="440" y="701"/>
                    <a:pt x="440" y="701"/>
                  </a:cubicBezTo>
                  <a:cubicBezTo>
                    <a:pt x="412" y="701"/>
                    <a:pt x="389" y="683"/>
                    <a:pt x="389" y="661"/>
                  </a:cubicBezTo>
                  <a:cubicBezTo>
                    <a:pt x="389" y="602"/>
                    <a:pt x="389" y="602"/>
                    <a:pt x="389" y="602"/>
                  </a:cubicBezTo>
                  <a:cubicBezTo>
                    <a:pt x="315" y="602"/>
                    <a:pt x="315" y="602"/>
                    <a:pt x="315" y="602"/>
                  </a:cubicBezTo>
                  <a:cubicBezTo>
                    <a:pt x="315" y="696"/>
                    <a:pt x="315" y="696"/>
                    <a:pt x="315" y="696"/>
                  </a:cubicBezTo>
                  <a:cubicBezTo>
                    <a:pt x="315" y="731"/>
                    <a:pt x="351" y="760"/>
                    <a:pt x="396" y="760"/>
                  </a:cubicBezTo>
                  <a:cubicBezTo>
                    <a:pt x="466" y="760"/>
                    <a:pt x="466" y="760"/>
                    <a:pt x="466" y="760"/>
                  </a:cubicBezTo>
                  <a:cubicBezTo>
                    <a:pt x="466" y="796"/>
                    <a:pt x="466" y="796"/>
                    <a:pt x="466" y="796"/>
                  </a:cubicBezTo>
                  <a:cubicBezTo>
                    <a:pt x="563" y="796"/>
                    <a:pt x="563" y="796"/>
                    <a:pt x="563" y="796"/>
                  </a:cubicBezTo>
                  <a:cubicBezTo>
                    <a:pt x="563" y="760"/>
                    <a:pt x="563" y="760"/>
                    <a:pt x="563" y="760"/>
                  </a:cubicBezTo>
                  <a:cubicBezTo>
                    <a:pt x="632" y="760"/>
                    <a:pt x="632" y="760"/>
                    <a:pt x="632" y="760"/>
                  </a:cubicBezTo>
                  <a:cubicBezTo>
                    <a:pt x="677" y="760"/>
                    <a:pt x="713" y="731"/>
                    <a:pt x="713" y="696"/>
                  </a:cubicBezTo>
                  <a:cubicBezTo>
                    <a:pt x="713" y="509"/>
                    <a:pt x="713" y="509"/>
                    <a:pt x="713" y="509"/>
                  </a:cubicBezTo>
                  <a:cubicBezTo>
                    <a:pt x="713" y="473"/>
                    <a:pt x="677" y="444"/>
                    <a:pt x="632" y="444"/>
                  </a:cubicBezTo>
                  <a:cubicBezTo>
                    <a:pt x="563" y="444"/>
                    <a:pt x="563" y="444"/>
                    <a:pt x="563" y="444"/>
                  </a:cubicBezTo>
                  <a:cubicBezTo>
                    <a:pt x="563" y="246"/>
                    <a:pt x="563" y="246"/>
                    <a:pt x="563" y="246"/>
                  </a:cubicBezTo>
                  <a:cubicBezTo>
                    <a:pt x="588" y="246"/>
                    <a:pt x="588" y="246"/>
                    <a:pt x="588" y="246"/>
                  </a:cubicBezTo>
                  <a:cubicBezTo>
                    <a:pt x="617" y="246"/>
                    <a:pt x="639" y="264"/>
                    <a:pt x="639" y="286"/>
                  </a:cubicBezTo>
                  <a:cubicBezTo>
                    <a:pt x="639" y="345"/>
                    <a:pt x="639" y="345"/>
                    <a:pt x="639" y="345"/>
                  </a:cubicBezTo>
                  <a:lnTo>
                    <a:pt x="714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28" name="Freeform 461"/>
            <p:cNvSpPr>
              <a:spLocks/>
            </p:cNvSpPr>
            <p:nvPr/>
          </p:nvSpPr>
          <p:spPr bwMode="auto">
            <a:xfrm>
              <a:off x="5187951" y="5254626"/>
              <a:ext cx="1827213" cy="209550"/>
            </a:xfrm>
            <a:custGeom>
              <a:avLst/>
              <a:gdLst>
                <a:gd name="T0" fmla="*/ 436 w 486"/>
                <a:gd name="T1" fmla="*/ 0 h 56"/>
                <a:gd name="T2" fmla="*/ 486 w 486"/>
                <a:gd name="T3" fmla="*/ 28 h 56"/>
                <a:gd name="T4" fmla="*/ 436 w 486"/>
                <a:gd name="T5" fmla="*/ 56 h 56"/>
                <a:gd name="T6" fmla="*/ 51 w 486"/>
                <a:gd name="T7" fmla="*/ 56 h 56"/>
                <a:gd name="T8" fmla="*/ 0 w 486"/>
                <a:gd name="T9" fmla="*/ 28 h 56"/>
                <a:gd name="T10" fmla="*/ 15 w 486"/>
                <a:gd name="T11" fmla="*/ 8 h 56"/>
                <a:gd name="T12" fmla="*/ 51 w 486"/>
                <a:gd name="T13" fmla="*/ 0 h 56"/>
                <a:gd name="T14" fmla="*/ 436 w 486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6" h="56">
                  <a:moveTo>
                    <a:pt x="436" y="0"/>
                  </a:moveTo>
                  <a:cubicBezTo>
                    <a:pt x="464" y="0"/>
                    <a:pt x="486" y="13"/>
                    <a:pt x="486" y="28"/>
                  </a:cubicBezTo>
                  <a:cubicBezTo>
                    <a:pt x="486" y="44"/>
                    <a:pt x="464" y="56"/>
                    <a:pt x="436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23" y="56"/>
                    <a:pt x="0" y="44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1" y="0"/>
                  </a:cubicBezTo>
                  <a:lnTo>
                    <a:pt x="4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29" name="Freeform 462"/>
            <p:cNvSpPr>
              <a:spLocks/>
            </p:cNvSpPr>
            <p:nvPr/>
          </p:nvSpPr>
          <p:spPr bwMode="auto">
            <a:xfrm>
              <a:off x="5368926" y="5576888"/>
              <a:ext cx="1470025" cy="211138"/>
            </a:xfrm>
            <a:custGeom>
              <a:avLst/>
              <a:gdLst>
                <a:gd name="T0" fmla="*/ 341 w 391"/>
                <a:gd name="T1" fmla="*/ 0 h 56"/>
                <a:gd name="T2" fmla="*/ 391 w 391"/>
                <a:gd name="T3" fmla="*/ 28 h 56"/>
                <a:gd name="T4" fmla="*/ 341 w 391"/>
                <a:gd name="T5" fmla="*/ 56 h 56"/>
                <a:gd name="T6" fmla="*/ 50 w 391"/>
                <a:gd name="T7" fmla="*/ 56 h 56"/>
                <a:gd name="T8" fmla="*/ 0 w 391"/>
                <a:gd name="T9" fmla="*/ 28 h 56"/>
                <a:gd name="T10" fmla="*/ 14 w 391"/>
                <a:gd name="T11" fmla="*/ 8 h 56"/>
                <a:gd name="T12" fmla="*/ 50 w 391"/>
                <a:gd name="T13" fmla="*/ 0 h 56"/>
                <a:gd name="T14" fmla="*/ 341 w 391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1" h="56">
                  <a:moveTo>
                    <a:pt x="341" y="0"/>
                  </a:moveTo>
                  <a:cubicBezTo>
                    <a:pt x="369" y="0"/>
                    <a:pt x="391" y="12"/>
                    <a:pt x="391" y="28"/>
                  </a:cubicBezTo>
                  <a:cubicBezTo>
                    <a:pt x="391" y="43"/>
                    <a:pt x="369" y="56"/>
                    <a:pt x="341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2" y="56"/>
                    <a:pt x="0" y="43"/>
                    <a:pt x="0" y="28"/>
                  </a:cubicBezTo>
                  <a:cubicBezTo>
                    <a:pt x="0" y="20"/>
                    <a:pt x="5" y="13"/>
                    <a:pt x="14" y="8"/>
                  </a:cubicBezTo>
                  <a:cubicBezTo>
                    <a:pt x="24" y="3"/>
                    <a:pt x="36" y="0"/>
                    <a:pt x="50" y="0"/>
                  </a:cubicBezTo>
                  <a:lnTo>
                    <a:pt x="3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30" name="Freeform 463"/>
            <p:cNvSpPr>
              <a:spLocks/>
            </p:cNvSpPr>
            <p:nvPr/>
          </p:nvSpPr>
          <p:spPr bwMode="auto">
            <a:xfrm>
              <a:off x="5556251" y="5895976"/>
              <a:ext cx="1090613" cy="211138"/>
            </a:xfrm>
            <a:custGeom>
              <a:avLst/>
              <a:gdLst>
                <a:gd name="T0" fmla="*/ 240 w 290"/>
                <a:gd name="T1" fmla="*/ 0 h 56"/>
                <a:gd name="T2" fmla="*/ 290 w 290"/>
                <a:gd name="T3" fmla="*/ 28 h 56"/>
                <a:gd name="T4" fmla="*/ 240 w 290"/>
                <a:gd name="T5" fmla="*/ 56 h 56"/>
                <a:gd name="T6" fmla="*/ 50 w 290"/>
                <a:gd name="T7" fmla="*/ 56 h 56"/>
                <a:gd name="T8" fmla="*/ 0 w 290"/>
                <a:gd name="T9" fmla="*/ 28 h 56"/>
                <a:gd name="T10" fmla="*/ 15 w 290"/>
                <a:gd name="T11" fmla="*/ 8 h 56"/>
                <a:gd name="T12" fmla="*/ 50 w 290"/>
                <a:gd name="T13" fmla="*/ 0 h 56"/>
                <a:gd name="T14" fmla="*/ 240 w 290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56">
                  <a:moveTo>
                    <a:pt x="240" y="0"/>
                  </a:moveTo>
                  <a:cubicBezTo>
                    <a:pt x="268" y="0"/>
                    <a:pt x="290" y="12"/>
                    <a:pt x="290" y="28"/>
                  </a:cubicBezTo>
                  <a:cubicBezTo>
                    <a:pt x="290" y="43"/>
                    <a:pt x="268" y="56"/>
                    <a:pt x="24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23" y="56"/>
                    <a:pt x="0" y="43"/>
                    <a:pt x="0" y="28"/>
                  </a:cubicBezTo>
                  <a:cubicBezTo>
                    <a:pt x="0" y="20"/>
                    <a:pt x="6" y="13"/>
                    <a:pt x="15" y="8"/>
                  </a:cubicBezTo>
                  <a:cubicBezTo>
                    <a:pt x="24" y="3"/>
                    <a:pt x="37" y="0"/>
                    <a:pt x="50" y="0"/>
                  </a:cubicBezTo>
                  <a:lnTo>
                    <a:pt x="2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31" name="Freeform 464"/>
            <p:cNvSpPr>
              <a:spLocks/>
            </p:cNvSpPr>
            <p:nvPr/>
          </p:nvSpPr>
          <p:spPr bwMode="auto">
            <a:xfrm>
              <a:off x="6286501" y="3416301"/>
              <a:ext cx="285750" cy="744538"/>
            </a:xfrm>
            <a:custGeom>
              <a:avLst/>
              <a:gdLst>
                <a:gd name="T0" fmla="*/ 76 w 76"/>
                <a:gd name="T1" fmla="*/ 41 h 198"/>
                <a:gd name="T2" fmla="*/ 76 w 76"/>
                <a:gd name="T3" fmla="*/ 158 h 198"/>
                <a:gd name="T4" fmla="*/ 25 w 76"/>
                <a:gd name="T5" fmla="*/ 198 h 198"/>
                <a:gd name="T6" fmla="*/ 0 w 76"/>
                <a:gd name="T7" fmla="*/ 198 h 198"/>
                <a:gd name="T8" fmla="*/ 0 w 76"/>
                <a:gd name="T9" fmla="*/ 0 h 198"/>
                <a:gd name="T10" fmla="*/ 25 w 76"/>
                <a:gd name="T11" fmla="*/ 0 h 198"/>
                <a:gd name="T12" fmla="*/ 76 w 76"/>
                <a:gd name="T13" fmla="*/ 4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41"/>
                  </a:moveTo>
                  <a:cubicBezTo>
                    <a:pt x="76" y="158"/>
                    <a:pt x="76" y="158"/>
                    <a:pt x="76" y="158"/>
                  </a:cubicBezTo>
                  <a:cubicBezTo>
                    <a:pt x="76" y="180"/>
                    <a:pt x="53" y="198"/>
                    <a:pt x="25" y="198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3" y="0"/>
                    <a:pt x="76" y="18"/>
                    <a:pt x="76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32" name="Freeform 465"/>
            <p:cNvSpPr>
              <a:spLocks/>
            </p:cNvSpPr>
            <p:nvPr/>
          </p:nvSpPr>
          <p:spPr bwMode="auto">
            <a:xfrm>
              <a:off x="5948363" y="754063"/>
              <a:ext cx="307975" cy="658813"/>
            </a:xfrm>
            <a:custGeom>
              <a:avLst/>
              <a:gdLst>
                <a:gd name="T0" fmla="*/ 82 w 82"/>
                <a:gd name="T1" fmla="*/ 41 h 175"/>
                <a:gd name="T2" fmla="*/ 82 w 82"/>
                <a:gd name="T3" fmla="*/ 134 h 175"/>
                <a:gd name="T4" fmla="*/ 41 w 82"/>
                <a:gd name="T5" fmla="*/ 175 h 175"/>
                <a:gd name="T6" fmla="*/ 12 w 82"/>
                <a:gd name="T7" fmla="*/ 163 h 175"/>
                <a:gd name="T8" fmla="*/ 0 w 82"/>
                <a:gd name="T9" fmla="*/ 134 h 175"/>
                <a:gd name="T10" fmla="*/ 0 w 82"/>
                <a:gd name="T11" fmla="*/ 41 h 175"/>
                <a:gd name="T12" fmla="*/ 41 w 82"/>
                <a:gd name="T13" fmla="*/ 0 h 175"/>
                <a:gd name="T14" fmla="*/ 82 w 82"/>
                <a:gd name="T15" fmla="*/ 4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75">
                  <a:moveTo>
                    <a:pt x="82" y="41"/>
                  </a:moveTo>
                  <a:cubicBezTo>
                    <a:pt x="82" y="134"/>
                    <a:pt x="82" y="134"/>
                    <a:pt x="82" y="134"/>
                  </a:cubicBezTo>
                  <a:cubicBezTo>
                    <a:pt x="82" y="157"/>
                    <a:pt x="64" y="175"/>
                    <a:pt x="41" y="175"/>
                  </a:cubicBezTo>
                  <a:cubicBezTo>
                    <a:pt x="30" y="175"/>
                    <a:pt x="20" y="171"/>
                    <a:pt x="12" y="163"/>
                  </a:cubicBezTo>
                  <a:cubicBezTo>
                    <a:pt x="5" y="156"/>
                    <a:pt x="0" y="146"/>
                    <a:pt x="0" y="1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33" name="Freeform 466"/>
            <p:cNvSpPr>
              <a:spLocks/>
            </p:cNvSpPr>
            <p:nvPr/>
          </p:nvSpPr>
          <p:spPr bwMode="auto">
            <a:xfrm>
              <a:off x="5635626" y="2449513"/>
              <a:ext cx="285750" cy="744538"/>
            </a:xfrm>
            <a:custGeom>
              <a:avLst/>
              <a:gdLst>
                <a:gd name="T0" fmla="*/ 76 w 76"/>
                <a:gd name="T1" fmla="*/ 0 h 198"/>
                <a:gd name="T2" fmla="*/ 76 w 76"/>
                <a:gd name="T3" fmla="*/ 198 h 198"/>
                <a:gd name="T4" fmla="*/ 51 w 76"/>
                <a:gd name="T5" fmla="*/ 198 h 198"/>
                <a:gd name="T6" fmla="*/ 0 w 76"/>
                <a:gd name="T7" fmla="*/ 157 h 198"/>
                <a:gd name="T8" fmla="*/ 0 w 76"/>
                <a:gd name="T9" fmla="*/ 40 h 198"/>
                <a:gd name="T10" fmla="*/ 51 w 76"/>
                <a:gd name="T11" fmla="*/ 0 h 198"/>
                <a:gd name="T12" fmla="*/ 76 w 76"/>
                <a:gd name="T1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8">
                  <a:moveTo>
                    <a:pt x="76" y="0"/>
                  </a:moveTo>
                  <a:cubicBezTo>
                    <a:pt x="76" y="198"/>
                    <a:pt x="76" y="198"/>
                    <a:pt x="76" y="19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23" y="198"/>
                    <a:pt x="0" y="180"/>
                    <a:pt x="0" y="157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23" y="0"/>
                    <a:pt x="51" y="0"/>
                  </a:cubicBez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34" name="Freeform 467"/>
            <p:cNvSpPr>
              <a:spLocks/>
            </p:cNvSpPr>
            <p:nvPr/>
          </p:nvSpPr>
          <p:spPr bwMode="auto">
            <a:xfrm>
              <a:off x="3951288" y="1539876"/>
              <a:ext cx="571500" cy="587375"/>
            </a:xfrm>
            <a:custGeom>
              <a:avLst/>
              <a:gdLst>
                <a:gd name="T0" fmla="*/ 140 w 152"/>
                <a:gd name="T1" fmla="*/ 82 h 156"/>
                <a:gd name="T2" fmla="*/ 152 w 152"/>
                <a:gd name="T3" fmla="*/ 111 h 156"/>
                <a:gd name="T4" fmla="*/ 140 w 152"/>
                <a:gd name="T5" fmla="*/ 140 h 156"/>
                <a:gd name="T6" fmla="*/ 82 w 152"/>
                <a:gd name="T7" fmla="*/ 140 h 156"/>
                <a:gd name="T8" fmla="*/ 16 w 152"/>
                <a:gd name="T9" fmla="*/ 74 h 156"/>
                <a:gd name="T10" fmla="*/ 16 w 152"/>
                <a:gd name="T11" fmla="*/ 16 h 156"/>
                <a:gd name="T12" fmla="*/ 74 w 152"/>
                <a:gd name="T13" fmla="*/ 16 h 156"/>
                <a:gd name="T14" fmla="*/ 140 w 152"/>
                <a:gd name="T15" fmla="*/ 8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56">
                  <a:moveTo>
                    <a:pt x="140" y="82"/>
                  </a:moveTo>
                  <a:cubicBezTo>
                    <a:pt x="148" y="90"/>
                    <a:pt x="152" y="100"/>
                    <a:pt x="152" y="111"/>
                  </a:cubicBezTo>
                  <a:cubicBezTo>
                    <a:pt x="152" y="121"/>
                    <a:pt x="148" y="132"/>
                    <a:pt x="140" y="140"/>
                  </a:cubicBezTo>
                  <a:cubicBezTo>
                    <a:pt x="124" y="156"/>
                    <a:pt x="98" y="156"/>
                    <a:pt x="82" y="140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0" y="58"/>
                    <a:pt x="0" y="32"/>
                    <a:pt x="16" y="16"/>
                  </a:cubicBezTo>
                  <a:cubicBezTo>
                    <a:pt x="32" y="0"/>
                    <a:pt x="58" y="0"/>
                    <a:pt x="74" y="16"/>
                  </a:cubicBezTo>
                  <a:lnTo>
                    <a:pt x="140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  <p:sp>
          <p:nvSpPr>
            <p:cNvPr id="135" name="Freeform 468"/>
            <p:cNvSpPr>
              <a:spLocks/>
            </p:cNvSpPr>
            <p:nvPr/>
          </p:nvSpPr>
          <p:spPr bwMode="auto">
            <a:xfrm>
              <a:off x="3294063" y="3122613"/>
              <a:ext cx="657225" cy="307975"/>
            </a:xfrm>
            <a:custGeom>
              <a:avLst/>
              <a:gdLst>
                <a:gd name="T0" fmla="*/ 134 w 175"/>
                <a:gd name="T1" fmla="*/ 0 h 82"/>
                <a:gd name="T2" fmla="*/ 175 w 175"/>
                <a:gd name="T3" fmla="*/ 41 h 82"/>
                <a:gd name="T4" fmla="*/ 134 w 175"/>
                <a:gd name="T5" fmla="*/ 82 h 82"/>
                <a:gd name="T6" fmla="*/ 41 w 175"/>
                <a:gd name="T7" fmla="*/ 82 h 82"/>
                <a:gd name="T8" fmla="*/ 0 w 175"/>
                <a:gd name="T9" fmla="*/ 41 h 82"/>
                <a:gd name="T10" fmla="*/ 12 w 175"/>
                <a:gd name="T11" fmla="*/ 12 h 82"/>
                <a:gd name="T12" fmla="*/ 41 w 175"/>
                <a:gd name="T13" fmla="*/ 0 h 82"/>
                <a:gd name="T14" fmla="*/ 134 w 175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82">
                  <a:moveTo>
                    <a:pt x="134" y="0"/>
                  </a:moveTo>
                  <a:cubicBezTo>
                    <a:pt x="156" y="0"/>
                    <a:pt x="175" y="19"/>
                    <a:pt x="175" y="41"/>
                  </a:cubicBezTo>
                  <a:cubicBezTo>
                    <a:pt x="175" y="64"/>
                    <a:pt x="156" y="82"/>
                    <a:pt x="134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8" y="82"/>
                    <a:pt x="0" y="64"/>
                    <a:pt x="0" y="41"/>
                  </a:cubicBezTo>
                  <a:cubicBezTo>
                    <a:pt x="0" y="30"/>
                    <a:pt x="4" y="20"/>
                    <a:pt x="12" y="12"/>
                  </a:cubicBezTo>
                  <a:cubicBezTo>
                    <a:pt x="19" y="5"/>
                    <a:pt x="29" y="0"/>
                    <a:pt x="41" y="0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>
              <a:prstTxWarp prst="textNoShape">
                <a:avLst/>
              </a:prstTxWarp>
            </a:bodyPr>
            <a:lstStyle/>
            <a:p>
              <a:pPr defTabSz="962751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004">
                <a:solidFill>
                  <a:prstClr val="black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8918701" y="1271858"/>
            <a:ext cx="3710629" cy="1205327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Дружный, слаженный и четко действующий коллектив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919473" y="2815895"/>
            <a:ext cx="3670606" cy="835995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Ведущее учреждение культуры округа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8923813" y="4265045"/>
            <a:ext cx="3649600" cy="835995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Придумывает и реализует новые проекты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8936932" y="5588004"/>
            <a:ext cx="3469108" cy="835995"/>
          </a:xfrm>
          <a:prstGeom prst="rect">
            <a:avLst/>
          </a:prstGeom>
          <a:noFill/>
        </p:spPr>
        <p:txBody>
          <a:bodyPr wrap="square" lIns="96392" tIns="48195" rIns="96392" bIns="48195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Хранит традиции и идет в ногу со временем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65" name="任意多边形 64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 65"/>
            <p:cNvSpPr/>
            <p:nvPr/>
          </p:nvSpPr>
          <p:spPr>
            <a:xfrm rot="10800000">
              <a:off x="1767905" y="222291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827688" y="222291"/>
              <a:ext cx="526106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ru-RU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!!!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9" name="TextBox 41"/>
            <p:cNvSpPr txBox="1"/>
            <p:nvPr/>
          </p:nvSpPr>
          <p:spPr>
            <a:xfrm>
              <a:off x="1969589" y="301132"/>
              <a:ext cx="10440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400" b="1" dirty="0" smtClea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Гореть самим, зажечь других… Ради этого следует жить…</a:t>
              </a:r>
              <a:endParaRPr lang="zh-CN" altLang="en-US" sz="24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052" name="Picture 4" descr="https://sun9-36.userapi.com/impg/a4IIOcTWlFhGtbqINQl93eC8dw-Z30d7iOC5RA/CKBhwnNbqPM.jpg?size=1280x853&amp;quality=95&amp;sign=b8b2584a5848dad02a77402f0c4cebf2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21640" r="5441"/>
          <a:stretch/>
        </p:blipFill>
        <p:spPr bwMode="auto">
          <a:xfrm>
            <a:off x="1150872" y="2501059"/>
            <a:ext cx="5623220" cy="33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04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106" name="任意多边形 105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任意多边形 106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矩形 107"/>
            <p:cNvSpPr/>
            <p:nvPr/>
          </p:nvSpPr>
          <p:spPr>
            <a:xfrm>
              <a:off x="827688" y="222291"/>
              <a:ext cx="526106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ru-RU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!!!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9" name="TextBox 41"/>
            <p:cNvSpPr txBox="1"/>
            <p:nvPr/>
          </p:nvSpPr>
          <p:spPr>
            <a:xfrm>
              <a:off x="1969590" y="301131"/>
              <a:ext cx="8114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400" b="1" dirty="0" smtClea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Есть желание сотрудничать?</a:t>
              </a:r>
              <a:endParaRPr lang="zh-CN" altLang="en-US" sz="24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9" name="Рисунок 9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9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20" y="1251611"/>
            <a:ext cx="3358951" cy="23762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413"/>
          <a:stretch/>
        </p:blipFill>
        <p:spPr>
          <a:xfrm>
            <a:off x="7313560" y="1106093"/>
            <a:ext cx="3933878" cy="175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35" r="25293"/>
          <a:stretch/>
        </p:blipFill>
        <p:spPr>
          <a:xfrm>
            <a:off x="7323209" y="3731813"/>
            <a:ext cx="4169092" cy="18514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7" r="52750"/>
          <a:stretch/>
        </p:blipFill>
        <p:spPr>
          <a:xfrm>
            <a:off x="7182864" y="2451210"/>
            <a:ext cx="3556546" cy="18341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82"/>
          <a:stretch/>
        </p:blipFill>
        <p:spPr>
          <a:xfrm>
            <a:off x="7268093" y="4837954"/>
            <a:ext cx="4695155" cy="2147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5" y="1043806"/>
            <a:ext cx="3126506" cy="5527663"/>
          </a:xfrm>
          <a:prstGeom prst="rect">
            <a:avLst/>
          </a:prstGeom>
        </p:spPr>
      </p:pic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r="30107"/>
          <a:stretch/>
        </p:blipFill>
        <p:spPr bwMode="auto">
          <a:xfrm>
            <a:off x="3529327" y="3385511"/>
            <a:ext cx="3322935" cy="219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855" y="5977272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+7908-928-71-64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20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5171"/>
            <a:ext cx="3765079" cy="725782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5781303" y="619773"/>
            <a:ext cx="5976664" cy="689870"/>
          </a:xfrm>
          <a:prstGeom prst="roundRect">
            <a:avLst>
              <a:gd name="adj" fmla="val 50000"/>
            </a:avLst>
          </a:prstGeom>
          <a:solidFill>
            <a:srgbClr val="8CC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400" b="1" dirty="0" smtClean="0"/>
              <a:t>Событийные мероприятия</a:t>
            </a:r>
            <a:endParaRPr lang="zh-CN" altLang="en-US" sz="2400" b="1" dirty="0"/>
          </a:p>
        </p:txBody>
      </p:sp>
      <p:sp>
        <p:nvSpPr>
          <p:cNvPr id="38" name="TextBox 148"/>
          <p:cNvSpPr txBox="1"/>
          <p:nvPr/>
        </p:nvSpPr>
        <p:spPr>
          <a:xfrm>
            <a:off x="913770" y="424662"/>
            <a:ext cx="2406597" cy="14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8000" b="1" cap="all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ЦК</a:t>
            </a:r>
            <a:endParaRPr lang="en-US" altLang="zh-CN" sz="8000" b="1" cap="all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Box 148"/>
          <p:cNvSpPr txBox="1"/>
          <p:nvPr/>
        </p:nvSpPr>
        <p:spPr>
          <a:xfrm>
            <a:off x="380703" y="1861337"/>
            <a:ext cx="2996544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2800" b="1" cap="all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Cambria Math" panose="02040503050406030204" pitchFamily="18" charset="0"/>
                <a:cs typeface="+mn-ea"/>
                <a:sym typeface="+mn-lt"/>
              </a:rPr>
              <a:t>Направления деятельности волонтерского объединения</a:t>
            </a:r>
            <a:endParaRPr lang="zh-CN" altLang="en-US" sz="2800" b="1" cap="all" dirty="0">
              <a:solidFill>
                <a:schemeClr val="bg1"/>
              </a:solidFill>
              <a:latin typeface="Franklin Gothic Book" panose="020B0503020102020204" pitchFamily="34" charset="0"/>
              <a:cs typeface="+mn-ea"/>
              <a:sym typeface="+mn-lt"/>
            </a:endParaRPr>
          </a:p>
        </p:txBody>
      </p:sp>
      <p:sp>
        <p:nvSpPr>
          <p:cNvPr id="41" name="圆角矩形 40"/>
          <p:cNvSpPr/>
          <p:nvPr/>
        </p:nvSpPr>
        <p:spPr bwMode="auto">
          <a:xfrm>
            <a:off x="4845199" y="617348"/>
            <a:ext cx="792088" cy="694721"/>
          </a:xfrm>
          <a:prstGeom prst="roundRect">
            <a:avLst/>
          </a:prstGeom>
          <a:solidFill>
            <a:srgbClr val="339966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800" dirty="0" smtClean="0">
                <a:latin typeface="Impact" panose="020B0806030902050204" pitchFamily="34" charset="0"/>
                <a:cs typeface="+mn-ea"/>
                <a:sym typeface="+mn-lt"/>
              </a:rPr>
              <a:t>1</a:t>
            </a:r>
            <a:endParaRPr lang="zh-CN" altLang="en-US" sz="2800" dirty="0"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24" name="圆角矩形 36"/>
          <p:cNvSpPr/>
          <p:nvPr/>
        </p:nvSpPr>
        <p:spPr>
          <a:xfrm>
            <a:off x="5781303" y="1384077"/>
            <a:ext cx="5976664" cy="689870"/>
          </a:xfrm>
          <a:prstGeom prst="roundRect">
            <a:avLst>
              <a:gd name="adj" fmla="val 50000"/>
            </a:avLst>
          </a:prstGeom>
          <a:solidFill>
            <a:srgbClr val="8CC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400" b="1" dirty="0" smtClean="0"/>
              <a:t>Фестивали, конкурсы, концерты</a:t>
            </a:r>
            <a:endParaRPr lang="zh-CN" altLang="en-US" sz="2400" b="1" dirty="0"/>
          </a:p>
        </p:txBody>
      </p:sp>
      <p:sp>
        <p:nvSpPr>
          <p:cNvPr id="25" name="圆角矩形 40"/>
          <p:cNvSpPr/>
          <p:nvPr/>
        </p:nvSpPr>
        <p:spPr bwMode="auto">
          <a:xfrm>
            <a:off x="4845199" y="1381652"/>
            <a:ext cx="792088" cy="694721"/>
          </a:xfrm>
          <a:prstGeom prst="roundRect">
            <a:avLst/>
          </a:prstGeom>
          <a:solidFill>
            <a:srgbClr val="339966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800" dirty="0">
                <a:latin typeface="Impact" panose="020B0806030902050204" pitchFamily="34" charset="0"/>
                <a:cs typeface="+mn-ea"/>
                <a:sym typeface="+mn-lt"/>
              </a:rPr>
              <a:t>2</a:t>
            </a:r>
            <a:endParaRPr lang="zh-CN" altLang="en-US" sz="2800" dirty="0"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26" name="圆角矩形 36"/>
          <p:cNvSpPr/>
          <p:nvPr/>
        </p:nvSpPr>
        <p:spPr>
          <a:xfrm>
            <a:off x="5761707" y="2145956"/>
            <a:ext cx="5976664" cy="689870"/>
          </a:xfrm>
          <a:prstGeom prst="roundRect">
            <a:avLst>
              <a:gd name="adj" fmla="val 50000"/>
            </a:avLst>
          </a:prstGeom>
          <a:solidFill>
            <a:srgbClr val="8CC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400" b="1" dirty="0" smtClean="0"/>
              <a:t>Патриотические мероприятия</a:t>
            </a:r>
            <a:endParaRPr lang="zh-CN" altLang="en-US" sz="2400" b="1" dirty="0"/>
          </a:p>
        </p:txBody>
      </p:sp>
      <p:sp>
        <p:nvSpPr>
          <p:cNvPr id="27" name="圆角矩形 40"/>
          <p:cNvSpPr/>
          <p:nvPr/>
        </p:nvSpPr>
        <p:spPr bwMode="auto">
          <a:xfrm>
            <a:off x="4825603" y="2143531"/>
            <a:ext cx="792088" cy="694721"/>
          </a:xfrm>
          <a:prstGeom prst="roundRect">
            <a:avLst/>
          </a:prstGeom>
          <a:solidFill>
            <a:srgbClr val="339966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800" dirty="0" smtClean="0">
                <a:latin typeface="Impact" panose="020B0806030902050204" pitchFamily="34" charset="0"/>
                <a:cs typeface="+mn-ea"/>
                <a:sym typeface="+mn-lt"/>
              </a:rPr>
              <a:t>3</a:t>
            </a:r>
            <a:endParaRPr lang="zh-CN" altLang="en-US" sz="2800" dirty="0"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28" name="圆角矩形 36"/>
          <p:cNvSpPr/>
          <p:nvPr/>
        </p:nvSpPr>
        <p:spPr>
          <a:xfrm>
            <a:off x="5761707" y="2912686"/>
            <a:ext cx="5976664" cy="689870"/>
          </a:xfrm>
          <a:prstGeom prst="roundRect">
            <a:avLst>
              <a:gd name="adj" fmla="val 50000"/>
            </a:avLst>
          </a:prstGeom>
          <a:solidFill>
            <a:srgbClr val="8CC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400" b="1" dirty="0" smtClean="0"/>
              <a:t>Работа с детьми</a:t>
            </a:r>
            <a:endParaRPr lang="zh-CN" altLang="en-US" sz="2400" b="1" dirty="0"/>
          </a:p>
        </p:txBody>
      </p:sp>
      <p:sp>
        <p:nvSpPr>
          <p:cNvPr id="29" name="圆角矩形 40"/>
          <p:cNvSpPr/>
          <p:nvPr/>
        </p:nvSpPr>
        <p:spPr bwMode="auto">
          <a:xfrm>
            <a:off x="4825603" y="2910261"/>
            <a:ext cx="792088" cy="694721"/>
          </a:xfrm>
          <a:prstGeom prst="roundRect">
            <a:avLst/>
          </a:prstGeom>
          <a:solidFill>
            <a:srgbClr val="339966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800" dirty="0">
                <a:latin typeface="Impact" panose="020B0806030902050204" pitchFamily="34" charset="0"/>
                <a:cs typeface="+mn-ea"/>
                <a:sym typeface="+mn-lt"/>
              </a:rPr>
              <a:t>4</a:t>
            </a:r>
            <a:endParaRPr lang="zh-CN" altLang="en-US" sz="2800" dirty="0"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1" name="圆角矩形 40"/>
          <p:cNvSpPr/>
          <p:nvPr/>
        </p:nvSpPr>
        <p:spPr bwMode="auto">
          <a:xfrm>
            <a:off x="4825603" y="3674566"/>
            <a:ext cx="792088" cy="694721"/>
          </a:xfrm>
          <a:prstGeom prst="roundRect">
            <a:avLst/>
          </a:prstGeom>
          <a:solidFill>
            <a:srgbClr val="339966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800" dirty="0">
                <a:latin typeface="Impact" panose="020B0806030902050204" pitchFamily="34" charset="0"/>
                <a:cs typeface="+mn-ea"/>
                <a:sym typeface="+mn-lt"/>
              </a:rPr>
              <a:t>5</a:t>
            </a:r>
            <a:endParaRPr lang="zh-CN" altLang="en-US" sz="2800" dirty="0"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2" name="圆角矩形 36"/>
          <p:cNvSpPr/>
          <p:nvPr/>
        </p:nvSpPr>
        <p:spPr>
          <a:xfrm>
            <a:off x="5761707" y="3712996"/>
            <a:ext cx="5976664" cy="689870"/>
          </a:xfrm>
          <a:prstGeom prst="roundRect">
            <a:avLst>
              <a:gd name="adj" fmla="val 50000"/>
            </a:avLst>
          </a:prstGeom>
          <a:solidFill>
            <a:srgbClr val="8CC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400" b="1" dirty="0" smtClean="0"/>
              <a:t>Работа со старшим поколением</a:t>
            </a:r>
            <a:endParaRPr lang="zh-CN" altLang="en-US" sz="2400" b="1" dirty="0"/>
          </a:p>
        </p:txBody>
      </p:sp>
      <p:sp>
        <p:nvSpPr>
          <p:cNvPr id="33" name="圆角矩形 40"/>
          <p:cNvSpPr/>
          <p:nvPr/>
        </p:nvSpPr>
        <p:spPr bwMode="auto">
          <a:xfrm>
            <a:off x="4845199" y="4436446"/>
            <a:ext cx="792088" cy="694721"/>
          </a:xfrm>
          <a:prstGeom prst="roundRect">
            <a:avLst/>
          </a:prstGeom>
          <a:solidFill>
            <a:srgbClr val="339966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800" dirty="0" smtClean="0">
                <a:latin typeface="Impact" panose="020B0806030902050204" pitchFamily="34" charset="0"/>
                <a:cs typeface="+mn-ea"/>
                <a:sym typeface="+mn-lt"/>
              </a:rPr>
              <a:t>6</a:t>
            </a:r>
            <a:endParaRPr lang="zh-CN" altLang="en-US" sz="2800" dirty="0"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4" name="圆角矩形 36"/>
          <p:cNvSpPr/>
          <p:nvPr/>
        </p:nvSpPr>
        <p:spPr>
          <a:xfrm>
            <a:off x="5811583" y="4474792"/>
            <a:ext cx="5976664" cy="689870"/>
          </a:xfrm>
          <a:prstGeom prst="roundRect">
            <a:avLst>
              <a:gd name="adj" fmla="val 50000"/>
            </a:avLst>
          </a:prstGeom>
          <a:solidFill>
            <a:srgbClr val="8CC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400" b="1" dirty="0" smtClean="0"/>
              <a:t>Участие в постановках</a:t>
            </a:r>
            <a:endParaRPr lang="zh-CN" altLang="en-US" sz="2400" b="1" dirty="0"/>
          </a:p>
        </p:txBody>
      </p:sp>
      <p:sp>
        <p:nvSpPr>
          <p:cNvPr id="35" name="圆角矩形 40"/>
          <p:cNvSpPr/>
          <p:nvPr/>
        </p:nvSpPr>
        <p:spPr bwMode="auto">
          <a:xfrm>
            <a:off x="4845199" y="5200751"/>
            <a:ext cx="792088" cy="694721"/>
          </a:xfrm>
          <a:prstGeom prst="roundRect">
            <a:avLst/>
          </a:prstGeom>
          <a:solidFill>
            <a:srgbClr val="339966"/>
          </a:solidFill>
          <a:ln w="38100">
            <a:noFill/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800" dirty="0">
                <a:latin typeface="Impact" panose="020B0806030902050204" pitchFamily="34" charset="0"/>
                <a:cs typeface="+mn-ea"/>
                <a:sym typeface="+mn-lt"/>
              </a:rPr>
              <a:t>7</a:t>
            </a:r>
            <a:endParaRPr lang="zh-CN" altLang="en-US" sz="2800" dirty="0">
              <a:latin typeface="Impact" panose="020B0806030902050204" pitchFamily="34" charset="0"/>
              <a:cs typeface="+mn-ea"/>
              <a:sym typeface="+mn-lt"/>
            </a:endParaRPr>
          </a:p>
        </p:txBody>
      </p:sp>
      <p:sp>
        <p:nvSpPr>
          <p:cNvPr id="36" name="圆角矩形 36"/>
          <p:cNvSpPr/>
          <p:nvPr/>
        </p:nvSpPr>
        <p:spPr>
          <a:xfrm>
            <a:off x="5811583" y="5270334"/>
            <a:ext cx="5976664" cy="689870"/>
          </a:xfrm>
          <a:prstGeom prst="roundRect">
            <a:avLst>
              <a:gd name="adj" fmla="val 50000"/>
            </a:avLst>
          </a:prstGeom>
          <a:solidFill>
            <a:srgbClr val="8CC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400" b="1" dirty="0" err="1" smtClean="0"/>
              <a:t>Внестационарное</a:t>
            </a:r>
            <a:r>
              <a:rPr lang="ru-RU" altLang="zh-CN" sz="2400" b="1" dirty="0" smtClean="0"/>
              <a:t> обслуживание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971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25171"/>
            <a:ext cx="3765079" cy="725782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148"/>
          <p:cNvSpPr txBox="1"/>
          <p:nvPr/>
        </p:nvSpPr>
        <p:spPr>
          <a:xfrm>
            <a:off x="913770" y="424662"/>
            <a:ext cx="2406597" cy="14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8000" b="1" cap="all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ЦК</a:t>
            </a:r>
            <a:endParaRPr lang="en-US" altLang="zh-CN" sz="8000" b="1" cap="all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Box 148"/>
          <p:cNvSpPr txBox="1"/>
          <p:nvPr/>
        </p:nvSpPr>
        <p:spPr>
          <a:xfrm>
            <a:off x="380703" y="1861337"/>
            <a:ext cx="2996544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zh-CN" sz="2800" b="1" cap="all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Cambria Math" panose="02040503050406030204" pitchFamily="18" charset="0"/>
                <a:cs typeface="+mn-ea"/>
                <a:sym typeface="+mn-lt"/>
              </a:rPr>
              <a:t>Организация на </a:t>
            </a:r>
            <a:r>
              <a:rPr lang="ru-RU" altLang="zh-CN" sz="2800" b="1" cap="all" dirty="0" err="1" smtClean="0">
                <a:solidFill>
                  <a:schemeClr val="bg1"/>
                </a:solidFill>
                <a:latin typeface="Franklin Gothic Book" panose="020B0503020102020204" pitchFamily="34" charset="0"/>
                <a:ea typeface="Cambria Math" panose="02040503050406030204" pitchFamily="18" charset="0"/>
                <a:cs typeface="+mn-ea"/>
                <a:sym typeface="+mn-lt"/>
              </a:rPr>
              <a:t>добро.ру</a:t>
            </a:r>
            <a:endParaRPr lang="zh-CN" altLang="en-US" sz="2800" b="1" cap="all" dirty="0">
              <a:solidFill>
                <a:schemeClr val="bg1"/>
              </a:solidFill>
              <a:latin typeface="Franklin Gothic Book" panose="020B0503020102020204" pitchFamily="34" charset="0"/>
              <a:cs typeface="+mn-ea"/>
              <a:sym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9322" t="9432" r="6780" b="23746"/>
          <a:stretch/>
        </p:blipFill>
        <p:spPr>
          <a:xfrm>
            <a:off x="3942715" y="159941"/>
            <a:ext cx="8679347" cy="388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9920" t="29391" r="4114" b="16237"/>
          <a:stretch/>
        </p:blipFill>
        <p:spPr>
          <a:xfrm>
            <a:off x="4073475" y="4048373"/>
            <a:ext cx="8568951" cy="304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六边形 76"/>
          <p:cNvSpPr/>
          <p:nvPr/>
        </p:nvSpPr>
        <p:spPr>
          <a:xfrm>
            <a:off x="515942" y="4187764"/>
            <a:ext cx="2920103" cy="954392"/>
          </a:xfrm>
          <a:prstGeom prst="hexagon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600" dirty="0" smtClean="0"/>
              <a:t>Верхотурская Рождественская ярмарка</a:t>
            </a:r>
            <a:endParaRPr lang="zh-CN" altLang="en-US" sz="1600" dirty="0"/>
          </a:p>
        </p:txBody>
      </p:sp>
      <p:sp>
        <p:nvSpPr>
          <p:cNvPr id="78" name="六边形 77"/>
          <p:cNvSpPr/>
          <p:nvPr/>
        </p:nvSpPr>
        <p:spPr>
          <a:xfrm>
            <a:off x="3534045" y="4187765"/>
            <a:ext cx="2912647" cy="954392"/>
          </a:xfrm>
          <a:prstGeom prst="hexagon">
            <a:avLst/>
          </a:prstGeom>
          <a:solidFill>
            <a:srgbClr val="8CC94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600" dirty="0" smtClean="0"/>
              <a:t>Масленичные гуляния или Верхотурские забавы</a:t>
            </a:r>
            <a:endParaRPr lang="zh-CN" altLang="en-US" sz="1600" dirty="0"/>
          </a:p>
        </p:txBody>
      </p:sp>
      <p:sp>
        <p:nvSpPr>
          <p:cNvPr id="35" name="等腰三角形 15"/>
          <p:cNvSpPr>
            <a:spLocks noChangeArrowheads="1"/>
          </p:cNvSpPr>
          <p:nvPr/>
        </p:nvSpPr>
        <p:spPr bwMode="auto">
          <a:xfrm flipV="1">
            <a:off x="1853708" y="3951651"/>
            <a:ext cx="303014" cy="202567"/>
          </a:xfrm>
          <a:prstGeom prst="triangle">
            <a:avLst>
              <a:gd name="adj" fmla="val 50000"/>
            </a:avLst>
          </a:prstGeom>
          <a:solidFill>
            <a:srgbClr val="339966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zh-CN" altLang="zh-CN" sz="2531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36" name="等腰三角形 26"/>
          <p:cNvSpPr>
            <a:spLocks noChangeArrowheads="1"/>
          </p:cNvSpPr>
          <p:nvPr/>
        </p:nvSpPr>
        <p:spPr bwMode="auto">
          <a:xfrm flipV="1">
            <a:off x="4835629" y="3953228"/>
            <a:ext cx="303013" cy="202567"/>
          </a:xfrm>
          <a:prstGeom prst="triangle">
            <a:avLst>
              <a:gd name="adj" fmla="val 50000"/>
            </a:avLst>
          </a:prstGeom>
          <a:solidFill>
            <a:srgbClr val="8CC94C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zh-CN" altLang="zh-CN" sz="2531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515942" y="5206188"/>
            <a:ext cx="2841339" cy="177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6419" tIns="48210" rIns="96419" bIns="48210">
            <a:sp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 января – открытие событийного календаря области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В 2025 году ярмарке – 233 года!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Изюминка – Гастрономический фестиваль «Верхотурские пельмени на Рождество»</a:t>
            </a:r>
            <a:endParaRPr lang="en-GB" altLang="zh-CN" sz="1200" dirty="0">
              <a:solidFill>
                <a:srgbClr val="042E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21184" y="1030770"/>
            <a:ext cx="2833490" cy="2833487"/>
            <a:chOff x="3847532" y="2042487"/>
            <a:chExt cx="2183438" cy="2183436"/>
          </a:xfrm>
        </p:grpSpPr>
        <p:grpSp>
          <p:nvGrpSpPr>
            <p:cNvPr id="18" name="组合 17"/>
            <p:cNvGrpSpPr/>
            <p:nvPr/>
          </p:nvGrpSpPr>
          <p:grpSpPr>
            <a:xfrm>
              <a:off x="3893346" y="2094094"/>
              <a:ext cx="2080225" cy="208022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3847532" y="2042487"/>
              <a:ext cx="2183438" cy="2183436"/>
              <a:chOff x="1752735" y="879940"/>
              <a:chExt cx="2070478" cy="2070476"/>
            </a:xfrm>
          </p:grpSpPr>
          <p:sp>
            <p:nvSpPr>
              <p:cNvPr id="69" name="同心圆 68"/>
              <p:cNvSpPr/>
              <p:nvPr/>
            </p:nvSpPr>
            <p:spPr>
              <a:xfrm>
                <a:off x="1752735" y="879940"/>
                <a:ext cx="2070478" cy="2070476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0" name="同心圆 69"/>
              <p:cNvSpPr/>
              <p:nvPr/>
            </p:nvSpPr>
            <p:spPr>
              <a:xfrm rot="9000000">
                <a:off x="1850845" y="971517"/>
                <a:ext cx="1884863" cy="190629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-4049" y="231949"/>
            <a:ext cx="12881849" cy="7056784"/>
            <a:chOff x="0" y="222291"/>
            <a:chExt cx="12881849" cy="7016362"/>
          </a:xfrm>
        </p:grpSpPr>
        <p:sp>
          <p:nvSpPr>
            <p:cNvPr id="58" name="任意多边形 57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827688" y="222291"/>
              <a:ext cx="655372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4" name="TextBox 41"/>
            <p:cNvSpPr txBox="1"/>
            <p:nvPr/>
          </p:nvSpPr>
          <p:spPr>
            <a:xfrm>
              <a:off x="1969590" y="301131"/>
              <a:ext cx="4516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400" b="1" dirty="0" smtClea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Событийные мероприятия</a:t>
              </a:r>
              <a:endParaRPr lang="zh-CN" altLang="en-US" sz="24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3528732" y="1060485"/>
            <a:ext cx="2833490" cy="2833487"/>
            <a:chOff x="3847532" y="2042487"/>
            <a:chExt cx="2183438" cy="2183436"/>
          </a:xfrm>
        </p:grpSpPr>
        <p:grpSp>
          <p:nvGrpSpPr>
            <p:cNvPr id="66" name="组合 17"/>
            <p:cNvGrpSpPr/>
            <p:nvPr/>
          </p:nvGrpSpPr>
          <p:grpSpPr>
            <a:xfrm>
              <a:off x="3893346" y="2094094"/>
              <a:ext cx="2080225" cy="208022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7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8" name="椭圆 1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67" name="组合 67"/>
            <p:cNvGrpSpPr/>
            <p:nvPr/>
          </p:nvGrpSpPr>
          <p:grpSpPr>
            <a:xfrm>
              <a:off x="3847532" y="2042487"/>
              <a:ext cx="2183438" cy="2183436"/>
              <a:chOff x="1752735" y="879940"/>
              <a:chExt cx="2070478" cy="2070476"/>
            </a:xfrm>
          </p:grpSpPr>
          <p:sp>
            <p:nvSpPr>
              <p:cNvPr id="81" name="同心圆 68"/>
              <p:cNvSpPr/>
              <p:nvPr/>
            </p:nvSpPr>
            <p:spPr>
              <a:xfrm>
                <a:off x="1752735" y="879940"/>
                <a:ext cx="2070478" cy="2070476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82" name="同心圆 69"/>
              <p:cNvSpPr/>
              <p:nvPr/>
            </p:nvSpPr>
            <p:spPr>
              <a:xfrm rot="9000000">
                <a:off x="1850845" y="971517"/>
                <a:ext cx="1884863" cy="190629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</p:grpSp>
      </p:grpSp>
      <p:grpSp>
        <p:nvGrpSpPr>
          <p:cNvPr id="89" name="Группа 88"/>
          <p:cNvGrpSpPr/>
          <p:nvPr/>
        </p:nvGrpSpPr>
        <p:grpSpPr>
          <a:xfrm>
            <a:off x="6497538" y="1070870"/>
            <a:ext cx="2833490" cy="2833487"/>
            <a:chOff x="3847532" y="2042487"/>
            <a:chExt cx="2183438" cy="2183436"/>
          </a:xfrm>
        </p:grpSpPr>
        <p:grpSp>
          <p:nvGrpSpPr>
            <p:cNvPr id="90" name="组合 17"/>
            <p:cNvGrpSpPr/>
            <p:nvPr/>
          </p:nvGrpSpPr>
          <p:grpSpPr>
            <a:xfrm>
              <a:off x="3893346" y="2094094"/>
              <a:ext cx="2080225" cy="208022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4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5" name="椭圆 1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91" name="组合 67"/>
            <p:cNvGrpSpPr/>
            <p:nvPr/>
          </p:nvGrpSpPr>
          <p:grpSpPr>
            <a:xfrm>
              <a:off x="3847532" y="2042487"/>
              <a:ext cx="2183438" cy="2183436"/>
              <a:chOff x="1752735" y="879940"/>
              <a:chExt cx="2070478" cy="2070476"/>
            </a:xfrm>
          </p:grpSpPr>
          <p:sp>
            <p:nvSpPr>
              <p:cNvPr id="92" name="同心圆 68"/>
              <p:cNvSpPr/>
              <p:nvPr/>
            </p:nvSpPr>
            <p:spPr>
              <a:xfrm>
                <a:off x="1752735" y="879940"/>
                <a:ext cx="2070478" cy="2070476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3" name="同心圆 69"/>
              <p:cNvSpPr/>
              <p:nvPr/>
            </p:nvSpPr>
            <p:spPr>
              <a:xfrm rot="9000000">
                <a:off x="1850845" y="971517"/>
                <a:ext cx="1884863" cy="190629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</p:grpSp>
      </p:grpSp>
      <p:grpSp>
        <p:nvGrpSpPr>
          <p:cNvPr id="96" name="Группа 95"/>
          <p:cNvGrpSpPr/>
          <p:nvPr/>
        </p:nvGrpSpPr>
        <p:grpSpPr>
          <a:xfrm>
            <a:off x="9466405" y="1045802"/>
            <a:ext cx="2833490" cy="2833487"/>
            <a:chOff x="3847532" y="2042487"/>
            <a:chExt cx="2183438" cy="2183436"/>
          </a:xfrm>
        </p:grpSpPr>
        <p:grpSp>
          <p:nvGrpSpPr>
            <p:cNvPr id="97" name="组合 17"/>
            <p:cNvGrpSpPr/>
            <p:nvPr/>
          </p:nvGrpSpPr>
          <p:grpSpPr>
            <a:xfrm>
              <a:off x="3893346" y="2094094"/>
              <a:ext cx="2080225" cy="208022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1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2" name="椭圆 1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grpSp>
          <p:nvGrpSpPr>
            <p:cNvPr id="98" name="组合 67"/>
            <p:cNvGrpSpPr/>
            <p:nvPr/>
          </p:nvGrpSpPr>
          <p:grpSpPr>
            <a:xfrm>
              <a:off x="3847532" y="2042487"/>
              <a:ext cx="2183438" cy="2183436"/>
              <a:chOff x="1752735" y="879940"/>
              <a:chExt cx="2070478" cy="2070476"/>
            </a:xfrm>
          </p:grpSpPr>
          <p:sp>
            <p:nvSpPr>
              <p:cNvPr id="99" name="同心圆 68"/>
              <p:cNvSpPr/>
              <p:nvPr/>
            </p:nvSpPr>
            <p:spPr>
              <a:xfrm>
                <a:off x="1752735" y="879940"/>
                <a:ext cx="2070478" cy="2070476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00" name="同心圆 69"/>
              <p:cNvSpPr/>
              <p:nvPr/>
            </p:nvSpPr>
            <p:spPr>
              <a:xfrm rot="9000000">
                <a:off x="1850845" y="971517"/>
                <a:ext cx="1884863" cy="190629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432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98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</p:grpSp>
      </p:grpSp>
      <p:sp>
        <p:nvSpPr>
          <p:cNvPr id="103" name="六边形 76"/>
          <p:cNvSpPr/>
          <p:nvPr/>
        </p:nvSpPr>
        <p:spPr>
          <a:xfrm>
            <a:off x="6524857" y="4193446"/>
            <a:ext cx="2920103" cy="954392"/>
          </a:xfrm>
          <a:prstGeom prst="hexagon">
            <a:avLst/>
          </a:prstGeom>
          <a:solidFill>
            <a:srgbClr val="3399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600" dirty="0" smtClean="0"/>
              <a:t>Верхотурские Троицкие гулянья</a:t>
            </a:r>
            <a:endParaRPr lang="zh-CN" altLang="en-US" sz="1600" dirty="0"/>
          </a:p>
        </p:txBody>
      </p:sp>
      <p:sp>
        <p:nvSpPr>
          <p:cNvPr id="104" name="等腰三角形 15"/>
          <p:cNvSpPr>
            <a:spLocks noChangeArrowheads="1"/>
          </p:cNvSpPr>
          <p:nvPr/>
        </p:nvSpPr>
        <p:spPr bwMode="auto">
          <a:xfrm flipV="1">
            <a:off x="7788481" y="3965108"/>
            <a:ext cx="303014" cy="202567"/>
          </a:xfrm>
          <a:prstGeom prst="triangle">
            <a:avLst>
              <a:gd name="adj" fmla="val 50000"/>
            </a:avLst>
          </a:prstGeom>
          <a:solidFill>
            <a:srgbClr val="339966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zh-CN" altLang="zh-CN" sz="2531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105" name="六边形 77"/>
          <p:cNvSpPr/>
          <p:nvPr/>
        </p:nvSpPr>
        <p:spPr>
          <a:xfrm>
            <a:off x="9540853" y="4193446"/>
            <a:ext cx="2912647" cy="954392"/>
          </a:xfrm>
          <a:prstGeom prst="hexagon">
            <a:avLst/>
          </a:prstGeom>
          <a:solidFill>
            <a:srgbClr val="8CC94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600" dirty="0" err="1" smtClean="0"/>
              <a:t>Симеоновская</a:t>
            </a:r>
            <a:r>
              <a:rPr lang="ru-RU" altLang="zh-CN" sz="1600" dirty="0" smtClean="0"/>
              <a:t> ярмарка</a:t>
            </a:r>
            <a:endParaRPr lang="zh-CN" altLang="en-US" sz="1600" dirty="0"/>
          </a:p>
        </p:txBody>
      </p:sp>
      <p:sp>
        <p:nvSpPr>
          <p:cNvPr id="106" name="等腰三角形 26"/>
          <p:cNvSpPr>
            <a:spLocks noChangeArrowheads="1"/>
          </p:cNvSpPr>
          <p:nvPr/>
        </p:nvSpPr>
        <p:spPr bwMode="auto">
          <a:xfrm flipV="1">
            <a:off x="10768295" y="3946552"/>
            <a:ext cx="303013" cy="202567"/>
          </a:xfrm>
          <a:prstGeom prst="triangle">
            <a:avLst>
              <a:gd name="adj" fmla="val 50000"/>
            </a:avLst>
          </a:prstGeom>
          <a:solidFill>
            <a:srgbClr val="8CC94C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zh-CN" altLang="zh-CN" sz="2531"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5607" r="35332" b="5369"/>
          <a:stretch/>
        </p:blipFill>
        <p:spPr>
          <a:xfrm>
            <a:off x="668735" y="1083540"/>
            <a:ext cx="2652592" cy="2748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4" t="11970" r="11227" b="239"/>
          <a:stretch/>
        </p:blipFill>
        <p:spPr>
          <a:xfrm>
            <a:off x="3606902" y="1146735"/>
            <a:ext cx="2656238" cy="2670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4491" r="8932"/>
          <a:stretch/>
        </p:blipFill>
        <p:spPr>
          <a:xfrm>
            <a:off x="6544424" y="1179377"/>
            <a:ext cx="2715144" cy="2657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" t="21903" r="718" b="13383"/>
          <a:stretch/>
        </p:blipFill>
        <p:spPr>
          <a:xfrm rot="184084">
            <a:off x="9513381" y="1175670"/>
            <a:ext cx="2708630" cy="2629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" name="矩形 47"/>
          <p:cNvSpPr>
            <a:spLocks noChangeArrowheads="1"/>
          </p:cNvSpPr>
          <p:nvPr/>
        </p:nvSpPr>
        <p:spPr bwMode="auto">
          <a:xfrm>
            <a:off x="3520883" y="5206188"/>
            <a:ext cx="2841339" cy="20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6419" tIns="48210" rIns="96419" bIns="48210">
            <a:sp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Массовое гуляние на Городской площади перед Великим Постом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Работа подворий трудовых коллективов города и округа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Изюминка – Конкурс танцевальных артелей «Масленичные заморочки»</a:t>
            </a:r>
            <a:endParaRPr lang="en-GB" altLang="zh-CN" sz="1200" dirty="0">
              <a:solidFill>
                <a:srgbClr val="042E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8" name="矩形 47"/>
          <p:cNvSpPr>
            <a:spLocks noChangeArrowheads="1"/>
          </p:cNvSpPr>
          <p:nvPr/>
        </p:nvSpPr>
        <p:spPr bwMode="auto">
          <a:xfrm>
            <a:off x="6500869" y="5184668"/>
            <a:ext cx="2841339" cy="177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6419" tIns="48210" rIns="96419" bIns="48210">
            <a:sp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Праздник – символ Верхотурья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Главное угощение – «</a:t>
            </a:r>
            <a:r>
              <a:rPr lang="ru-RU" altLang="zh-CN" sz="1200" dirty="0" err="1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чиковки</a:t>
            </a: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», квас и морсы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Театрализованные представления, плетение венков, гадания и обряды 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Изюминка – Троицкий хоровод</a:t>
            </a:r>
            <a:endParaRPr lang="en-GB" altLang="zh-CN" sz="1200" dirty="0">
              <a:solidFill>
                <a:srgbClr val="042E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9" name="矩形 47"/>
          <p:cNvSpPr>
            <a:spLocks noChangeArrowheads="1"/>
          </p:cNvSpPr>
          <p:nvPr/>
        </p:nvSpPr>
        <p:spPr bwMode="auto">
          <a:xfrm>
            <a:off x="9453711" y="5149410"/>
            <a:ext cx="3260269" cy="20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6419" tIns="48210" rIns="96419" bIns="48210">
            <a:spAutoFit/>
          </a:bodyPr>
          <a:lstStyle/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Главная ярмарка на святой земле Праведного </a:t>
            </a:r>
            <a:r>
              <a:rPr lang="ru-RU" altLang="zh-CN" sz="1200" dirty="0" err="1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Симеона</a:t>
            </a: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Верхотурского!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Торговцы и умельцы со всех уголков страны. Фестиваль ухи 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Выступления коллективов и возрождение Верхотурской кадрили</a:t>
            </a: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altLang="zh-CN" sz="1200" dirty="0" smtClean="0">
                <a:solidFill>
                  <a:srgbClr val="042E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Ежегодно более 300 участников и 2000 зрителей </a:t>
            </a:r>
            <a:endParaRPr lang="en-GB" altLang="zh-CN" sz="1200" dirty="0">
              <a:solidFill>
                <a:srgbClr val="042E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/>
          </p:cNvSpPr>
          <p:nvPr/>
        </p:nvSpPr>
        <p:spPr bwMode="auto">
          <a:xfrm>
            <a:off x="4626453" y="1168053"/>
            <a:ext cx="1810115" cy="1766909"/>
          </a:xfrm>
          <a:custGeom>
            <a:avLst/>
            <a:gdLst>
              <a:gd name="T0" fmla="*/ 158 w 524"/>
              <a:gd name="T1" fmla="*/ 0 h 423"/>
              <a:gd name="T2" fmla="*/ 365 w 524"/>
              <a:gd name="T3" fmla="*/ 0 h 423"/>
              <a:gd name="T4" fmla="*/ 366 w 524"/>
              <a:gd name="T5" fmla="*/ 0 h 423"/>
              <a:gd name="T6" fmla="*/ 366 w 524"/>
              <a:gd name="T7" fmla="*/ 0 h 423"/>
              <a:gd name="T8" fmla="*/ 523 w 524"/>
              <a:gd name="T9" fmla="*/ 157 h 423"/>
              <a:gd name="T10" fmla="*/ 524 w 524"/>
              <a:gd name="T11" fmla="*/ 423 h 423"/>
              <a:gd name="T12" fmla="*/ 388 w 524"/>
              <a:gd name="T13" fmla="*/ 321 h 423"/>
              <a:gd name="T14" fmla="*/ 158 w 524"/>
              <a:gd name="T15" fmla="*/ 316 h 423"/>
              <a:gd name="T16" fmla="*/ 0 w 524"/>
              <a:gd name="T17" fmla="*/ 158 h 423"/>
              <a:gd name="T18" fmla="*/ 158 w 524"/>
              <a:gd name="T19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4" h="423">
                <a:moveTo>
                  <a:pt x="158" y="0"/>
                </a:moveTo>
                <a:cubicBezTo>
                  <a:pt x="365" y="0"/>
                  <a:pt x="365" y="0"/>
                  <a:pt x="365" y="0"/>
                </a:cubicBezTo>
                <a:cubicBezTo>
                  <a:pt x="365" y="0"/>
                  <a:pt x="365" y="0"/>
                  <a:pt x="366" y="0"/>
                </a:cubicBezTo>
                <a:cubicBezTo>
                  <a:pt x="366" y="0"/>
                  <a:pt x="366" y="0"/>
                  <a:pt x="366" y="0"/>
                </a:cubicBezTo>
                <a:cubicBezTo>
                  <a:pt x="453" y="0"/>
                  <a:pt x="523" y="71"/>
                  <a:pt x="523" y="157"/>
                </a:cubicBezTo>
                <a:cubicBezTo>
                  <a:pt x="523" y="244"/>
                  <a:pt x="524" y="423"/>
                  <a:pt x="524" y="423"/>
                </a:cubicBezTo>
                <a:cubicBezTo>
                  <a:pt x="524" y="423"/>
                  <a:pt x="484" y="335"/>
                  <a:pt x="388" y="321"/>
                </a:cubicBezTo>
                <a:cubicBezTo>
                  <a:pt x="376" y="319"/>
                  <a:pt x="158" y="316"/>
                  <a:pt x="158" y="316"/>
                </a:cubicBezTo>
                <a:cubicBezTo>
                  <a:pt x="70" y="316"/>
                  <a:pt x="0" y="246"/>
                  <a:pt x="0" y="158"/>
                </a:cubicBezTo>
                <a:cubicBezTo>
                  <a:pt x="0" y="71"/>
                  <a:pt x="70" y="0"/>
                  <a:pt x="158" y="0"/>
                </a:cubicBezTo>
              </a:path>
            </a:pathLst>
          </a:custGeom>
          <a:solidFill>
            <a:srgbClr val="8CC94C"/>
          </a:solidFill>
          <a:ln>
            <a:noFill/>
          </a:ln>
          <a:effectLst/>
        </p:spPr>
        <p:txBody>
          <a:bodyPr lIns="96417" tIns="48208" rIns="96417" bIns="48208" anchor="ctr"/>
          <a:lstStyle/>
          <a:p>
            <a:pPr algn="ctr" defTabSz="1285609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547" kern="0" dirty="0">
              <a:solidFill>
                <a:schemeClr val="bg1"/>
              </a:solidFill>
              <a:latin typeface="Roboto Bold" charset="0"/>
            </a:endParaRPr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4120564" y="2556953"/>
            <a:ext cx="2327688" cy="2267102"/>
          </a:xfrm>
          <a:custGeom>
            <a:avLst/>
            <a:gdLst>
              <a:gd name="T0" fmla="*/ 275 w 913"/>
              <a:gd name="T1" fmla="*/ 0 h 735"/>
              <a:gd name="T2" fmla="*/ 636 w 913"/>
              <a:gd name="T3" fmla="*/ 0 h 735"/>
              <a:gd name="T4" fmla="*/ 637 w 913"/>
              <a:gd name="T5" fmla="*/ 0 h 735"/>
              <a:gd name="T6" fmla="*/ 638 w 913"/>
              <a:gd name="T7" fmla="*/ 0 h 735"/>
              <a:gd name="T8" fmla="*/ 911 w 913"/>
              <a:gd name="T9" fmla="*/ 273 h 735"/>
              <a:gd name="T10" fmla="*/ 913 w 913"/>
              <a:gd name="T11" fmla="*/ 735 h 735"/>
              <a:gd name="T12" fmla="*/ 677 w 913"/>
              <a:gd name="T13" fmla="*/ 557 h 735"/>
              <a:gd name="T14" fmla="*/ 275 w 913"/>
              <a:gd name="T15" fmla="*/ 550 h 735"/>
              <a:gd name="T16" fmla="*/ 0 w 913"/>
              <a:gd name="T17" fmla="*/ 275 h 735"/>
              <a:gd name="T18" fmla="*/ 275 w 913"/>
              <a:gd name="T19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3" h="735">
                <a:moveTo>
                  <a:pt x="275" y="0"/>
                </a:move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7" y="0"/>
                  <a:pt x="637" y="0"/>
                </a:cubicBezTo>
                <a:cubicBezTo>
                  <a:pt x="637" y="0"/>
                  <a:pt x="638" y="0"/>
                  <a:pt x="638" y="0"/>
                </a:cubicBezTo>
                <a:cubicBezTo>
                  <a:pt x="789" y="0"/>
                  <a:pt x="911" y="122"/>
                  <a:pt x="911" y="273"/>
                </a:cubicBezTo>
                <a:cubicBezTo>
                  <a:pt x="911" y="424"/>
                  <a:pt x="913" y="735"/>
                  <a:pt x="913" y="735"/>
                </a:cubicBezTo>
                <a:cubicBezTo>
                  <a:pt x="913" y="735"/>
                  <a:pt x="844" y="582"/>
                  <a:pt x="677" y="557"/>
                </a:cubicBezTo>
                <a:cubicBezTo>
                  <a:pt x="656" y="554"/>
                  <a:pt x="275" y="550"/>
                  <a:pt x="275" y="550"/>
                </a:cubicBezTo>
                <a:cubicBezTo>
                  <a:pt x="123" y="550"/>
                  <a:pt x="0" y="427"/>
                  <a:pt x="0" y="275"/>
                </a:cubicBezTo>
                <a:cubicBezTo>
                  <a:pt x="0" y="123"/>
                  <a:pt x="123" y="0"/>
                  <a:pt x="275" y="0"/>
                </a:cubicBezTo>
              </a:path>
            </a:pathLst>
          </a:custGeom>
          <a:solidFill>
            <a:srgbClr val="8CC94C"/>
          </a:solidFill>
          <a:ln>
            <a:noFill/>
          </a:ln>
          <a:effectLst/>
        </p:spPr>
        <p:txBody>
          <a:bodyPr lIns="96417" tIns="48208" rIns="96417" bIns="48208" anchor="ctr"/>
          <a:lstStyle/>
          <a:p>
            <a:pPr algn="ctr" defTabSz="1285609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3093" kern="0" dirty="0">
              <a:solidFill>
                <a:schemeClr val="bg1"/>
              </a:solidFill>
              <a:latin typeface="Roboto Bold" charset="0"/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3694707" y="4308160"/>
            <a:ext cx="2753545" cy="2681878"/>
          </a:xfrm>
          <a:custGeom>
            <a:avLst/>
            <a:gdLst>
              <a:gd name="T0" fmla="*/ 275 w 913"/>
              <a:gd name="T1" fmla="*/ 0 h 735"/>
              <a:gd name="T2" fmla="*/ 636 w 913"/>
              <a:gd name="T3" fmla="*/ 0 h 735"/>
              <a:gd name="T4" fmla="*/ 637 w 913"/>
              <a:gd name="T5" fmla="*/ 0 h 735"/>
              <a:gd name="T6" fmla="*/ 638 w 913"/>
              <a:gd name="T7" fmla="*/ 0 h 735"/>
              <a:gd name="T8" fmla="*/ 911 w 913"/>
              <a:gd name="T9" fmla="*/ 273 h 735"/>
              <a:gd name="T10" fmla="*/ 913 w 913"/>
              <a:gd name="T11" fmla="*/ 735 h 735"/>
              <a:gd name="T12" fmla="*/ 677 w 913"/>
              <a:gd name="T13" fmla="*/ 557 h 735"/>
              <a:gd name="T14" fmla="*/ 275 w 913"/>
              <a:gd name="T15" fmla="*/ 550 h 735"/>
              <a:gd name="T16" fmla="*/ 0 w 913"/>
              <a:gd name="T17" fmla="*/ 275 h 735"/>
              <a:gd name="T18" fmla="*/ 275 w 913"/>
              <a:gd name="T19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3" h="735">
                <a:moveTo>
                  <a:pt x="275" y="0"/>
                </a:move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7" y="0"/>
                  <a:pt x="637" y="0"/>
                </a:cubicBezTo>
                <a:cubicBezTo>
                  <a:pt x="637" y="0"/>
                  <a:pt x="638" y="0"/>
                  <a:pt x="638" y="0"/>
                </a:cubicBezTo>
                <a:cubicBezTo>
                  <a:pt x="789" y="0"/>
                  <a:pt x="911" y="122"/>
                  <a:pt x="911" y="273"/>
                </a:cubicBezTo>
                <a:cubicBezTo>
                  <a:pt x="911" y="424"/>
                  <a:pt x="913" y="735"/>
                  <a:pt x="913" y="735"/>
                </a:cubicBezTo>
                <a:cubicBezTo>
                  <a:pt x="913" y="735"/>
                  <a:pt x="844" y="582"/>
                  <a:pt x="677" y="557"/>
                </a:cubicBezTo>
                <a:cubicBezTo>
                  <a:pt x="656" y="554"/>
                  <a:pt x="275" y="550"/>
                  <a:pt x="275" y="550"/>
                </a:cubicBezTo>
                <a:cubicBezTo>
                  <a:pt x="123" y="550"/>
                  <a:pt x="0" y="427"/>
                  <a:pt x="0" y="275"/>
                </a:cubicBezTo>
                <a:cubicBezTo>
                  <a:pt x="0" y="123"/>
                  <a:pt x="123" y="0"/>
                  <a:pt x="275" y="0"/>
                </a:cubicBezTo>
              </a:path>
            </a:pathLst>
          </a:custGeom>
          <a:solidFill>
            <a:srgbClr val="8CC94C"/>
          </a:solidFill>
          <a:ln>
            <a:noFill/>
          </a:ln>
          <a:effectLst/>
        </p:spPr>
        <p:txBody>
          <a:bodyPr lIns="96417" tIns="48208" rIns="96417" bIns="48208" anchor="ctr"/>
          <a:lstStyle/>
          <a:p>
            <a:pPr algn="ctr" defTabSz="1285609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3656" kern="0" dirty="0">
              <a:solidFill>
                <a:schemeClr val="bg1"/>
              </a:solidFill>
              <a:latin typeface="Roboto Bold" charset="0"/>
            </a:endParaRPr>
          </a:p>
        </p:txBody>
      </p:sp>
      <p:sp>
        <p:nvSpPr>
          <p:cNvPr id="6" name="Freeform 10"/>
          <p:cNvSpPr>
            <a:spLocks/>
          </p:cNvSpPr>
          <p:nvPr/>
        </p:nvSpPr>
        <p:spPr bwMode="auto">
          <a:xfrm>
            <a:off x="6482151" y="4064994"/>
            <a:ext cx="2683528" cy="2610604"/>
          </a:xfrm>
          <a:custGeom>
            <a:avLst/>
            <a:gdLst>
              <a:gd name="T0" fmla="*/ 1020384 w 1151"/>
              <a:gd name="T1" fmla="*/ 0 h 926"/>
              <a:gd name="T2" fmla="*/ 442928 w 1151"/>
              <a:gd name="T3" fmla="*/ 0 h 926"/>
              <a:gd name="T4" fmla="*/ 441659 w 1151"/>
              <a:gd name="T5" fmla="*/ 0 h 926"/>
              <a:gd name="T6" fmla="*/ 440390 w 1151"/>
              <a:gd name="T7" fmla="*/ 0 h 926"/>
              <a:gd name="T8" fmla="*/ 3807 w 1151"/>
              <a:gd name="T9" fmla="*/ 529890 h 926"/>
              <a:gd name="T10" fmla="*/ 0 w 1151"/>
              <a:gd name="T11" fmla="*/ 1422256 h 926"/>
              <a:gd name="T12" fmla="*/ 378202 w 1151"/>
              <a:gd name="T13" fmla="*/ 1079747 h 926"/>
              <a:gd name="T14" fmla="*/ 1020384 w 1151"/>
              <a:gd name="T15" fmla="*/ 1064388 h 926"/>
              <a:gd name="T16" fmla="*/ 1460774 w 1151"/>
              <a:gd name="T17" fmla="*/ 532962 h 926"/>
              <a:gd name="T18" fmla="*/ 1020384 w 1151"/>
              <a:gd name="T19" fmla="*/ 0 h 9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51"/>
              <a:gd name="T31" fmla="*/ 0 h 926"/>
              <a:gd name="T32" fmla="*/ 1151 w 1151"/>
              <a:gd name="T33" fmla="*/ 926 h 9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51" h="926">
                <a:moveTo>
                  <a:pt x="804" y="0"/>
                </a:moveTo>
                <a:cubicBezTo>
                  <a:pt x="349" y="0"/>
                  <a:pt x="349" y="0"/>
                  <a:pt x="349" y="0"/>
                </a:cubicBezTo>
                <a:cubicBezTo>
                  <a:pt x="349" y="0"/>
                  <a:pt x="348" y="0"/>
                  <a:pt x="348" y="0"/>
                </a:cubicBezTo>
                <a:cubicBezTo>
                  <a:pt x="348" y="0"/>
                  <a:pt x="347" y="0"/>
                  <a:pt x="347" y="0"/>
                </a:cubicBezTo>
                <a:cubicBezTo>
                  <a:pt x="157" y="0"/>
                  <a:pt x="3" y="154"/>
                  <a:pt x="3" y="345"/>
                </a:cubicBezTo>
                <a:cubicBezTo>
                  <a:pt x="3" y="535"/>
                  <a:pt x="0" y="926"/>
                  <a:pt x="0" y="926"/>
                </a:cubicBezTo>
                <a:cubicBezTo>
                  <a:pt x="0" y="926"/>
                  <a:pt x="88" y="734"/>
                  <a:pt x="298" y="703"/>
                </a:cubicBezTo>
                <a:cubicBezTo>
                  <a:pt x="325" y="699"/>
                  <a:pt x="804" y="693"/>
                  <a:pt x="804" y="693"/>
                </a:cubicBezTo>
                <a:cubicBezTo>
                  <a:pt x="996" y="693"/>
                  <a:pt x="1151" y="538"/>
                  <a:pt x="1151" y="347"/>
                </a:cubicBezTo>
                <a:cubicBezTo>
                  <a:pt x="1151" y="155"/>
                  <a:pt x="996" y="0"/>
                  <a:pt x="804" y="0"/>
                </a:cubicBezTo>
              </a:path>
            </a:pathLst>
          </a:custGeom>
          <a:solidFill>
            <a:srgbClr val="339966"/>
          </a:solidFill>
          <a:ln>
            <a:noFill/>
          </a:ln>
          <a:effectLst/>
          <a:extLst/>
        </p:spPr>
        <p:txBody>
          <a:bodyPr lIns="96417" tIns="48208" rIns="96417" bIns="48208" anchor="ctr"/>
          <a:lstStyle/>
          <a:p>
            <a:pPr algn="ctr" defTabSz="1285609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4218" kern="0" dirty="0">
              <a:solidFill>
                <a:schemeClr val="bg1"/>
              </a:solidFill>
              <a:latin typeface="Roboto Bold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6505826" y="927128"/>
            <a:ext cx="1657029" cy="1613638"/>
          </a:xfrm>
          <a:custGeom>
            <a:avLst/>
            <a:gdLst>
              <a:gd name="T0" fmla="*/ 534 w 764"/>
              <a:gd name="T1" fmla="*/ 0 h 615"/>
              <a:gd name="T2" fmla="*/ 232 w 764"/>
              <a:gd name="T3" fmla="*/ 0 h 615"/>
              <a:gd name="T4" fmla="*/ 231 w 764"/>
              <a:gd name="T5" fmla="*/ 0 h 615"/>
              <a:gd name="T6" fmla="*/ 230 w 764"/>
              <a:gd name="T7" fmla="*/ 0 h 615"/>
              <a:gd name="T8" fmla="*/ 2 w 764"/>
              <a:gd name="T9" fmla="*/ 229 h 615"/>
              <a:gd name="T10" fmla="*/ 0 w 764"/>
              <a:gd name="T11" fmla="*/ 615 h 615"/>
              <a:gd name="T12" fmla="*/ 198 w 764"/>
              <a:gd name="T13" fmla="*/ 466 h 615"/>
              <a:gd name="T14" fmla="*/ 534 w 764"/>
              <a:gd name="T15" fmla="*/ 460 h 615"/>
              <a:gd name="T16" fmla="*/ 764 w 764"/>
              <a:gd name="T17" fmla="*/ 230 h 615"/>
              <a:gd name="T18" fmla="*/ 534 w 764"/>
              <a:gd name="T19" fmla="*/ 0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4" h="615">
                <a:moveTo>
                  <a:pt x="534" y="0"/>
                </a:moveTo>
                <a:cubicBezTo>
                  <a:pt x="232" y="0"/>
                  <a:pt x="232" y="0"/>
                  <a:pt x="232" y="0"/>
                </a:cubicBezTo>
                <a:cubicBezTo>
                  <a:pt x="232" y="0"/>
                  <a:pt x="231" y="0"/>
                  <a:pt x="231" y="0"/>
                </a:cubicBezTo>
                <a:cubicBezTo>
                  <a:pt x="231" y="0"/>
                  <a:pt x="231" y="0"/>
                  <a:pt x="230" y="0"/>
                </a:cubicBezTo>
                <a:cubicBezTo>
                  <a:pt x="104" y="0"/>
                  <a:pt x="2" y="102"/>
                  <a:pt x="2" y="229"/>
                </a:cubicBezTo>
                <a:cubicBezTo>
                  <a:pt x="2" y="355"/>
                  <a:pt x="0" y="615"/>
                  <a:pt x="0" y="615"/>
                </a:cubicBezTo>
                <a:cubicBezTo>
                  <a:pt x="0" y="615"/>
                  <a:pt x="58" y="487"/>
                  <a:pt x="198" y="466"/>
                </a:cubicBezTo>
                <a:cubicBezTo>
                  <a:pt x="216" y="464"/>
                  <a:pt x="534" y="460"/>
                  <a:pt x="534" y="460"/>
                </a:cubicBezTo>
                <a:cubicBezTo>
                  <a:pt x="661" y="460"/>
                  <a:pt x="764" y="357"/>
                  <a:pt x="764" y="230"/>
                </a:cubicBezTo>
                <a:cubicBezTo>
                  <a:pt x="764" y="103"/>
                  <a:pt x="661" y="0"/>
                  <a:pt x="534" y="0"/>
                </a:cubicBezTo>
              </a:path>
            </a:pathLst>
          </a:custGeom>
          <a:solidFill>
            <a:srgbClr val="339966"/>
          </a:solidFill>
          <a:ln>
            <a:noFill/>
          </a:ln>
          <a:effectLst/>
        </p:spPr>
        <p:txBody>
          <a:bodyPr lIns="96417" tIns="48208" rIns="96417" bIns="48208" anchor="ctr"/>
          <a:lstStyle/>
          <a:p>
            <a:pPr algn="ctr" defTabSz="1285609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2109" kern="0" dirty="0">
              <a:solidFill>
                <a:schemeClr val="bg1"/>
              </a:solidFill>
              <a:latin typeface="Roboto Bold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6498077" y="2239804"/>
            <a:ext cx="2337709" cy="2273749"/>
          </a:xfrm>
          <a:custGeom>
            <a:avLst/>
            <a:gdLst>
              <a:gd name="T0" fmla="*/ 639 w 914"/>
              <a:gd name="T1" fmla="*/ 0 h 735"/>
              <a:gd name="T2" fmla="*/ 277 w 914"/>
              <a:gd name="T3" fmla="*/ 0 h 735"/>
              <a:gd name="T4" fmla="*/ 276 w 914"/>
              <a:gd name="T5" fmla="*/ 0 h 735"/>
              <a:gd name="T6" fmla="*/ 275 w 914"/>
              <a:gd name="T7" fmla="*/ 0 h 735"/>
              <a:gd name="T8" fmla="*/ 2 w 914"/>
              <a:gd name="T9" fmla="*/ 273 h 735"/>
              <a:gd name="T10" fmla="*/ 0 w 914"/>
              <a:gd name="T11" fmla="*/ 735 h 735"/>
              <a:gd name="T12" fmla="*/ 237 w 914"/>
              <a:gd name="T13" fmla="*/ 557 h 735"/>
              <a:gd name="T14" fmla="*/ 639 w 914"/>
              <a:gd name="T15" fmla="*/ 550 h 735"/>
              <a:gd name="T16" fmla="*/ 914 w 914"/>
              <a:gd name="T17" fmla="*/ 275 h 735"/>
              <a:gd name="T18" fmla="*/ 639 w 914"/>
              <a:gd name="T19" fmla="*/ 0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4" h="735">
                <a:moveTo>
                  <a:pt x="639" y="0"/>
                </a:moveTo>
                <a:cubicBezTo>
                  <a:pt x="277" y="0"/>
                  <a:pt x="277" y="0"/>
                  <a:pt x="277" y="0"/>
                </a:cubicBezTo>
                <a:cubicBezTo>
                  <a:pt x="277" y="0"/>
                  <a:pt x="277" y="0"/>
                  <a:pt x="276" y="0"/>
                </a:cubicBezTo>
                <a:cubicBezTo>
                  <a:pt x="276" y="0"/>
                  <a:pt x="276" y="0"/>
                  <a:pt x="275" y="0"/>
                </a:cubicBezTo>
                <a:cubicBezTo>
                  <a:pt x="125" y="0"/>
                  <a:pt x="2" y="122"/>
                  <a:pt x="2" y="273"/>
                </a:cubicBezTo>
                <a:cubicBezTo>
                  <a:pt x="2" y="424"/>
                  <a:pt x="0" y="735"/>
                  <a:pt x="0" y="735"/>
                </a:cubicBezTo>
                <a:cubicBezTo>
                  <a:pt x="0" y="735"/>
                  <a:pt x="70" y="582"/>
                  <a:pt x="237" y="557"/>
                </a:cubicBezTo>
                <a:cubicBezTo>
                  <a:pt x="258" y="554"/>
                  <a:pt x="639" y="550"/>
                  <a:pt x="639" y="550"/>
                </a:cubicBezTo>
                <a:cubicBezTo>
                  <a:pt x="790" y="550"/>
                  <a:pt x="914" y="427"/>
                  <a:pt x="914" y="275"/>
                </a:cubicBezTo>
                <a:cubicBezTo>
                  <a:pt x="914" y="123"/>
                  <a:pt x="790" y="0"/>
                  <a:pt x="639" y="0"/>
                </a:cubicBezTo>
              </a:path>
            </a:pathLst>
          </a:custGeom>
          <a:solidFill>
            <a:srgbClr val="339966"/>
          </a:solidFill>
          <a:ln>
            <a:noFill/>
          </a:ln>
          <a:effectLst/>
        </p:spPr>
        <p:txBody>
          <a:bodyPr lIns="96417" tIns="48208" rIns="96417" bIns="48208" anchor="ctr"/>
          <a:lstStyle/>
          <a:p>
            <a:pPr algn="ctr" defTabSz="1285609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3093" kern="0" dirty="0">
              <a:solidFill>
                <a:schemeClr val="bg1"/>
              </a:solidFill>
              <a:latin typeface="Roboto Bold" charset="0"/>
            </a:endParaRPr>
          </a:p>
        </p:txBody>
      </p:sp>
      <p:sp>
        <p:nvSpPr>
          <p:cNvPr id="36" name="TextBox 170"/>
          <p:cNvSpPr txBox="1"/>
          <p:nvPr/>
        </p:nvSpPr>
        <p:spPr>
          <a:xfrm>
            <a:off x="6715722" y="2556953"/>
            <a:ext cx="2130736" cy="1082245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dirty="0" smtClean="0">
                <a:solidFill>
                  <a:schemeClr val="bg1"/>
                </a:solidFill>
                <a:latin typeface="+mj-lt"/>
                <a:ea typeface="Segoe UI Emoji" panose="020B0502040204020203" pitchFamily="34" charset="0"/>
              </a:rPr>
              <a:t>Сохранение и развитие народной культуры</a:t>
            </a:r>
            <a:endParaRPr lang="zh-CN" altLang="en-US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45" name="任意多边形 44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 45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827688" y="222291"/>
              <a:ext cx="655372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01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7" name="TextBox 170"/>
          <p:cNvSpPr txBox="1"/>
          <p:nvPr/>
        </p:nvSpPr>
        <p:spPr>
          <a:xfrm>
            <a:off x="6531830" y="1165455"/>
            <a:ext cx="1589936" cy="789857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500" b="1" dirty="0" smtClean="0">
                <a:solidFill>
                  <a:schemeClr val="bg1"/>
                </a:solidFill>
                <a:latin typeface="+mj-lt"/>
                <a:ea typeface="Segoe UI Emoji" panose="020B0502040204020203" pitchFamily="34" charset="0"/>
              </a:rPr>
              <a:t>Возрождение промыслов и ремесел</a:t>
            </a:r>
            <a:endParaRPr lang="zh-CN" altLang="en-US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170"/>
          <p:cNvSpPr txBox="1"/>
          <p:nvPr/>
        </p:nvSpPr>
        <p:spPr>
          <a:xfrm>
            <a:off x="4744241" y="1259290"/>
            <a:ext cx="1580249" cy="1082245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Segoe UI Emoji" panose="020B0502040204020203" pitchFamily="34" charset="0"/>
              </a:rPr>
              <a:t>Создание культурного бренда территории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9" name="TextBox 170"/>
          <p:cNvSpPr txBox="1"/>
          <p:nvPr/>
        </p:nvSpPr>
        <p:spPr>
          <a:xfrm>
            <a:off x="6567689" y="4424235"/>
            <a:ext cx="2512452" cy="1328466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dirty="0" smtClean="0">
                <a:solidFill>
                  <a:schemeClr val="bg1"/>
                </a:solidFill>
                <a:latin typeface="+mj-lt"/>
                <a:ea typeface="Segoe UI Emoji" panose="020B0502040204020203" pitchFamily="34" charset="0"/>
              </a:rPr>
              <a:t>Приобщение молодежи национальным историко-культурным традициям</a:t>
            </a:r>
            <a:endParaRPr lang="zh-CN" alt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170"/>
          <p:cNvSpPr txBox="1"/>
          <p:nvPr/>
        </p:nvSpPr>
        <p:spPr>
          <a:xfrm>
            <a:off x="4208324" y="2754550"/>
            <a:ext cx="2152168" cy="1328466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Популяризация «креативных индустрий»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Привлечение бизнеса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3" name="TextBox 170"/>
          <p:cNvSpPr txBox="1"/>
          <p:nvPr/>
        </p:nvSpPr>
        <p:spPr>
          <a:xfrm>
            <a:off x="3823697" y="4744445"/>
            <a:ext cx="2495563" cy="1328466"/>
          </a:xfrm>
          <a:prstGeom prst="rect">
            <a:avLst/>
          </a:prstGeom>
          <a:noFill/>
        </p:spPr>
        <p:txBody>
          <a:bodyPr wrap="square" lIns="96419" tIns="48209" rIns="96419" bIns="48209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Segoe UI Emoji" panose="020B0502040204020203" pitchFamily="34" charset="0"/>
              </a:rPr>
              <a:t>Развитие внутреннего «событийного» туризма на территории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Segoe UI Emoji" panose="020B0502040204020203" pitchFamily="34" charset="0"/>
              </a:rPr>
              <a:t>ГО Верхотурский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4" y="952029"/>
            <a:ext cx="3090483" cy="2059517"/>
          </a:xfrm>
          <a:prstGeom prst="rect">
            <a:avLst/>
          </a:prstGeom>
        </p:spPr>
      </p:pic>
      <p:pic>
        <p:nvPicPr>
          <p:cNvPr id="1030" name="Picture 6" descr="https://sun9-25.userapi.com/impg/GYe1a4CEPX0TLGuSrsweRfi2BheF2mtYRwBUrA/CMKropCztF8.jpg?size=1280x853&amp;quality=95&amp;sign=600e6eb8acb7201c27929f6183f2c730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9"/>
          <a:stretch/>
        </p:blipFill>
        <p:spPr bwMode="auto">
          <a:xfrm>
            <a:off x="212424" y="3064975"/>
            <a:ext cx="3077623" cy="18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63.userapi.com/impg/Bs9LQ2d44FzqAb7CLG8xIPbPgO2pwZug-gDreg/pT8F_jk-kTs.jpg?size=1280x853&amp;quality=96&amp;sign=8e54ef6a6fb3c5f902540a3ce578337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4" y="4979319"/>
            <a:ext cx="3090483" cy="205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2.userapi.com/impg/juEPG9Od538lDD3L1N8v_igcRt7BPqRyCH-O0w/fthAVy88gXc.jpg?size=1280x853&amp;quality=95&amp;sign=4dff377d54cdd3535305b54b13372861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2"/>
          <a:stretch/>
        </p:blipFill>
        <p:spPr bwMode="auto">
          <a:xfrm>
            <a:off x="9573221" y="976743"/>
            <a:ext cx="3148875" cy="187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43.userapi.com/impg/E_xXDvDHI4yMCD9bOPTkgShOFbqVYOASupaOQw/jSj8BxjfloA.jpg?size=1280x960&amp;quality=95&amp;sign=70358c3e17ec815c468360739f6d4682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b="12335"/>
          <a:stretch/>
        </p:blipFill>
        <p:spPr bwMode="auto">
          <a:xfrm>
            <a:off x="9573221" y="5182099"/>
            <a:ext cx="3155312" cy="181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un9-12.userapi.com/impg/r045UHFq_qCLtilSjOoaXvJpGCX01Ye-DlJVww/ol5xkph4epY.jpg?size=1280x853&amp;quality=95&amp;sign=c244ea680bca9ba41f5210a136ca6469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0911" r="6902" b="10955"/>
          <a:stretch/>
        </p:blipFill>
        <p:spPr bwMode="auto">
          <a:xfrm>
            <a:off x="9573221" y="2951752"/>
            <a:ext cx="3148875" cy="213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1"/>
          <p:cNvSpPr txBox="1"/>
          <p:nvPr/>
        </p:nvSpPr>
        <p:spPr>
          <a:xfrm>
            <a:off x="1965541" y="311243"/>
            <a:ext cx="4516435" cy="46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Событийные мероприятия</a:t>
            </a:r>
            <a:endParaRPr lang="zh-CN" altLang="en-US" sz="24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263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1703511" y="965320"/>
            <a:ext cx="5598267" cy="3130031"/>
          </a:xfrm>
          <a:prstGeom prst="parallelogram">
            <a:avLst>
              <a:gd name="adj" fmla="val 35443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17" tIns="22659" rIns="45317" bIns="22659" rtlCol="0" anchor="ctr"/>
          <a:lstStyle/>
          <a:p>
            <a:pPr algn="ctr"/>
            <a:endParaRPr lang="zh-CN" altLang="en-US" sz="82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平行四边形 4"/>
          <p:cNvSpPr/>
          <p:nvPr/>
        </p:nvSpPr>
        <p:spPr>
          <a:xfrm>
            <a:off x="6493072" y="1119586"/>
            <a:ext cx="4709164" cy="2632927"/>
          </a:xfrm>
          <a:prstGeom prst="parallelogram">
            <a:avLst>
              <a:gd name="adj" fmla="val 35443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17" tIns="22659" rIns="45317" bIns="22659" rtlCol="0" anchor="ctr"/>
          <a:lstStyle/>
          <a:p>
            <a:pPr algn="ctr"/>
            <a:endParaRPr lang="zh-CN" altLang="en-US" sz="82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2387873" y="4199289"/>
            <a:ext cx="4521979" cy="2528271"/>
          </a:xfrm>
          <a:prstGeom prst="parallelogram">
            <a:avLst>
              <a:gd name="adj" fmla="val 35443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17" tIns="22659" rIns="45317" bIns="22659" rtlCol="0" anchor="ctr"/>
          <a:lstStyle/>
          <a:p>
            <a:pPr algn="ctr"/>
            <a:endParaRPr lang="zh-CN" altLang="en-US" sz="82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6117293" y="3895178"/>
            <a:ext cx="5496658" cy="3073221"/>
          </a:xfrm>
          <a:prstGeom prst="parallelogram">
            <a:avLst>
              <a:gd name="adj" fmla="val 3544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17" tIns="22659" rIns="45317" bIns="22659" rtlCol="0" anchor="ctr"/>
          <a:lstStyle/>
          <a:p>
            <a:pPr algn="ctr"/>
            <a:endParaRPr lang="zh-CN" altLang="en-US" sz="82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11907096" y="3752513"/>
            <a:ext cx="368485" cy="502182"/>
          </a:xfrm>
          <a:prstGeom prst="chevron">
            <a:avLst/>
          </a:prstGeom>
          <a:solidFill>
            <a:srgbClr val="8CC9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17" tIns="22659" rIns="45317" bIns="22659" rtlCol="0" anchor="ctr"/>
          <a:lstStyle/>
          <a:p>
            <a:pPr algn="ctr"/>
            <a:endParaRPr lang="zh-CN" altLang="en-US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燕尾形 16"/>
          <p:cNvSpPr/>
          <p:nvPr/>
        </p:nvSpPr>
        <p:spPr>
          <a:xfrm flipH="1">
            <a:off x="1263129" y="3924989"/>
            <a:ext cx="368485" cy="502182"/>
          </a:xfrm>
          <a:prstGeom prst="chevron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17" tIns="22659" rIns="45317" bIns="22659" rtlCol="0" anchor="ctr"/>
          <a:lstStyle/>
          <a:p>
            <a:pPr algn="ctr"/>
            <a:endParaRPr lang="zh-CN" altLang="en-US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2303" y="5450543"/>
            <a:ext cx="19016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Открытый конкурс исполнителей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эстрадной песни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«Я люблю тебя, Россия!»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469515" y="2382197"/>
            <a:ext cx="23892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Районный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 конкурс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«Мини-Мистер»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21" name="任意多边形 20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827688" y="222291"/>
              <a:ext cx="665567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TextBox 41"/>
            <p:cNvSpPr txBox="1"/>
            <p:nvPr/>
          </p:nvSpPr>
          <p:spPr>
            <a:xfrm>
              <a:off x="1969590" y="301131"/>
              <a:ext cx="3504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2400" b="1" dirty="0" smtClea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Фестивали, конкурсы</a:t>
              </a:r>
              <a:endParaRPr lang="zh-CN" altLang="en-US" sz="24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8" name="文本框 30"/>
          <p:cNvSpPr txBox="1"/>
          <p:nvPr/>
        </p:nvSpPr>
        <p:spPr>
          <a:xfrm>
            <a:off x="-19417" y="1890294"/>
            <a:ext cx="23892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Фестиваль самодеятельных театральных коллективов «Театральный калейдоскоп»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9" name="文本框 30"/>
          <p:cNvSpPr txBox="1"/>
          <p:nvPr/>
        </p:nvSpPr>
        <p:spPr>
          <a:xfrm>
            <a:off x="10793262" y="5625011"/>
            <a:ext cx="188568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ru-RU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微软雅黑" panose="020B0503020204020204" pitchFamily="34" charset="-122"/>
              </a:rPr>
              <a:t>Областной конкурс академических хоров и ансамблей «Возрождение»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89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600788" y="1109545"/>
            <a:ext cx="4902672" cy="520957"/>
          </a:xfrm>
          <a:prstGeom prst="rect">
            <a:avLst/>
          </a:prstGeom>
          <a:solidFill>
            <a:schemeClr val="bg1">
              <a:lumMod val="75000"/>
              <a:alpha val="41176"/>
            </a:schemeClr>
          </a:solidFill>
          <a:ln>
            <a:noFill/>
          </a:ln>
        </p:spPr>
        <p:txBody>
          <a:bodyPr vert="horz" wrap="square" lIns="96393" tIns="48196" rIns="96393" bIns="48196" numCol="1" anchor="t" anchorCtr="0" compatLnSpc="1">
            <a:prstTxWarp prst="textNoShape">
              <a:avLst/>
            </a:prstTxWarp>
          </a:bodyPr>
          <a:lstStyle/>
          <a:p>
            <a:pPr defTabSz="12853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ysClr val="windowText" lastClr="000000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36" name="任意多边形 35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827688" y="222291"/>
              <a:ext cx="665567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3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4" name="TextBox 41"/>
          <p:cNvSpPr txBox="1"/>
          <p:nvPr/>
        </p:nvSpPr>
        <p:spPr>
          <a:xfrm>
            <a:off x="1965541" y="311243"/>
            <a:ext cx="5255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Патриотические мероприятия</a:t>
            </a:r>
            <a:endParaRPr lang="zh-CN" altLang="en-US" sz="24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050" name="Picture 2" descr="https://sun9-9.userapi.com/impg/nN3dBOBA4EFE5GRWM08yK3FfZmfoxZKvWLx7Cw/qnUQUT5kgco.jpg?size=1280x853&amp;quality=95&amp;sign=b760fe6e01f24bf32f97a5b3d8229cb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6" y="1807809"/>
            <a:ext cx="3528392" cy="23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3-12.userapi.com/impg/BgnkwDuns-SEpPTlNWlA1xKA2W1gp8W9MXsxHg/OkwJpm3G6lQ.jpg?size=1280x853&amp;quality=95&amp;sign=344e55a15a3272347118c52f3eb1955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9" y="4485041"/>
            <a:ext cx="3537206" cy="23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2.userapi.com/impg/kPw-YpB8tccXUYnayx6CmRLz0oizlMp18YvIQQ/h3wEFYdBaaM.jpg?size=1280x853&amp;quality=95&amp;sign=ad8a3d8b89bde16ae6a133aeaf1d6f5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60" y="1781319"/>
            <a:ext cx="3558855" cy="23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7.userapi.com/impg/FyyQQK4jGxC4gJ3MOyIXR4B48DpavoBSWQI4Mg/h4ex1MyRhWQ.jpg?size=1280x853&amp;quality=95&amp;sign=dda085484bdff57733cd7d6d57bb8c5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60" y="4485041"/>
            <a:ext cx="3558855" cy="23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70.userapi.com/impg/2Wsv1Vgq2yTza0KF1vqNvAAC0fRqV9Awfy1AEA/djK1NrNnmSU.jpg?size=1280x853&amp;quality=95&amp;sign=6628f59b99d10beefb94fff0dbd8328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23" y="1793130"/>
            <a:ext cx="3541131" cy="23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20.userapi.com/impg/J1Ir2NTNNladASxZz4ApTJ5Vjz7HkwtMMhU9VQ/yUPByxBVzdU.jpg?size=1280x853&amp;quality=95&amp;sign=4ba6580c052cef80f68ff7a1d5d09fc4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270" y="4461151"/>
            <a:ext cx="3594705" cy="239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3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293950">
            <a:off x="2601977" y="5824870"/>
            <a:ext cx="7207354" cy="330968"/>
          </a:xfrm>
          <a:custGeom>
            <a:avLst/>
            <a:gdLst>
              <a:gd name="connsiteX0" fmla="*/ 0 w 4180787"/>
              <a:gd name="connsiteY0" fmla="*/ 0 h 432613"/>
              <a:gd name="connsiteX1" fmla="*/ 4180787 w 4180787"/>
              <a:gd name="connsiteY1" fmla="*/ 0 h 432613"/>
              <a:gd name="connsiteX2" fmla="*/ 4180787 w 4180787"/>
              <a:gd name="connsiteY2" fmla="*/ 432613 h 432613"/>
              <a:gd name="connsiteX3" fmla="*/ 0 w 4180787"/>
              <a:gd name="connsiteY3" fmla="*/ 432613 h 432613"/>
              <a:gd name="connsiteX4" fmla="*/ 0 w 4180787"/>
              <a:gd name="connsiteY4" fmla="*/ 0 h 432613"/>
              <a:gd name="connsiteX0" fmla="*/ 0 w 4180787"/>
              <a:gd name="connsiteY0" fmla="*/ 0 h 446239"/>
              <a:gd name="connsiteX1" fmla="*/ 4180787 w 4180787"/>
              <a:gd name="connsiteY1" fmla="*/ 0 h 446239"/>
              <a:gd name="connsiteX2" fmla="*/ 4180787 w 4180787"/>
              <a:gd name="connsiteY2" fmla="*/ 432613 h 446239"/>
              <a:gd name="connsiteX3" fmla="*/ 1797892 w 4180787"/>
              <a:gd name="connsiteY3" fmla="*/ 446239 h 446239"/>
              <a:gd name="connsiteX4" fmla="*/ 0 w 4180787"/>
              <a:gd name="connsiteY4" fmla="*/ 432613 h 446239"/>
              <a:gd name="connsiteX5" fmla="*/ 0 w 4180787"/>
              <a:gd name="connsiteY5" fmla="*/ 0 h 446239"/>
              <a:gd name="connsiteX0" fmla="*/ 0 w 4180787"/>
              <a:gd name="connsiteY0" fmla="*/ 3102 h 449341"/>
              <a:gd name="connsiteX1" fmla="*/ 1774422 w 4180787"/>
              <a:gd name="connsiteY1" fmla="*/ 0 h 449341"/>
              <a:gd name="connsiteX2" fmla="*/ 4180787 w 4180787"/>
              <a:gd name="connsiteY2" fmla="*/ 3102 h 449341"/>
              <a:gd name="connsiteX3" fmla="*/ 4180787 w 4180787"/>
              <a:gd name="connsiteY3" fmla="*/ 435715 h 449341"/>
              <a:gd name="connsiteX4" fmla="*/ 1797892 w 4180787"/>
              <a:gd name="connsiteY4" fmla="*/ 449341 h 449341"/>
              <a:gd name="connsiteX5" fmla="*/ 0 w 4180787"/>
              <a:gd name="connsiteY5" fmla="*/ 435715 h 449341"/>
              <a:gd name="connsiteX6" fmla="*/ 0 w 4180787"/>
              <a:gd name="connsiteY6" fmla="*/ 3102 h 449341"/>
              <a:gd name="connsiteX0" fmla="*/ 0 w 4180787"/>
              <a:gd name="connsiteY0" fmla="*/ 0 h 446239"/>
              <a:gd name="connsiteX1" fmla="*/ 1791064 w 4180787"/>
              <a:gd name="connsiteY1" fmla="*/ 191058 h 446239"/>
              <a:gd name="connsiteX2" fmla="*/ 4180787 w 4180787"/>
              <a:gd name="connsiteY2" fmla="*/ 0 h 446239"/>
              <a:gd name="connsiteX3" fmla="*/ 4180787 w 4180787"/>
              <a:gd name="connsiteY3" fmla="*/ 432613 h 446239"/>
              <a:gd name="connsiteX4" fmla="*/ 1797892 w 4180787"/>
              <a:gd name="connsiteY4" fmla="*/ 446239 h 446239"/>
              <a:gd name="connsiteX5" fmla="*/ 0 w 4180787"/>
              <a:gd name="connsiteY5" fmla="*/ 432613 h 446239"/>
              <a:gd name="connsiteX6" fmla="*/ 0 w 4180787"/>
              <a:gd name="connsiteY6" fmla="*/ 0 h 446239"/>
              <a:gd name="connsiteX0" fmla="*/ 0 w 4180787"/>
              <a:gd name="connsiteY0" fmla="*/ 0 h 432613"/>
              <a:gd name="connsiteX1" fmla="*/ 1791064 w 4180787"/>
              <a:gd name="connsiteY1" fmla="*/ 19105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0 h 432613"/>
              <a:gd name="connsiteX1" fmla="*/ 1835870 w 4180787"/>
              <a:gd name="connsiteY1" fmla="*/ 18721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4908 h 437521"/>
              <a:gd name="connsiteX1" fmla="*/ 1835870 w 4180787"/>
              <a:gd name="connsiteY1" fmla="*/ 192126 h 437521"/>
              <a:gd name="connsiteX2" fmla="*/ 4180787 w 4180787"/>
              <a:gd name="connsiteY2" fmla="*/ 4908 h 437521"/>
              <a:gd name="connsiteX3" fmla="*/ 4180787 w 4180787"/>
              <a:gd name="connsiteY3" fmla="*/ 437521 h 437521"/>
              <a:gd name="connsiteX4" fmla="*/ 1740284 w 4180787"/>
              <a:gd name="connsiteY4" fmla="*/ 305633 h 437521"/>
              <a:gd name="connsiteX5" fmla="*/ 0 w 4180787"/>
              <a:gd name="connsiteY5" fmla="*/ 437521 h 437521"/>
              <a:gd name="connsiteX6" fmla="*/ 0 w 4180787"/>
              <a:gd name="connsiteY6" fmla="*/ 4908 h 437521"/>
              <a:gd name="connsiteX0" fmla="*/ 0 w 4180787"/>
              <a:gd name="connsiteY0" fmla="*/ 4908 h 446252"/>
              <a:gd name="connsiteX1" fmla="*/ 1835870 w 4180787"/>
              <a:gd name="connsiteY1" fmla="*/ 192126 h 446252"/>
              <a:gd name="connsiteX2" fmla="*/ 4180787 w 4180787"/>
              <a:gd name="connsiteY2" fmla="*/ 4908 h 446252"/>
              <a:gd name="connsiteX3" fmla="*/ 4180787 w 4180787"/>
              <a:gd name="connsiteY3" fmla="*/ 437521 h 446252"/>
              <a:gd name="connsiteX4" fmla="*/ 1740284 w 4180787"/>
              <a:gd name="connsiteY4" fmla="*/ 305633 h 446252"/>
              <a:gd name="connsiteX5" fmla="*/ 0 w 4180787"/>
              <a:gd name="connsiteY5" fmla="*/ 437521 h 446252"/>
              <a:gd name="connsiteX6" fmla="*/ 0 w 4180787"/>
              <a:gd name="connsiteY6" fmla="*/ 4908 h 446252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423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953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1"/>
          <p:cNvSpPr/>
          <p:nvPr/>
        </p:nvSpPr>
        <p:spPr>
          <a:xfrm rot="20641346">
            <a:off x="2041685" y="4931216"/>
            <a:ext cx="5672886" cy="322989"/>
          </a:xfrm>
          <a:custGeom>
            <a:avLst/>
            <a:gdLst>
              <a:gd name="connsiteX0" fmla="*/ 0 w 4180787"/>
              <a:gd name="connsiteY0" fmla="*/ 0 h 432613"/>
              <a:gd name="connsiteX1" fmla="*/ 4180787 w 4180787"/>
              <a:gd name="connsiteY1" fmla="*/ 0 h 432613"/>
              <a:gd name="connsiteX2" fmla="*/ 4180787 w 4180787"/>
              <a:gd name="connsiteY2" fmla="*/ 432613 h 432613"/>
              <a:gd name="connsiteX3" fmla="*/ 0 w 4180787"/>
              <a:gd name="connsiteY3" fmla="*/ 432613 h 432613"/>
              <a:gd name="connsiteX4" fmla="*/ 0 w 4180787"/>
              <a:gd name="connsiteY4" fmla="*/ 0 h 432613"/>
              <a:gd name="connsiteX0" fmla="*/ 0 w 4180787"/>
              <a:gd name="connsiteY0" fmla="*/ 0 h 446239"/>
              <a:gd name="connsiteX1" fmla="*/ 4180787 w 4180787"/>
              <a:gd name="connsiteY1" fmla="*/ 0 h 446239"/>
              <a:gd name="connsiteX2" fmla="*/ 4180787 w 4180787"/>
              <a:gd name="connsiteY2" fmla="*/ 432613 h 446239"/>
              <a:gd name="connsiteX3" fmla="*/ 1797892 w 4180787"/>
              <a:gd name="connsiteY3" fmla="*/ 446239 h 446239"/>
              <a:gd name="connsiteX4" fmla="*/ 0 w 4180787"/>
              <a:gd name="connsiteY4" fmla="*/ 432613 h 446239"/>
              <a:gd name="connsiteX5" fmla="*/ 0 w 4180787"/>
              <a:gd name="connsiteY5" fmla="*/ 0 h 446239"/>
              <a:gd name="connsiteX0" fmla="*/ 0 w 4180787"/>
              <a:gd name="connsiteY0" fmla="*/ 3102 h 449341"/>
              <a:gd name="connsiteX1" fmla="*/ 1774422 w 4180787"/>
              <a:gd name="connsiteY1" fmla="*/ 0 h 449341"/>
              <a:gd name="connsiteX2" fmla="*/ 4180787 w 4180787"/>
              <a:gd name="connsiteY2" fmla="*/ 3102 h 449341"/>
              <a:gd name="connsiteX3" fmla="*/ 4180787 w 4180787"/>
              <a:gd name="connsiteY3" fmla="*/ 435715 h 449341"/>
              <a:gd name="connsiteX4" fmla="*/ 1797892 w 4180787"/>
              <a:gd name="connsiteY4" fmla="*/ 449341 h 449341"/>
              <a:gd name="connsiteX5" fmla="*/ 0 w 4180787"/>
              <a:gd name="connsiteY5" fmla="*/ 435715 h 449341"/>
              <a:gd name="connsiteX6" fmla="*/ 0 w 4180787"/>
              <a:gd name="connsiteY6" fmla="*/ 3102 h 449341"/>
              <a:gd name="connsiteX0" fmla="*/ 0 w 4180787"/>
              <a:gd name="connsiteY0" fmla="*/ 0 h 446239"/>
              <a:gd name="connsiteX1" fmla="*/ 1791064 w 4180787"/>
              <a:gd name="connsiteY1" fmla="*/ 191058 h 446239"/>
              <a:gd name="connsiteX2" fmla="*/ 4180787 w 4180787"/>
              <a:gd name="connsiteY2" fmla="*/ 0 h 446239"/>
              <a:gd name="connsiteX3" fmla="*/ 4180787 w 4180787"/>
              <a:gd name="connsiteY3" fmla="*/ 432613 h 446239"/>
              <a:gd name="connsiteX4" fmla="*/ 1797892 w 4180787"/>
              <a:gd name="connsiteY4" fmla="*/ 446239 h 446239"/>
              <a:gd name="connsiteX5" fmla="*/ 0 w 4180787"/>
              <a:gd name="connsiteY5" fmla="*/ 432613 h 446239"/>
              <a:gd name="connsiteX6" fmla="*/ 0 w 4180787"/>
              <a:gd name="connsiteY6" fmla="*/ 0 h 446239"/>
              <a:gd name="connsiteX0" fmla="*/ 0 w 4180787"/>
              <a:gd name="connsiteY0" fmla="*/ 0 h 432613"/>
              <a:gd name="connsiteX1" fmla="*/ 1791064 w 4180787"/>
              <a:gd name="connsiteY1" fmla="*/ 19105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0 h 432613"/>
              <a:gd name="connsiteX1" fmla="*/ 1835870 w 4180787"/>
              <a:gd name="connsiteY1" fmla="*/ 18721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4908 h 437521"/>
              <a:gd name="connsiteX1" fmla="*/ 1835870 w 4180787"/>
              <a:gd name="connsiteY1" fmla="*/ 192126 h 437521"/>
              <a:gd name="connsiteX2" fmla="*/ 4180787 w 4180787"/>
              <a:gd name="connsiteY2" fmla="*/ 4908 h 437521"/>
              <a:gd name="connsiteX3" fmla="*/ 4180787 w 4180787"/>
              <a:gd name="connsiteY3" fmla="*/ 437521 h 437521"/>
              <a:gd name="connsiteX4" fmla="*/ 1740284 w 4180787"/>
              <a:gd name="connsiteY4" fmla="*/ 305633 h 437521"/>
              <a:gd name="connsiteX5" fmla="*/ 0 w 4180787"/>
              <a:gd name="connsiteY5" fmla="*/ 437521 h 437521"/>
              <a:gd name="connsiteX6" fmla="*/ 0 w 4180787"/>
              <a:gd name="connsiteY6" fmla="*/ 4908 h 437521"/>
              <a:gd name="connsiteX0" fmla="*/ 0 w 4180787"/>
              <a:gd name="connsiteY0" fmla="*/ 4908 h 446252"/>
              <a:gd name="connsiteX1" fmla="*/ 1835870 w 4180787"/>
              <a:gd name="connsiteY1" fmla="*/ 192126 h 446252"/>
              <a:gd name="connsiteX2" fmla="*/ 4180787 w 4180787"/>
              <a:gd name="connsiteY2" fmla="*/ 4908 h 446252"/>
              <a:gd name="connsiteX3" fmla="*/ 4180787 w 4180787"/>
              <a:gd name="connsiteY3" fmla="*/ 437521 h 446252"/>
              <a:gd name="connsiteX4" fmla="*/ 1740284 w 4180787"/>
              <a:gd name="connsiteY4" fmla="*/ 305633 h 446252"/>
              <a:gd name="connsiteX5" fmla="*/ 0 w 4180787"/>
              <a:gd name="connsiteY5" fmla="*/ 437521 h 446252"/>
              <a:gd name="connsiteX6" fmla="*/ 0 w 4180787"/>
              <a:gd name="connsiteY6" fmla="*/ 4908 h 446252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423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953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1"/>
          <p:cNvSpPr/>
          <p:nvPr/>
        </p:nvSpPr>
        <p:spPr>
          <a:xfrm rot="708470">
            <a:off x="4671798" y="4014533"/>
            <a:ext cx="2790763" cy="322989"/>
          </a:xfrm>
          <a:custGeom>
            <a:avLst/>
            <a:gdLst>
              <a:gd name="connsiteX0" fmla="*/ 0 w 4180787"/>
              <a:gd name="connsiteY0" fmla="*/ 0 h 432613"/>
              <a:gd name="connsiteX1" fmla="*/ 4180787 w 4180787"/>
              <a:gd name="connsiteY1" fmla="*/ 0 h 432613"/>
              <a:gd name="connsiteX2" fmla="*/ 4180787 w 4180787"/>
              <a:gd name="connsiteY2" fmla="*/ 432613 h 432613"/>
              <a:gd name="connsiteX3" fmla="*/ 0 w 4180787"/>
              <a:gd name="connsiteY3" fmla="*/ 432613 h 432613"/>
              <a:gd name="connsiteX4" fmla="*/ 0 w 4180787"/>
              <a:gd name="connsiteY4" fmla="*/ 0 h 432613"/>
              <a:gd name="connsiteX0" fmla="*/ 0 w 4180787"/>
              <a:gd name="connsiteY0" fmla="*/ 0 h 446239"/>
              <a:gd name="connsiteX1" fmla="*/ 4180787 w 4180787"/>
              <a:gd name="connsiteY1" fmla="*/ 0 h 446239"/>
              <a:gd name="connsiteX2" fmla="*/ 4180787 w 4180787"/>
              <a:gd name="connsiteY2" fmla="*/ 432613 h 446239"/>
              <a:gd name="connsiteX3" fmla="*/ 1797892 w 4180787"/>
              <a:gd name="connsiteY3" fmla="*/ 446239 h 446239"/>
              <a:gd name="connsiteX4" fmla="*/ 0 w 4180787"/>
              <a:gd name="connsiteY4" fmla="*/ 432613 h 446239"/>
              <a:gd name="connsiteX5" fmla="*/ 0 w 4180787"/>
              <a:gd name="connsiteY5" fmla="*/ 0 h 446239"/>
              <a:gd name="connsiteX0" fmla="*/ 0 w 4180787"/>
              <a:gd name="connsiteY0" fmla="*/ 3102 h 449341"/>
              <a:gd name="connsiteX1" fmla="*/ 1774422 w 4180787"/>
              <a:gd name="connsiteY1" fmla="*/ 0 h 449341"/>
              <a:gd name="connsiteX2" fmla="*/ 4180787 w 4180787"/>
              <a:gd name="connsiteY2" fmla="*/ 3102 h 449341"/>
              <a:gd name="connsiteX3" fmla="*/ 4180787 w 4180787"/>
              <a:gd name="connsiteY3" fmla="*/ 435715 h 449341"/>
              <a:gd name="connsiteX4" fmla="*/ 1797892 w 4180787"/>
              <a:gd name="connsiteY4" fmla="*/ 449341 h 449341"/>
              <a:gd name="connsiteX5" fmla="*/ 0 w 4180787"/>
              <a:gd name="connsiteY5" fmla="*/ 435715 h 449341"/>
              <a:gd name="connsiteX6" fmla="*/ 0 w 4180787"/>
              <a:gd name="connsiteY6" fmla="*/ 3102 h 449341"/>
              <a:gd name="connsiteX0" fmla="*/ 0 w 4180787"/>
              <a:gd name="connsiteY0" fmla="*/ 0 h 446239"/>
              <a:gd name="connsiteX1" fmla="*/ 1791064 w 4180787"/>
              <a:gd name="connsiteY1" fmla="*/ 191058 h 446239"/>
              <a:gd name="connsiteX2" fmla="*/ 4180787 w 4180787"/>
              <a:gd name="connsiteY2" fmla="*/ 0 h 446239"/>
              <a:gd name="connsiteX3" fmla="*/ 4180787 w 4180787"/>
              <a:gd name="connsiteY3" fmla="*/ 432613 h 446239"/>
              <a:gd name="connsiteX4" fmla="*/ 1797892 w 4180787"/>
              <a:gd name="connsiteY4" fmla="*/ 446239 h 446239"/>
              <a:gd name="connsiteX5" fmla="*/ 0 w 4180787"/>
              <a:gd name="connsiteY5" fmla="*/ 432613 h 446239"/>
              <a:gd name="connsiteX6" fmla="*/ 0 w 4180787"/>
              <a:gd name="connsiteY6" fmla="*/ 0 h 446239"/>
              <a:gd name="connsiteX0" fmla="*/ 0 w 4180787"/>
              <a:gd name="connsiteY0" fmla="*/ 0 h 432613"/>
              <a:gd name="connsiteX1" fmla="*/ 1791064 w 4180787"/>
              <a:gd name="connsiteY1" fmla="*/ 19105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0 h 432613"/>
              <a:gd name="connsiteX1" fmla="*/ 1835870 w 4180787"/>
              <a:gd name="connsiteY1" fmla="*/ 18721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4908 h 437521"/>
              <a:gd name="connsiteX1" fmla="*/ 1835870 w 4180787"/>
              <a:gd name="connsiteY1" fmla="*/ 192126 h 437521"/>
              <a:gd name="connsiteX2" fmla="*/ 4180787 w 4180787"/>
              <a:gd name="connsiteY2" fmla="*/ 4908 h 437521"/>
              <a:gd name="connsiteX3" fmla="*/ 4180787 w 4180787"/>
              <a:gd name="connsiteY3" fmla="*/ 437521 h 437521"/>
              <a:gd name="connsiteX4" fmla="*/ 1740284 w 4180787"/>
              <a:gd name="connsiteY4" fmla="*/ 305633 h 437521"/>
              <a:gd name="connsiteX5" fmla="*/ 0 w 4180787"/>
              <a:gd name="connsiteY5" fmla="*/ 437521 h 437521"/>
              <a:gd name="connsiteX6" fmla="*/ 0 w 4180787"/>
              <a:gd name="connsiteY6" fmla="*/ 4908 h 437521"/>
              <a:gd name="connsiteX0" fmla="*/ 0 w 4180787"/>
              <a:gd name="connsiteY0" fmla="*/ 4908 h 446252"/>
              <a:gd name="connsiteX1" fmla="*/ 1835870 w 4180787"/>
              <a:gd name="connsiteY1" fmla="*/ 192126 h 446252"/>
              <a:gd name="connsiteX2" fmla="*/ 4180787 w 4180787"/>
              <a:gd name="connsiteY2" fmla="*/ 4908 h 446252"/>
              <a:gd name="connsiteX3" fmla="*/ 4180787 w 4180787"/>
              <a:gd name="connsiteY3" fmla="*/ 437521 h 446252"/>
              <a:gd name="connsiteX4" fmla="*/ 1740284 w 4180787"/>
              <a:gd name="connsiteY4" fmla="*/ 305633 h 446252"/>
              <a:gd name="connsiteX5" fmla="*/ 0 w 4180787"/>
              <a:gd name="connsiteY5" fmla="*/ 437521 h 446252"/>
              <a:gd name="connsiteX6" fmla="*/ 0 w 4180787"/>
              <a:gd name="connsiteY6" fmla="*/ 4908 h 446252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423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953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1"/>
          <p:cNvSpPr/>
          <p:nvPr/>
        </p:nvSpPr>
        <p:spPr>
          <a:xfrm rot="293950">
            <a:off x="2677091" y="1969419"/>
            <a:ext cx="6413708" cy="330968"/>
          </a:xfrm>
          <a:custGeom>
            <a:avLst/>
            <a:gdLst>
              <a:gd name="connsiteX0" fmla="*/ 0 w 4180787"/>
              <a:gd name="connsiteY0" fmla="*/ 0 h 432613"/>
              <a:gd name="connsiteX1" fmla="*/ 4180787 w 4180787"/>
              <a:gd name="connsiteY1" fmla="*/ 0 h 432613"/>
              <a:gd name="connsiteX2" fmla="*/ 4180787 w 4180787"/>
              <a:gd name="connsiteY2" fmla="*/ 432613 h 432613"/>
              <a:gd name="connsiteX3" fmla="*/ 0 w 4180787"/>
              <a:gd name="connsiteY3" fmla="*/ 432613 h 432613"/>
              <a:gd name="connsiteX4" fmla="*/ 0 w 4180787"/>
              <a:gd name="connsiteY4" fmla="*/ 0 h 432613"/>
              <a:gd name="connsiteX0" fmla="*/ 0 w 4180787"/>
              <a:gd name="connsiteY0" fmla="*/ 0 h 446239"/>
              <a:gd name="connsiteX1" fmla="*/ 4180787 w 4180787"/>
              <a:gd name="connsiteY1" fmla="*/ 0 h 446239"/>
              <a:gd name="connsiteX2" fmla="*/ 4180787 w 4180787"/>
              <a:gd name="connsiteY2" fmla="*/ 432613 h 446239"/>
              <a:gd name="connsiteX3" fmla="*/ 1797892 w 4180787"/>
              <a:gd name="connsiteY3" fmla="*/ 446239 h 446239"/>
              <a:gd name="connsiteX4" fmla="*/ 0 w 4180787"/>
              <a:gd name="connsiteY4" fmla="*/ 432613 h 446239"/>
              <a:gd name="connsiteX5" fmla="*/ 0 w 4180787"/>
              <a:gd name="connsiteY5" fmla="*/ 0 h 446239"/>
              <a:gd name="connsiteX0" fmla="*/ 0 w 4180787"/>
              <a:gd name="connsiteY0" fmla="*/ 3102 h 449341"/>
              <a:gd name="connsiteX1" fmla="*/ 1774422 w 4180787"/>
              <a:gd name="connsiteY1" fmla="*/ 0 h 449341"/>
              <a:gd name="connsiteX2" fmla="*/ 4180787 w 4180787"/>
              <a:gd name="connsiteY2" fmla="*/ 3102 h 449341"/>
              <a:gd name="connsiteX3" fmla="*/ 4180787 w 4180787"/>
              <a:gd name="connsiteY3" fmla="*/ 435715 h 449341"/>
              <a:gd name="connsiteX4" fmla="*/ 1797892 w 4180787"/>
              <a:gd name="connsiteY4" fmla="*/ 449341 h 449341"/>
              <a:gd name="connsiteX5" fmla="*/ 0 w 4180787"/>
              <a:gd name="connsiteY5" fmla="*/ 435715 h 449341"/>
              <a:gd name="connsiteX6" fmla="*/ 0 w 4180787"/>
              <a:gd name="connsiteY6" fmla="*/ 3102 h 449341"/>
              <a:gd name="connsiteX0" fmla="*/ 0 w 4180787"/>
              <a:gd name="connsiteY0" fmla="*/ 0 h 446239"/>
              <a:gd name="connsiteX1" fmla="*/ 1791064 w 4180787"/>
              <a:gd name="connsiteY1" fmla="*/ 191058 h 446239"/>
              <a:gd name="connsiteX2" fmla="*/ 4180787 w 4180787"/>
              <a:gd name="connsiteY2" fmla="*/ 0 h 446239"/>
              <a:gd name="connsiteX3" fmla="*/ 4180787 w 4180787"/>
              <a:gd name="connsiteY3" fmla="*/ 432613 h 446239"/>
              <a:gd name="connsiteX4" fmla="*/ 1797892 w 4180787"/>
              <a:gd name="connsiteY4" fmla="*/ 446239 h 446239"/>
              <a:gd name="connsiteX5" fmla="*/ 0 w 4180787"/>
              <a:gd name="connsiteY5" fmla="*/ 432613 h 446239"/>
              <a:gd name="connsiteX6" fmla="*/ 0 w 4180787"/>
              <a:gd name="connsiteY6" fmla="*/ 0 h 446239"/>
              <a:gd name="connsiteX0" fmla="*/ 0 w 4180787"/>
              <a:gd name="connsiteY0" fmla="*/ 0 h 432613"/>
              <a:gd name="connsiteX1" fmla="*/ 1791064 w 4180787"/>
              <a:gd name="connsiteY1" fmla="*/ 19105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0 h 432613"/>
              <a:gd name="connsiteX1" fmla="*/ 1835870 w 4180787"/>
              <a:gd name="connsiteY1" fmla="*/ 18721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4908 h 437521"/>
              <a:gd name="connsiteX1" fmla="*/ 1835870 w 4180787"/>
              <a:gd name="connsiteY1" fmla="*/ 192126 h 437521"/>
              <a:gd name="connsiteX2" fmla="*/ 4180787 w 4180787"/>
              <a:gd name="connsiteY2" fmla="*/ 4908 h 437521"/>
              <a:gd name="connsiteX3" fmla="*/ 4180787 w 4180787"/>
              <a:gd name="connsiteY3" fmla="*/ 437521 h 437521"/>
              <a:gd name="connsiteX4" fmla="*/ 1740284 w 4180787"/>
              <a:gd name="connsiteY4" fmla="*/ 305633 h 437521"/>
              <a:gd name="connsiteX5" fmla="*/ 0 w 4180787"/>
              <a:gd name="connsiteY5" fmla="*/ 437521 h 437521"/>
              <a:gd name="connsiteX6" fmla="*/ 0 w 4180787"/>
              <a:gd name="connsiteY6" fmla="*/ 4908 h 437521"/>
              <a:gd name="connsiteX0" fmla="*/ 0 w 4180787"/>
              <a:gd name="connsiteY0" fmla="*/ 4908 h 446252"/>
              <a:gd name="connsiteX1" fmla="*/ 1835870 w 4180787"/>
              <a:gd name="connsiteY1" fmla="*/ 192126 h 446252"/>
              <a:gd name="connsiteX2" fmla="*/ 4180787 w 4180787"/>
              <a:gd name="connsiteY2" fmla="*/ 4908 h 446252"/>
              <a:gd name="connsiteX3" fmla="*/ 4180787 w 4180787"/>
              <a:gd name="connsiteY3" fmla="*/ 437521 h 446252"/>
              <a:gd name="connsiteX4" fmla="*/ 1740284 w 4180787"/>
              <a:gd name="connsiteY4" fmla="*/ 305633 h 446252"/>
              <a:gd name="connsiteX5" fmla="*/ 0 w 4180787"/>
              <a:gd name="connsiteY5" fmla="*/ 437521 h 446252"/>
              <a:gd name="connsiteX6" fmla="*/ 0 w 4180787"/>
              <a:gd name="connsiteY6" fmla="*/ 4908 h 446252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423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953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1"/>
          <p:cNvSpPr/>
          <p:nvPr/>
        </p:nvSpPr>
        <p:spPr>
          <a:xfrm rot="20512980">
            <a:off x="4439781" y="2941868"/>
            <a:ext cx="4732880" cy="422336"/>
          </a:xfrm>
          <a:custGeom>
            <a:avLst/>
            <a:gdLst>
              <a:gd name="connsiteX0" fmla="*/ 0 w 4180787"/>
              <a:gd name="connsiteY0" fmla="*/ 0 h 432613"/>
              <a:gd name="connsiteX1" fmla="*/ 4180787 w 4180787"/>
              <a:gd name="connsiteY1" fmla="*/ 0 h 432613"/>
              <a:gd name="connsiteX2" fmla="*/ 4180787 w 4180787"/>
              <a:gd name="connsiteY2" fmla="*/ 432613 h 432613"/>
              <a:gd name="connsiteX3" fmla="*/ 0 w 4180787"/>
              <a:gd name="connsiteY3" fmla="*/ 432613 h 432613"/>
              <a:gd name="connsiteX4" fmla="*/ 0 w 4180787"/>
              <a:gd name="connsiteY4" fmla="*/ 0 h 432613"/>
              <a:gd name="connsiteX0" fmla="*/ 0 w 4180787"/>
              <a:gd name="connsiteY0" fmla="*/ 0 h 446239"/>
              <a:gd name="connsiteX1" fmla="*/ 4180787 w 4180787"/>
              <a:gd name="connsiteY1" fmla="*/ 0 h 446239"/>
              <a:gd name="connsiteX2" fmla="*/ 4180787 w 4180787"/>
              <a:gd name="connsiteY2" fmla="*/ 432613 h 446239"/>
              <a:gd name="connsiteX3" fmla="*/ 1797892 w 4180787"/>
              <a:gd name="connsiteY3" fmla="*/ 446239 h 446239"/>
              <a:gd name="connsiteX4" fmla="*/ 0 w 4180787"/>
              <a:gd name="connsiteY4" fmla="*/ 432613 h 446239"/>
              <a:gd name="connsiteX5" fmla="*/ 0 w 4180787"/>
              <a:gd name="connsiteY5" fmla="*/ 0 h 446239"/>
              <a:gd name="connsiteX0" fmla="*/ 0 w 4180787"/>
              <a:gd name="connsiteY0" fmla="*/ 3102 h 449341"/>
              <a:gd name="connsiteX1" fmla="*/ 1774422 w 4180787"/>
              <a:gd name="connsiteY1" fmla="*/ 0 h 449341"/>
              <a:gd name="connsiteX2" fmla="*/ 4180787 w 4180787"/>
              <a:gd name="connsiteY2" fmla="*/ 3102 h 449341"/>
              <a:gd name="connsiteX3" fmla="*/ 4180787 w 4180787"/>
              <a:gd name="connsiteY3" fmla="*/ 435715 h 449341"/>
              <a:gd name="connsiteX4" fmla="*/ 1797892 w 4180787"/>
              <a:gd name="connsiteY4" fmla="*/ 449341 h 449341"/>
              <a:gd name="connsiteX5" fmla="*/ 0 w 4180787"/>
              <a:gd name="connsiteY5" fmla="*/ 435715 h 449341"/>
              <a:gd name="connsiteX6" fmla="*/ 0 w 4180787"/>
              <a:gd name="connsiteY6" fmla="*/ 3102 h 449341"/>
              <a:gd name="connsiteX0" fmla="*/ 0 w 4180787"/>
              <a:gd name="connsiteY0" fmla="*/ 0 h 446239"/>
              <a:gd name="connsiteX1" fmla="*/ 1791064 w 4180787"/>
              <a:gd name="connsiteY1" fmla="*/ 191058 h 446239"/>
              <a:gd name="connsiteX2" fmla="*/ 4180787 w 4180787"/>
              <a:gd name="connsiteY2" fmla="*/ 0 h 446239"/>
              <a:gd name="connsiteX3" fmla="*/ 4180787 w 4180787"/>
              <a:gd name="connsiteY3" fmla="*/ 432613 h 446239"/>
              <a:gd name="connsiteX4" fmla="*/ 1797892 w 4180787"/>
              <a:gd name="connsiteY4" fmla="*/ 446239 h 446239"/>
              <a:gd name="connsiteX5" fmla="*/ 0 w 4180787"/>
              <a:gd name="connsiteY5" fmla="*/ 432613 h 446239"/>
              <a:gd name="connsiteX6" fmla="*/ 0 w 4180787"/>
              <a:gd name="connsiteY6" fmla="*/ 0 h 446239"/>
              <a:gd name="connsiteX0" fmla="*/ 0 w 4180787"/>
              <a:gd name="connsiteY0" fmla="*/ 0 h 432613"/>
              <a:gd name="connsiteX1" fmla="*/ 1791064 w 4180787"/>
              <a:gd name="connsiteY1" fmla="*/ 19105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0 h 432613"/>
              <a:gd name="connsiteX1" fmla="*/ 1835870 w 4180787"/>
              <a:gd name="connsiteY1" fmla="*/ 187218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  <a:gd name="connsiteX0" fmla="*/ 0 w 4180787"/>
              <a:gd name="connsiteY0" fmla="*/ 4908 h 437521"/>
              <a:gd name="connsiteX1" fmla="*/ 1835870 w 4180787"/>
              <a:gd name="connsiteY1" fmla="*/ 192126 h 437521"/>
              <a:gd name="connsiteX2" fmla="*/ 4180787 w 4180787"/>
              <a:gd name="connsiteY2" fmla="*/ 4908 h 437521"/>
              <a:gd name="connsiteX3" fmla="*/ 4180787 w 4180787"/>
              <a:gd name="connsiteY3" fmla="*/ 437521 h 437521"/>
              <a:gd name="connsiteX4" fmla="*/ 1740284 w 4180787"/>
              <a:gd name="connsiteY4" fmla="*/ 305633 h 437521"/>
              <a:gd name="connsiteX5" fmla="*/ 0 w 4180787"/>
              <a:gd name="connsiteY5" fmla="*/ 437521 h 437521"/>
              <a:gd name="connsiteX6" fmla="*/ 0 w 4180787"/>
              <a:gd name="connsiteY6" fmla="*/ 4908 h 437521"/>
              <a:gd name="connsiteX0" fmla="*/ 0 w 4180787"/>
              <a:gd name="connsiteY0" fmla="*/ 4908 h 446252"/>
              <a:gd name="connsiteX1" fmla="*/ 1835870 w 4180787"/>
              <a:gd name="connsiteY1" fmla="*/ 192126 h 446252"/>
              <a:gd name="connsiteX2" fmla="*/ 4180787 w 4180787"/>
              <a:gd name="connsiteY2" fmla="*/ 4908 h 446252"/>
              <a:gd name="connsiteX3" fmla="*/ 4180787 w 4180787"/>
              <a:gd name="connsiteY3" fmla="*/ 437521 h 446252"/>
              <a:gd name="connsiteX4" fmla="*/ 1740284 w 4180787"/>
              <a:gd name="connsiteY4" fmla="*/ 305633 h 446252"/>
              <a:gd name="connsiteX5" fmla="*/ 0 w 4180787"/>
              <a:gd name="connsiteY5" fmla="*/ 437521 h 446252"/>
              <a:gd name="connsiteX6" fmla="*/ 0 w 4180787"/>
              <a:gd name="connsiteY6" fmla="*/ 4908 h 446252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45451"/>
              <a:gd name="connsiteX1" fmla="*/ 1779968 w 4180787"/>
              <a:gd name="connsiteY1" fmla="*/ 241252 h 445451"/>
              <a:gd name="connsiteX2" fmla="*/ 4180787 w 4180787"/>
              <a:gd name="connsiteY2" fmla="*/ 4107 h 445451"/>
              <a:gd name="connsiteX3" fmla="*/ 4180787 w 4180787"/>
              <a:gd name="connsiteY3" fmla="*/ 436720 h 445451"/>
              <a:gd name="connsiteX4" fmla="*/ 1740284 w 4180787"/>
              <a:gd name="connsiteY4" fmla="*/ 304832 h 445451"/>
              <a:gd name="connsiteX5" fmla="*/ 0 w 4180787"/>
              <a:gd name="connsiteY5" fmla="*/ 436720 h 445451"/>
              <a:gd name="connsiteX6" fmla="*/ 0 w 4180787"/>
              <a:gd name="connsiteY6" fmla="*/ 4107 h 445451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4107 h 436720"/>
              <a:gd name="connsiteX1" fmla="*/ 1779968 w 4180787"/>
              <a:gd name="connsiteY1" fmla="*/ 241252 h 436720"/>
              <a:gd name="connsiteX2" fmla="*/ 4180787 w 4180787"/>
              <a:gd name="connsiteY2" fmla="*/ 4107 h 436720"/>
              <a:gd name="connsiteX3" fmla="*/ 4180787 w 4180787"/>
              <a:gd name="connsiteY3" fmla="*/ 436720 h 436720"/>
              <a:gd name="connsiteX4" fmla="*/ 1740284 w 4180787"/>
              <a:gd name="connsiteY4" fmla="*/ 304832 h 436720"/>
              <a:gd name="connsiteX5" fmla="*/ 0 w 4180787"/>
              <a:gd name="connsiteY5" fmla="*/ 436720 h 436720"/>
              <a:gd name="connsiteX6" fmla="*/ 0 w 4180787"/>
              <a:gd name="connsiteY6" fmla="*/ 4107 h 436720"/>
              <a:gd name="connsiteX0" fmla="*/ 0 w 4180787"/>
              <a:gd name="connsiteY0" fmla="*/ 0 h 432613"/>
              <a:gd name="connsiteX1" fmla="*/ 1779968 w 4180787"/>
              <a:gd name="connsiteY1" fmla="*/ 237145 h 432613"/>
              <a:gd name="connsiteX2" fmla="*/ 4180787 w 4180787"/>
              <a:gd name="connsiteY2" fmla="*/ 0 h 432613"/>
              <a:gd name="connsiteX3" fmla="*/ 4180787 w 4180787"/>
              <a:gd name="connsiteY3" fmla="*/ 432613 h 432613"/>
              <a:gd name="connsiteX4" fmla="*/ 1740284 w 4180787"/>
              <a:gd name="connsiteY4" fmla="*/ 300725 h 432613"/>
              <a:gd name="connsiteX5" fmla="*/ 0 w 4180787"/>
              <a:gd name="connsiteY5" fmla="*/ 432613 h 432613"/>
              <a:gd name="connsiteX6" fmla="*/ 0 w 4180787"/>
              <a:gd name="connsiteY6" fmla="*/ 0 h 43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6423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953" kern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496462" y="1064407"/>
            <a:ext cx="2412219" cy="2452951"/>
            <a:chOff x="1101935" y="1054869"/>
            <a:chExt cx="1369556" cy="1392682"/>
          </a:xfrm>
        </p:grpSpPr>
        <p:sp>
          <p:nvSpPr>
            <p:cNvPr id="54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8CC94C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8CC94C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9038265" y="839167"/>
            <a:ext cx="2566859" cy="2610202"/>
            <a:chOff x="1101935" y="1054869"/>
            <a:chExt cx="1369556" cy="1392682"/>
          </a:xfrm>
        </p:grpSpPr>
        <p:sp>
          <p:nvSpPr>
            <p:cNvPr id="69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339966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33996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437969" y="2762351"/>
            <a:ext cx="2478531" cy="2520379"/>
            <a:chOff x="1101935" y="1054869"/>
            <a:chExt cx="1369556" cy="1392682"/>
          </a:xfrm>
        </p:grpSpPr>
        <p:sp>
          <p:nvSpPr>
            <p:cNvPr id="72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8CC94C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8CC94C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7172416" y="2817150"/>
            <a:ext cx="2557460" cy="2600640"/>
            <a:chOff x="1101935" y="1054869"/>
            <a:chExt cx="1369556" cy="1392682"/>
          </a:xfrm>
        </p:grpSpPr>
        <p:sp>
          <p:nvSpPr>
            <p:cNvPr id="75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339966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33996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253860" y="4458542"/>
            <a:ext cx="2524045" cy="2566661"/>
            <a:chOff x="1101935" y="1054869"/>
            <a:chExt cx="1369556" cy="1392682"/>
          </a:xfrm>
        </p:grpSpPr>
        <p:sp>
          <p:nvSpPr>
            <p:cNvPr id="78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8CC94C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9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8CC94C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9413591" y="4322488"/>
            <a:ext cx="2574713" cy="2618189"/>
            <a:chOff x="1101935" y="1054869"/>
            <a:chExt cx="1369556" cy="1392682"/>
          </a:xfrm>
        </p:grpSpPr>
        <p:sp>
          <p:nvSpPr>
            <p:cNvPr id="81" name="椭圆 28"/>
            <p:cNvSpPr/>
            <p:nvPr/>
          </p:nvSpPr>
          <p:spPr>
            <a:xfrm>
              <a:off x="1101935" y="1054869"/>
              <a:ext cx="1369556" cy="139268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76200" cap="flat" cmpd="sng" algn="ctr">
              <a:solidFill>
                <a:srgbClr val="339966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2" name="椭圆 29"/>
            <p:cNvSpPr/>
            <p:nvPr/>
          </p:nvSpPr>
          <p:spPr>
            <a:xfrm>
              <a:off x="1250079" y="1205514"/>
              <a:ext cx="1073269" cy="1091392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67500"/>
                    <a:satMod val="115000"/>
                  </a:schemeClr>
                </a:gs>
                <a:gs pos="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25400" cap="flat" cmpd="sng" algn="ctr">
              <a:solidFill>
                <a:srgbClr val="339966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42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98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7" name="TextBox 170"/>
          <p:cNvSpPr txBox="1"/>
          <p:nvPr/>
        </p:nvSpPr>
        <p:spPr>
          <a:xfrm>
            <a:off x="2504882" y="920060"/>
            <a:ext cx="1812818" cy="836035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Мастер-классы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по современной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хореографии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46" name="任意多边形 45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 46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827688" y="222291"/>
              <a:ext cx="665567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4</a:t>
              </a:r>
              <a:endParaRPr lang="zh-CN" altLang="en-US" sz="5400" b="1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3" name="TextBox 41"/>
          <p:cNvSpPr txBox="1"/>
          <p:nvPr/>
        </p:nvSpPr>
        <p:spPr>
          <a:xfrm>
            <a:off x="1965541" y="311243"/>
            <a:ext cx="885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Работа с детьми</a:t>
            </a:r>
            <a:endParaRPr lang="zh-CN" altLang="en-US" sz="24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s://sun9-59.userapi.com/impg/R0gJ5zn5laWKbeuYRzoLbXpt08KpQ_J0jNjbJg/8i1zydOyItQ.jpg?size=1280x960&amp;quality=96&amp;sign=ec34a8d1343c364d7fb13de1e4bc215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4" t="2" r="12633" b="9305"/>
          <a:stretch/>
        </p:blipFill>
        <p:spPr bwMode="auto">
          <a:xfrm>
            <a:off x="459391" y="1062105"/>
            <a:ext cx="2505420" cy="24451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70"/>
          <p:cNvSpPr txBox="1"/>
          <p:nvPr/>
        </p:nvSpPr>
        <p:spPr>
          <a:xfrm>
            <a:off x="7391751" y="1259431"/>
            <a:ext cx="1812818" cy="836035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Молодежный рэп фестиваль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«</a:t>
            </a:r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RAP ZONE</a:t>
            </a: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»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r="10969"/>
          <a:stretch/>
        </p:blipFill>
        <p:spPr>
          <a:xfrm>
            <a:off x="8974369" y="820370"/>
            <a:ext cx="2687832" cy="2642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TextBox 170"/>
          <p:cNvSpPr txBox="1"/>
          <p:nvPr/>
        </p:nvSpPr>
        <p:spPr>
          <a:xfrm>
            <a:off x="4417135" y="2577212"/>
            <a:ext cx="1812818" cy="58981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Летняя студия «Комната чудес»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2943" r="35037" b="4422"/>
          <a:stretch/>
        </p:blipFill>
        <p:spPr>
          <a:xfrm>
            <a:off x="2460012" y="2781613"/>
            <a:ext cx="2443658" cy="2503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TextBox 170"/>
          <p:cNvSpPr txBox="1"/>
          <p:nvPr/>
        </p:nvSpPr>
        <p:spPr>
          <a:xfrm>
            <a:off x="9501592" y="3472838"/>
            <a:ext cx="2696063" cy="836035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Конкурс современной молодежной культуры «Убойный ритм»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28" name="Picture 4" descr="https://sun9-39.userapi.com/impg/OEi7SgC7wwv9AXSvGWCpLgnAeeCqaf6N1ElTJA/QgjSXdGkshk.jpg?size=1280x853&amp;quality=95&amp;sign=2df816a52c2da2bffe712dcc303071af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6138" r="35612" b="25030"/>
          <a:stretch/>
        </p:blipFill>
        <p:spPr bwMode="auto">
          <a:xfrm>
            <a:off x="9411162" y="4356295"/>
            <a:ext cx="2569754" cy="25500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170"/>
          <p:cNvSpPr txBox="1"/>
          <p:nvPr/>
        </p:nvSpPr>
        <p:spPr>
          <a:xfrm>
            <a:off x="7045680" y="6424637"/>
            <a:ext cx="2696063" cy="589814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Дискуссионный кино-клуб «Будь человеком, человек!»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-238" r="14808" b="238"/>
          <a:stretch/>
        </p:blipFill>
        <p:spPr>
          <a:xfrm>
            <a:off x="7125880" y="2825498"/>
            <a:ext cx="2624685" cy="2561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TextBox 170"/>
          <p:cNvSpPr txBox="1"/>
          <p:nvPr/>
        </p:nvSpPr>
        <p:spPr>
          <a:xfrm>
            <a:off x="2499171" y="5985838"/>
            <a:ext cx="2696063" cy="1082257"/>
          </a:xfrm>
          <a:prstGeom prst="rect">
            <a:avLst/>
          </a:prstGeom>
          <a:noFill/>
        </p:spPr>
        <p:txBody>
          <a:bodyPr wrap="square" lIns="96431" tIns="48215" rIns="96431" bIns="4821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Детский фестиваль традиционных уральских ремесел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«Верхотурье мастеровое»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030" name="Picture 6" descr="https://sun9-69.userapi.com/impg/ntsYslX0lpnFTIt1pXSADdmC083yrCGHVZYtHA/jZIo8_yg6B8.jpg?size=1280x853&amp;quality=95&amp;sign=7c94bdbb4d3e39716cb7b7cb280c76e6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t="14846" r="21006"/>
          <a:stretch/>
        </p:blipFill>
        <p:spPr bwMode="auto">
          <a:xfrm>
            <a:off x="267275" y="4433195"/>
            <a:ext cx="2510630" cy="26058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组合 3"/>
          <p:cNvGrpSpPr>
            <a:grpSpLocks/>
          </p:cNvGrpSpPr>
          <p:nvPr/>
        </p:nvGrpSpPr>
        <p:grpSpPr bwMode="auto">
          <a:xfrm>
            <a:off x="3658313" y="1338730"/>
            <a:ext cx="5648375" cy="3407278"/>
            <a:chOff x="0" y="0"/>
            <a:chExt cx="3536515" cy="2133600"/>
          </a:xfrm>
        </p:grpSpPr>
        <p:pic>
          <p:nvPicPr>
            <p:cNvPr id="160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6515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" name="Rectangle 18"/>
            <p:cNvSpPr>
              <a:spLocks noChangeArrowheads="1"/>
            </p:cNvSpPr>
            <p:nvPr/>
          </p:nvSpPr>
          <p:spPr bwMode="auto">
            <a:xfrm>
              <a:off x="519687" y="255892"/>
              <a:ext cx="2450592" cy="1530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375">
                <a:latin typeface="微软雅黑" pitchFamily="34" charset="-122"/>
                <a:ea typeface="微软雅黑" pitchFamily="34" charset="-122"/>
                <a:cs typeface="Calibri" pitchFamily="34" charset="0"/>
                <a:sym typeface="Calibri" pitchFamily="34" charset="0"/>
              </a:endParaRPr>
            </a:p>
          </p:txBody>
        </p:sp>
      </p:grpSp>
      <p:pic>
        <p:nvPicPr>
          <p:cNvPr id="1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496" y="1037414"/>
            <a:ext cx="4705233" cy="283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3546" y="1149359"/>
            <a:ext cx="4633781" cy="28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" name="矩形 38"/>
          <p:cNvSpPr>
            <a:spLocks noChangeArrowheads="1"/>
          </p:cNvSpPr>
          <p:nvPr/>
        </p:nvSpPr>
        <p:spPr bwMode="auto">
          <a:xfrm>
            <a:off x="382085" y="3848407"/>
            <a:ext cx="3444585" cy="83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419" tIns="48210" rIns="96419" bIns="4821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Творческие мастерские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и клубы по интересам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0" name="矩形 47"/>
          <p:cNvSpPr>
            <a:spLocks noChangeArrowheads="1"/>
          </p:cNvSpPr>
          <p:nvPr/>
        </p:nvSpPr>
        <p:spPr bwMode="auto">
          <a:xfrm>
            <a:off x="423368" y="5020374"/>
            <a:ext cx="3403301" cy="127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6419" tIns="48210" rIns="96419" bIns="48210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Танцевальный клуб</a:t>
            </a:r>
          </a:p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Клуб татарской культуры</a:t>
            </a:r>
          </a:p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Объединение «Весело живем»</a:t>
            </a:r>
          </a:p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Объединение «Серебряный волонтер»</a:t>
            </a:r>
          </a:p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Клуб «Истоки»</a:t>
            </a:r>
            <a:endParaRPr lang="en-GB" altLang="zh-CN" sz="1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1" name="矩形 51"/>
          <p:cNvSpPr>
            <a:spLocks noChangeArrowheads="1"/>
          </p:cNvSpPr>
          <p:nvPr/>
        </p:nvSpPr>
        <p:spPr bwMode="auto">
          <a:xfrm>
            <a:off x="4703328" y="4663004"/>
            <a:ext cx="3825972" cy="120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419" tIns="48210" rIns="96419" bIns="4821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Фестиваль творчества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людей старшего поколения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«50 ПЛЮС»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3" name="矩形 53"/>
          <p:cNvSpPr>
            <a:spLocks noChangeArrowheads="1"/>
          </p:cNvSpPr>
          <p:nvPr/>
        </p:nvSpPr>
        <p:spPr bwMode="auto">
          <a:xfrm>
            <a:off x="9148536" y="3935881"/>
            <a:ext cx="2992410" cy="120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419" tIns="48210" rIns="96419" bIns="4821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Танцплощадки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под открытым небом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«Ретро-шлягер»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5" name="矩形 36"/>
          <p:cNvSpPr>
            <a:spLocks noChangeArrowheads="1"/>
          </p:cNvSpPr>
          <p:nvPr/>
        </p:nvSpPr>
        <p:spPr bwMode="auto">
          <a:xfrm>
            <a:off x="1074551" y="4792248"/>
            <a:ext cx="1898440" cy="48213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109"/>
          </a:p>
        </p:txBody>
      </p:sp>
      <p:sp>
        <p:nvSpPr>
          <p:cNvPr id="176" name="矩形 36"/>
          <p:cNvSpPr>
            <a:spLocks noChangeArrowheads="1"/>
          </p:cNvSpPr>
          <p:nvPr/>
        </p:nvSpPr>
        <p:spPr bwMode="auto">
          <a:xfrm>
            <a:off x="5667094" y="5897003"/>
            <a:ext cx="1898440" cy="48213"/>
          </a:xfrm>
          <a:prstGeom prst="rect">
            <a:avLst/>
          </a:prstGeom>
          <a:solidFill>
            <a:srgbClr val="8CC94C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109"/>
          </a:p>
        </p:txBody>
      </p:sp>
      <p:sp>
        <p:nvSpPr>
          <p:cNvPr id="177" name="矩形 36"/>
          <p:cNvSpPr>
            <a:spLocks noChangeArrowheads="1"/>
          </p:cNvSpPr>
          <p:nvPr/>
        </p:nvSpPr>
        <p:spPr bwMode="auto">
          <a:xfrm>
            <a:off x="9731216" y="5217469"/>
            <a:ext cx="1898440" cy="48213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109"/>
          </a:p>
        </p:txBody>
      </p:sp>
      <p:grpSp>
        <p:nvGrpSpPr>
          <p:cNvPr id="27" name="组合 26"/>
          <p:cNvGrpSpPr/>
          <p:nvPr/>
        </p:nvGrpSpPr>
        <p:grpSpPr>
          <a:xfrm>
            <a:off x="-4049" y="235338"/>
            <a:ext cx="12881849" cy="7016362"/>
            <a:chOff x="0" y="222291"/>
            <a:chExt cx="12881849" cy="7016362"/>
          </a:xfrm>
        </p:grpSpPr>
        <p:sp>
          <p:nvSpPr>
            <p:cNvPr id="28" name="任意多边形 27"/>
            <p:cNvSpPr/>
            <p:nvPr/>
          </p:nvSpPr>
          <p:spPr>
            <a:xfrm>
              <a:off x="0" y="222292"/>
              <a:ext cx="1655377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849" h="1182250">
                  <a:moveTo>
                    <a:pt x="2445724" y="0"/>
                  </a:moveTo>
                  <a:cubicBezTo>
                    <a:pt x="2772193" y="0"/>
                    <a:pt x="3036849" y="264656"/>
                    <a:pt x="3036849" y="591125"/>
                  </a:cubicBezTo>
                  <a:cubicBezTo>
                    <a:pt x="3036849" y="917594"/>
                    <a:pt x="2772193" y="1182250"/>
                    <a:pt x="2445724" y="1182250"/>
                  </a:cubicBezTo>
                  <a:lnTo>
                    <a:pt x="2367755" y="1174390"/>
                  </a:lnTo>
                  <a:lnTo>
                    <a:pt x="0" y="1174390"/>
                  </a:lnTo>
                  <a:lnTo>
                    <a:pt x="0" y="7860"/>
                  </a:lnTo>
                  <a:lnTo>
                    <a:pt x="2367755" y="7860"/>
                  </a:lnTo>
                  <a:close/>
                </a:path>
              </a:pathLst>
            </a:custGeom>
            <a:solidFill>
              <a:srgbClr val="8CC9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10800000">
              <a:off x="1748855" y="222292"/>
              <a:ext cx="11113944" cy="644441"/>
            </a:xfrm>
            <a:custGeom>
              <a:avLst/>
              <a:gdLst>
                <a:gd name="connsiteX0" fmla="*/ 2445724 w 3036849"/>
                <a:gd name="connsiteY0" fmla="*/ 0 h 1182250"/>
                <a:gd name="connsiteX1" fmla="*/ 3036849 w 3036849"/>
                <a:gd name="connsiteY1" fmla="*/ 591125 h 1182250"/>
                <a:gd name="connsiteX2" fmla="*/ 2445724 w 3036849"/>
                <a:gd name="connsiteY2" fmla="*/ 1182250 h 1182250"/>
                <a:gd name="connsiteX3" fmla="*/ 2367755 w 3036849"/>
                <a:gd name="connsiteY3" fmla="*/ 1174390 h 1182250"/>
                <a:gd name="connsiteX4" fmla="*/ 0 w 3036849"/>
                <a:gd name="connsiteY4" fmla="*/ 1174390 h 1182250"/>
                <a:gd name="connsiteX5" fmla="*/ 0 w 3036849"/>
                <a:gd name="connsiteY5" fmla="*/ 7860 h 1182250"/>
                <a:gd name="connsiteX6" fmla="*/ 2367755 w 3036849"/>
                <a:gd name="connsiteY6" fmla="*/ 7860 h 1182250"/>
                <a:gd name="connsiteX0" fmla="*/ 18984824 w 19575949"/>
                <a:gd name="connsiteY0" fmla="*/ 0 h 1182250"/>
                <a:gd name="connsiteX1" fmla="*/ 19575949 w 19575949"/>
                <a:gd name="connsiteY1" fmla="*/ 591125 h 1182250"/>
                <a:gd name="connsiteX2" fmla="*/ 18984824 w 19575949"/>
                <a:gd name="connsiteY2" fmla="*/ 1182250 h 1182250"/>
                <a:gd name="connsiteX3" fmla="*/ 18906855 w 19575949"/>
                <a:gd name="connsiteY3" fmla="*/ 1174390 h 1182250"/>
                <a:gd name="connsiteX4" fmla="*/ 16539100 w 19575949"/>
                <a:gd name="connsiteY4" fmla="*/ 1174390 h 1182250"/>
                <a:gd name="connsiteX5" fmla="*/ 0 w 19575949"/>
                <a:gd name="connsiteY5" fmla="*/ 112703 h 1182250"/>
                <a:gd name="connsiteX6" fmla="*/ 18906855 w 19575949"/>
                <a:gd name="connsiteY6" fmla="*/ 7860 h 1182250"/>
                <a:gd name="connsiteX7" fmla="*/ 18984824 w 19575949"/>
                <a:gd name="connsiteY7" fmla="*/ 0 h 1182250"/>
                <a:gd name="connsiteX0" fmla="*/ 18984826 w 19575951"/>
                <a:gd name="connsiteY0" fmla="*/ 0 h 1182250"/>
                <a:gd name="connsiteX1" fmla="*/ 19575951 w 19575951"/>
                <a:gd name="connsiteY1" fmla="*/ 591125 h 1182250"/>
                <a:gd name="connsiteX2" fmla="*/ 18984826 w 19575951"/>
                <a:gd name="connsiteY2" fmla="*/ 1182250 h 1182250"/>
                <a:gd name="connsiteX3" fmla="*/ 18906857 w 19575951"/>
                <a:gd name="connsiteY3" fmla="*/ 1174390 h 1182250"/>
                <a:gd name="connsiteX4" fmla="*/ 0 w 19575951"/>
                <a:gd name="connsiteY4" fmla="*/ 1148181 h 1182250"/>
                <a:gd name="connsiteX5" fmla="*/ 2 w 19575951"/>
                <a:gd name="connsiteY5" fmla="*/ 112703 h 1182250"/>
                <a:gd name="connsiteX6" fmla="*/ 18906857 w 19575951"/>
                <a:gd name="connsiteY6" fmla="*/ 7860 h 1182250"/>
                <a:gd name="connsiteX7" fmla="*/ 18984826 w 19575951"/>
                <a:gd name="connsiteY7" fmla="*/ 0 h 118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75951" h="1182250">
                  <a:moveTo>
                    <a:pt x="18984826" y="0"/>
                  </a:moveTo>
                  <a:cubicBezTo>
                    <a:pt x="19311295" y="0"/>
                    <a:pt x="19575951" y="264656"/>
                    <a:pt x="19575951" y="591125"/>
                  </a:cubicBezTo>
                  <a:cubicBezTo>
                    <a:pt x="19575951" y="917594"/>
                    <a:pt x="19311295" y="1182250"/>
                    <a:pt x="18984826" y="1182250"/>
                  </a:cubicBezTo>
                  <a:lnTo>
                    <a:pt x="18906857" y="1174390"/>
                  </a:lnTo>
                  <a:lnTo>
                    <a:pt x="0" y="1148181"/>
                  </a:lnTo>
                  <a:cubicBezTo>
                    <a:pt x="1" y="803022"/>
                    <a:pt x="1" y="457862"/>
                    <a:pt x="2" y="112703"/>
                  </a:cubicBezTo>
                  <a:lnTo>
                    <a:pt x="18906857" y="7860"/>
                  </a:lnTo>
                  <a:lnTo>
                    <a:pt x="18984826" y="0"/>
                  </a:lnTo>
                  <a:close/>
                </a:path>
              </a:pathLst>
            </a:cu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827688" y="222291"/>
              <a:ext cx="665567" cy="58477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3200" b="1" dirty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5</a:t>
              </a:r>
              <a:endParaRPr lang="ru-RU" altLang="zh-CN" sz="3200" b="1" dirty="0" smtClean="0">
                <a:solidFill>
                  <a:schemeClr val="bg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0" y="7124353"/>
              <a:ext cx="12881849" cy="114300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3" name="TextBox 41"/>
          <p:cNvSpPr txBox="1"/>
          <p:nvPr/>
        </p:nvSpPr>
        <p:spPr>
          <a:xfrm>
            <a:off x="1906928" y="322975"/>
            <a:ext cx="885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Работа со старшим поколением</a:t>
            </a:r>
            <a:endParaRPr lang="zh-CN" altLang="en-US" sz="24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4701183" y="5977413"/>
            <a:ext cx="4019688" cy="105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6419" tIns="48210" rIns="96419" bIns="48210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 номинаций</a:t>
            </a:r>
          </a:p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Более 200 участников</a:t>
            </a:r>
            <a:endParaRPr lang="ru-RU" altLang="zh-CN" sz="1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Победители представляют округ на Областном конкурсе «Осеннее очарование»</a:t>
            </a: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9148536" y="5442677"/>
            <a:ext cx="3401519" cy="105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 lIns="96419" tIns="48210" rIns="96419" bIns="48210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Активный образ жизни</a:t>
            </a:r>
          </a:p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Организация досуга</a:t>
            </a:r>
          </a:p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Долголетие</a:t>
            </a:r>
          </a:p>
          <a:p>
            <a:pPr>
              <a:lnSpc>
                <a:spcPct val="130000"/>
              </a:lnSpc>
            </a:pPr>
            <a:r>
              <a:rPr lang="ru-RU" altLang="zh-CN" sz="12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Прекрасное настроение!</a:t>
            </a:r>
          </a:p>
        </p:txBody>
      </p:sp>
      <p:pic>
        <p:nvPicPr>
          <p:cNvPr id="4102" name="Picture 6" descr="https://sun9-55.userapi.com/impg/4EkqX3-Om8taV5jjdcYOTH1joxxBuXve44C_-w/HY3dtmWA7r0.jpg?size=1280x853&amp;quality=95&amp;sign=15c73ba4141bff08fe4f5c9d1b9cd6b9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 r="14497" b="7235"/>
          <a:stretch/>
        </p:blipFill>
        <p:spPr bwMode="auto">
          <a:xfrm>
            <a:off x="9039272" y="1447925"/>
            <a:ext cx="3213544" cy="21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70" y="1301688"/>
            <a:ext cx="3318752" cy="22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15.pptx"/>
</p:tagLst>
</file>

<file path=ppt/theme/theme1.xml><?xml version="1.0" encoding="utf-8"?>
<a:theme xmlns:a="http://schemas.openxmlformats.org/drawingml/2006/main" name="www.homeppt.com">
  <a:themeElements>
    <a:clrScheme name="奥斯汀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478</Words>
  <Application>Microsoft Office PowerPoint</Application>
  <PresentationFormat>Произвольный</PresentationFormat>
  <Paragraphs>136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Cambria Math</vt:lpstr>
      <vt:lpstr>Franklin Gothic Book</vt:lpstr>
      <vt:lpstr>Franklin Gothic Medium</vt:lpstr>
      <vt:lpstr>Impact</vt:lpstr>
      <vt:lpstr>Roboto Bold</vt:lpstr>
      <vt:lpstr>Segoe UI Emoji</vt:lpstr>
      <vt:lpstr>Wingdings</vt:lpstr>
      <vt:lpstr>方正兰亭黑_GBK</vt:lpstr>
      <vt:lpstr>www.homeppt.com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绿色清新</dc:title>
  <dc:creator/>
  <cp:keywords>第一PPT www.1ppt.com</cp:keywords>
  <cp:lastModifiedBy/>
  <cp:revision>1</cp:revision>
  <dcterms:created xsi:type="dcterms:W3CDTF">2016-09-15T16:21:21Z</dcterms:created>
  <dcterms:modified xsi:type="dcterms:W3CDTF">2025-04-12T06:47:49Z</dcterms:modified>
</cp:coreProperties>
</file>