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313" r:id="rId3"/>
    <p:sldId id="312" r:id="rId4"/>
    <p:sldId id="314" r:id="rId5"/>
    <p:sldId id="305" r:id="rId6"/>
    <p:sldId id="258" r:id="rId7"/>
    <p:sldId id="257" r:id="rId8"/>
    <p:sldId id="259" r:id="rId9"/>
    <p:sldId id="260" r:id="rId10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1262"/>
    <a:srgbClr val="FFFFFF"/>
    <a:srgbClr val="BB1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Темный стиль 1 —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80" autoAdjust="0"/>
    <p:restoredTop sz="93979" autoAdjust="0"/>
  </p:normalViewPr>
  <p:slideViewPr>
    <p:cSldViewPr>
      <p:cViewPr varScale="1">
        <p:scale>
          <a:sx n="86" d="100"/>
          <a:sy n="86" d="100"/>
        </p:scale>
        <p:origin x="90" y="1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0B8F7-2BAA-4E4D-AE7F-5968E538E3BA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D483B-5339-40F4-9415-84D59E645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52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D483B-5339-40F4-9415-84D59E64585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66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2B12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3379" y="1850263"/>
            <a:ext cx="7597241" cy="13423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Euclid Circular B SemiBold"/>
                <a:cs typeface="Euclid Circular B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Euclid Circular B Medium"/>
                <a:cs typeface="Euclid Circular B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Euclid Circular B SemiBold"/>
                <a:cs typeface="Euclid Circular B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Euclid Circular B SemiBold"/>
                <a:cs typeface="Euclid Circular B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61859" y="214884"/>
            <a:ext cx="1746503" cy="174497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4165091"/>
            <a:ext cx="9144000" cy="978535"/>
          </a:xfrm>
          <a:custGeom>
            <a:avLst/>
            <a:gdLst/>
            <a:ahLst/>
            <a:cxnLst/>
            <a:rect l="l" t="t" r="r" b="b"/>
            <a:pathLst>
              <a:path w="9144000" h="978535">
                <a:moveTo>
                  <a:pt x="9144000" y="0"/>
                </a:moveTo>
                <a:lnTo>
                  <a:pt x="0" y="0"/>
                </a:lnTo>
                <a:lnTo>
                  <a:pt x="0" y="978408"/>
                </a:lnTo>
                <a:lnTo>
                  <a:pt x="9144000" y="978408"/>
                </a:lnTo>
                <a:lnTo>
                  <a:pt x="9144000" y="0"/>
                </a:lnTo>
                <a:close/>
              </a:path>
            </a:pathLst>
          </a:custGeom>
          <a:solidFill>
            <a:srgbClr val="2B126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48143" y="2136648"/>
            <a:ext cx="1744979" cy="17449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0822" y="138811"/>
            <a:ext cx="5442585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Euclid Circular B SemiBold"/>
                <a:cs typeface="Euclid Circular B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8131" y="2401316"/>
            <a:ext cx="7760970" cy="1068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Euclid Circular B Medium"/>
                <a:cs typeface="Euclid Circular B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46819" y="4843983"/>
            <a:ext cx="254634" cy="20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2B1262"/>
                </a:solidFill>
                <a:latin typeface="Euclid Circular B"/>
                <a:cs typeface="Euclid Circular B"/>
              </a:defRPr>
            </a:lvl1pPr>
          </a:lstStyle>
          <a:p>
            <a:pPr marL="38100">
              <a:lnSpc>
                <a:spcPct val="100000"/>
              </a:lnSpc>
              <a:spcBef>
                <a:spcPts val="10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bro.ru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443112" y="895351"/>
            <a:ext cx="5043288" cy="4007822"/>
          </a:xfrm>
          <a:prstGeom prst="roundRect">
            <a:avLst>
              <a:gd name="adj" fmla="val 54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916" y="1034236"/>
            <a:ext cx="4800600" cy="3048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object 2"/>
          <p:cNvSpPr txBox="1"/>
          <p:nvPr/>
        </p:nvSpPr>
        <p:spPr>
          <a:xfrm>
            <a:off x="1905000" y="273043"/>
            <a:ext cx="3691861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 smtClean="0">
                <a:solidFill>
                  <a:srgbClr val="FFFFFF"/>
                </a:solidFill>
                <a:latin typeface="Euclid Circular B SemiBold"/>
                <a:cs typeface="Euclid Circular B SemiBold"/>
              </a:rPr>
              <a:t>Знакомство</a:t>
            </a:r>
            <a:endParaRPr sz="3000" dirty="0">
              <a:latin typeface="Euclid Circular B SemiBold"/>
              <a:cs typeface="Euclid Circular B SemiBold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14" name="object 8"/>
          <p:cNvSpPr txBox="1"/>
          <p:nvPr/>
        </p:nvSpPr>
        <p:spPr>
          <a:xfrm>
            <a:off x="609600" y="1066717"/>
            <a:ext cx="4343400" cy="30758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sz="1050" b="1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Наименование организации:</a:t>
            </a: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ru-RU" sz="1050" b="1" dirty="0" smtClean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ru-RU" sz="105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Фактический адрес: </a:t>
            </a:r>
            <a:r>
              <a:rPr lang="ru-RU" sz="1050" dirty="0">
                <a:solidFill>
                  <a:srgbClr val="2B1262"/>
                </a:solidFill>
                <a:latin typeface="Euclid Circular B SemiBold"/>
              </a:rPr>
              <a:t>677000, Республика Саха /Якутия/, город Якутск, ул. Белинского, д.58</a:t>
            </a:r>
            <a:endParaRPr lang="ru-RU" sz="105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Социальные сети организации: </a:t>
            </a:r>
            <a:r>
              <a:rPr lang="en-US" sz="1050" dirty="0">
                <a:solidFill>
                  <a:srgbClr val="2B1262"/>
                </a:solidFill>
                <a:latin typeface="Euclid Circular B SemiBold"/>
              </a:rPr>
              <a:t>https://vk.com/svfuniver, https://t.me/svfunews</a:t>
            </a:r>
            <a:endParaRPr lang="ru-RU" sz="105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ru-RU" sz="105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Площадь вашего помещения – 25 кв. м.</a:t>
            </a: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ru-RU" sz="105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Лидер команды: председатель Студенческого волонтерского центра «Алмазы Севера» – </a:t>
            </a:r>
            <a:r>
              <a:rPr lang="ru-RU" sz="1050" b="1" dirty="0" err="1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Уваровский</a:t>
            </a: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 Аркадий Иванович.</a:t>
            </a: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ru-RU" sz="105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Наименование основного вида деятельности согласно ОКВЭД - </a:t>
            </a:r>
            <a:r>
              <a:rPr lang="ru-RU" sz="1050" dirty="0">
                <a:solidFill>
                  <a:srgbClr val="2B1262"/>
                </a:solidFill>
                <a:latin typeface="Euclid Circular B SemiBold"/>
              </a:rPr>
              <a:t>Образование среднее общее, образование основное общее, образование начальное общее</a:t>
            </a:r>
            <a:endParaRPr lang="ru-RU" sz="105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ru-RU" sz="105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84150" indent="-171450">
              <a:lnSpc>
                <a:spcPct val="100000"/>
              </a:lnSpc>
              <a:spcBef>
                <a:spcPts val="105"/>
              </a:spcBef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ru-RU" sz="105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7" t="6897" r="12069" b="5172"/>
          <a:stretch/>
        </p:blipFill>
        <p:spPr>
          <a:xfrm>
            <a:off x="5715000" y="1123950"/>
            <a:ext cx="3200400" cy="3886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ject 2"/>
          <p:cNvSpPr txBox="1"/>
          <p:nvPr/>
        </p:nvSpPr>
        <p:spPr>
          <a:xfrm>
            <a:off x="1031814" y="890366"/>
            <a:ext cx="18288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Цели</a:t>
            </a:r>
            <a:endParaRPr sz="3000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</p:txBody>
      </p:sp>
      <p:pic>
        <p:nvPicPr>
          <p:cNvPr id="49" name="Рисунок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51" name="object 8"/>
          <p:cNvSpPr txBox="1"/>
          <p:nvPr/>
        </p:nvSpPr>
        <p:spPr>
          <a:xfrm>
            <a:off x="2431581" y="954397"/>
            <a:ext cx="3549807" cy="37253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Коротко опишите деятельность вашей организации. И ответьте на вопрос, зачем вам </a:t>
            </a:r>
            <a:r>
              <a:rPr lang="ru-RU" sz="1050" b="1" dirty="0" err="1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Добро.Центр</a:t>
            </a: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?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2362200" y="903422"/>
            <a:ext cx="3613195" cy="474489"/>
          </a:xfrm>
          <a:prstGeom prst="roundRect">
            <a:avLst/>
          </a:prstGeom>
          <a:noFill/>
          <a:ln w="6350">
            <a:solidFill>
              <a:srgbClr val="2B1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5193" y="1515058"/>
            <a:ext cx="7878080" cy="813039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object 8"/>
          <p:cNvSpPr txBox="1"/>
          <p:nvPr/>
        </p:nvSpPr>
        <p:spPr>
          <a:xfrm>
            <a:off x="674570" y="1670673"/>
            <a:ext cx="7250230" cy="40761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Чем занимается ваша организация? – </a:t>
            </a:r>
            <a:r>
              <a:rPr lang="ru-RU" sz="1200" dirty="0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Помощь в организации мероприятия, социальная и гуманитарная помощь, событийное и спортивное </a:t>
            </a:r>
            <a:r>
              <a:rPr lang="ru-RU" sz="1200" dirty="0" err="1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волонтерство</a:t>
            </a:r>
            <a:endParaRPr lang="ru-RU" sz="1200" b="1" dirty="0" smtClean="0">
              <a:solidFill>
                <a:schemeClr val="accent6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18174" y="3262539"/>
            <a:ext cx="7878080" cy="1495423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object 8"/>
          <p:cNvSpPr txBox="1"/>
          <p:nvPr/>
        </p:nvSpPr>
        <p:spPr>
          <a:xfrm>
            <a:off x="688824" y="3399686"/>
            <a:ext cx="6673687" cy="42383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Чем бы занимался ваш </a:t>
            </a:r>
            <a:r>
              <a:rPr lang="ru-RU" sz="1400" b="1" dirty="0" err="1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Добро.Центр</a:t>
            </a:r>
            <a:r>
              <a:rPr lang="ru-RU" sz="1400" b="1" dirty="0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? Ответы на этот вопрос вам помогут принять решение по выбору сервисов - </a:t>
            </a:r>
            <a:endParaRPr lang="ru-RU" sz="1050" b="1" dirty="0" smtClean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6970" y="2380926"/>
            <a:ext cx="7878080" cy="813039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object 8"/>
          <p:cNvSpPr txBox="1"/>
          <p:nvPr/>
        </p:nvSpPr>
        <p:spPr>
          <a:xfrm>
            <a:off x="666347" y="2536541"/>
            <a:ext cx="6673687" cy="42383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Зачем вам </a:t>
            </a:r>
            <a:r>
              <a:rPr lang="ru-RU" sz="1400" b="1" dirty="0" err="1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Добро.Центр</a:t>
            </a:r>
            <a:r>
              <a:rPr lang="ru-RU" sz="1400" b="1" dirty="0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? – </a:t>
            </a:r>
            <a:r>
              <a:rPr lang="ru-RU" sz="1400" dirty="0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Для привлечения студентов к добровольческой деятельности и развития </a:t>
            </a:r>
            <a:r>
              <a:rPr lang="ru-RU" sz="1400" dirty="0" err="1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волонтерства</a:t>
            </a:r>
            <a:r>
              <a:rPr lang="ru-RU" sz="1400" dirty="0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 в университете.</a:t>
            </a:r>
            <a:endParaRPr lang="ru-RU" sz="1050" dirty="0" smtClean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02173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-1761"/>
            <a:ext cx="9296400" cy="523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61950"/>
            <a:ext cx="1039266" cy="385583"/>
          </a:xfrm>
          <a:prstGeom prst="rect">
            <a:avLst/>
          </a:prstGeom>
        </p:spPr>
      </p:pic>
      <p:sp>
        <p:nvSpPr>
          <p:cNvPr id="7" name="object 2"/>
          <p:cNvSpPr txBox="1"/>
          <p:nvPr/>
        </p:nvSpPr>
        <p:spPr>
          <a:xfrm>
            <a:off x="1752600" y="279456"/>
            <a:ext cx="67818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Выберите пакет </a:t>
            </a:r>
            <a:r>
              <a:rPr lang="ru-RU" sz="3000" b="1" u="sng" spc="-20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«Стандарт» </a:t>
            </a:r>
            <a:r>
              <a:rPr lang="ru-RU" sz="3000" b="1" spc="-20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или «Мастер» (подчеркните ваш выбор)</a:t>
            </a:r>
            <a:endParaRPr sz="3000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57201" y="1853341"/>
            <a:ext cx="4343399" cy="1584775"/>
          </a:xfrm>
          <a:prstGeom prst="roundRect">
            <a:avLst>
              <a:gd name="adj" fmla="val 54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object 8"/>
          <p:cNvSpPr txBox="1"/>
          <p:nvPr/>
        </p:nvSpPr>
        <p:spPr>
          <a:xfrm>
            <a:off x="627852" y="2015496"/>
            <a:ext cx="4020349" cy="1270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400" b="1" dirty="0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Базовые сервисы:</a:t>
            </a:r>
            <a:endParaRPr lang="ru-RU" sz="140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endParaRPr lang="ru-RU" sz="140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1. Информирование граждан и организаторов</a:t>
            </a: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2. Анкетирование граждан через Платформу </a:t>
            </a: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  <a:hlinkClick r:id="rId3"/>
              </a:rPr>
              <a:t>ДОБРО.РФ</a:t>
            </a:r>
            <a:endParaRPr lang="ru-RU" sz="105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3. Консультация по работе с Платформой </a:t>
            </a: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  <a:hlinkClick r:id="rId3"/>
              </a:rPr>
              <a:t>ДОБРО.РФ</a:t>
            </a:r>
            <a:endParaRPr lang="ru-RU" sz="105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4. Помощь в подборе проектов и мероприятий</a:t>
            </a: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5. Консультирование граждан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77691" y="3653804"/>
            <a:ext cx="2113109" cy="1356346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object 8"/>
          <p:cNvSpPr txBox="1"/>
          <p:nvPr/>
        </p:nvSpPr>
        <p:spPr>
          <a:xfrm>
            <a:off x="648341" y="3790950"/>
            <a:ext cx="1790059" cy="10393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При выборе пакета «Стандарт» </a:t>
            </a:r>
            <a:r>
              <a:rPr lang="ru-RU" sz="1400" b="1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перечислите 6 сервисов, которые вы выбрали.</a:t>
            </a:r>
            <a:endParaRPr lang="ru-RU" sz="1050" b="1" dirty="0" smtClean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87491" y="3653804"/>
            <a:ext cx="2113109" cy="1356346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object 8"/>
          <p:cNvSpPr txBox="1"/>
          <p:nvPr/>
        </p:nvSpPr>
        <p:spPr>
          <a:xfrm>
            <a:off x="2858141" y="3790950"/>
            <a:ext cx="1866259" cy="10393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При выборе пакета «Мастер»</a:t>
            </a:r>
          </a:p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- 9 сервисов,</a:t>
            </a:r>
          </a:p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3</a:t>
            </a:r>
            <a:r>
              <a:rPr lang="ru-RU" sz="1400" b="1" dirty="0">
                <a:solidFill>
                  <a:schemeClr val="bg1"/>
                </a:solidFill>
                <a:latin typeface="Euclid Circular B SemiBold"/>
                <a:cs typeface="Euclid Circular B SemiBold"/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из которых</a:t>
            </a:r>
          </a:p>
          <a:p>
            <a:pPr marL="12700">
              <a:lnSpc>
                <a:spcPts val="1600"/>
              </a:lnSpc>
              <a:buClr>
                <a:schemeClr val="accent6"/>
              </a:buClr>
            </a:pPr>
            <a:r>
              <a:rPr lang="ru-RU" sz="1400" b="1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из пакета «Мастер».</a:t>
            </a:r>
            <a:endParaRPr lang="ru-RU" sz="1050" b="1" dirty="0" smtClean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876801" y="1317335"/>
            <a:ext cx="3962400" cy="3692815"/>
          </a:xfrm>
          <a:prstGeom prst="roundRect">
            <a:avLst>
              <a:gd name="adj" fmla="val 188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object 8"/>
          <p:cNvSpPr txBox="1"/>
          <p:nvPr/>
        </p:nvSpPr>
        <p:spPr>
          <a:xfrm>
            <a:off x="5038326" y="1496827"/>
            <a:ext cx="3639349" cy="32194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400" b="1" dirty="0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Укажите сервисы и пропишите, кому вы будете их оказывать. Ознакомиться </a:t>
            </a:r>
            <a:br>
              <a:rPr lang="ru-RU" sz="1400" b="1" dirty="0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</a:br>
            <a:r>
              <a:rPr lang="ru-RU" sz="1400" b="1" dirty="0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с сервисами можно по ссылке (еще пока ссылки нет):</a:t>
            </a: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endParaRPr lang="ru-RU" sz="120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 algn="l">
              <a:lnSpc>
                <a:spcPts val="1000"/>
              </a:lnSpc>
              <a:buClr>
                <a:schemeClr val="accent6"/>
              </a:buClr>
            </a:pPr>
            <a:r>
              <a:rPr lang="ru-RU" sz="120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1. </a:t>
            </a:r>
            <a:r>
              <a:rPr lang="ru-RU" altLang="ru-RU" sz="1200" b="1" dirty="0" smtClean="0">
                <a:solidFill>
                  <a:schemeClr val="accent6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Обучение социальному проектированию, составлению грантовых заявок</a:t>
            </a:r>
            <a:endParaRPr lang="ru-RU" sz="1200" b="1" dirty="0" smtClean="0">
              <a:solidFill>
                <a:schemeClr val="accent6"/>
              </a:solidFill>
              <a:latin typeface="Euclid Circular B SemiBold"/>
              <a:cs typeface="Euclid Circular B SemiBold"/>
            </a:endParaRPr>
          </a:p>
          <a:p>
            <a:pPr marL="12700">
              <a:lnSpc>
                <a:spcPts val="1000"/>
              </a:lnSpc>
              <a:buClr>
                <a:schemeClr val="accent6"/>
              </a:buClr>
            </a:pPr>
            <a:endParaRPr lang="ru-RU" sz="120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 algn="l">
              <a:lnSpc>
                <a:spcPts val="1000"/>
              </a:lnSpc>
              <a:buClr>
                <a:schemeClr val="accent6"/>
              </a:buClr>
            </a:pPr>
            <a:r>
              <a:rPr lang="ru-RU" sz="120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2</a:t>
            </a:r>
            <a:r>
              <a:rPr lang="ru-RU" sz="120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.</a:t>
            </a:r>
            <a:r>
              <a:rPr lang="ru-RU" sz="1200" b="1" dirty="0" smtClean="0">
                <a:solidFill>
                  <a:schemeClr val="accent6"/>
                </a:solidFill>
                <a:latin typeface="Euclid Circular B SemiBold"/>
                <a:cs typeface="Euclid Circular B SemiBold"/>
              </a:rPr>
              <a:t> </a:t>
            </a:r>
            <a:r>
              <a:rPr lang="ru-RU" altLang="ru-RU" sz="1200" b="1" dirty="0" smtClean="0">
                <a:solidFill>
                  <a:schemeClr val="accent6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Организация взаимопомощи</a:t>
            </a:r>
          </a:p>
          <a:p>
            <a:pPr marL="12700">
              <a:lnSpc>
                <a:spcPts val="1000"/>
              </a:lnSpc>
              <a:buClr>
                <a:schemeClr val="accent6"/>
              </a:buClr>
            </a:pPr>
            <a:endParaRPr lang="ru-RU" sz="120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 algn="l">
              <a:lnSpc>
                <a:spcPts val="1000"/>
              </a:lnSpc>
              <a:buClr>
                <a:schemeClr val="accent6"/>
              </a:buClr>
            </a:pPr>
            <a:r>
              <a:rPr lang="ru-RU" sz="120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3. </a:t>
            </a:r>
            <a:r>
              <a:rPr lang="ru-RU" altLang="ru-RU" sz="1200" b="1" dirty="0" smtClean="0">
                <a:solidFill>
                  <a:schemeClr val="accent6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Реализация программ мотивации граждан, участвующих </a:t>
            </a:r>
            <a:r>
              <a:rPr lang="ru-RU" altLang="ru-RU" sz="1200" dirty="0" smtClean="0">
                <a:solidFill>
                  <a:srgbClr val="FFFFFF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в волонтерских и социальных проектах</a:t>
            </a:r>
          </a:p>
          <a:p>
            <a:pPr marL="12700">
              <a:lnSpc>
                <a:spcPts val="1000"/>
              </a:lnSpc>
              <a:buClr>
                <a:schemeClr val="accent6"/>
              </a:buClr>
            </a:pPr>
            <a:endParaRPr lang="ru-RU" sz="120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 algn="l">
              <a:lnSpc>
                <a:spcPts val="1000"/>
              </a:lnSpc>
              <a:buClr>
                <a:schemeClr val="accent6"/>
              </a:buClr>
            </a:pPr>
            <a:r>
              <a:rPr lang="ru-RU" sz="120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4. </a:t>
            </a:r>
            <a:r>
              <a:rPr lang="ru-RU" altLang="ru-RU" sz="1200" b="1" dirty="0" smtClean="0">
                <a:solidFill>
                  <a:schemeClr val="accent6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Формирование и сопровождение волонтерских корпусов </a:t>
            </a:r>
          </a:p>
          <a:p>
            <a:pPr marL="12700">
              <a:lnSpc>
                <a:spcPts val="1000"/>
              </a:lnSpc>
              <a:buClr>
                <a:schemeClr val="accent6"/>
              </a:buClr>
            </a:pPr>
            <a:endParaRPr lang="ru-RU" sz="120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 algn="l">
              <a:lnSpc>
                <a:spcPts val="1000"/>
              </a:lnSpc>
              <a:buClr>
                <a:schemeClr val="accent6"/>
              </a:buClr>
            </a:pPr>
            <a:r>
              <a:rPr lang="ru-RU" sz="120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5. </a:t>
            </a:r>
            <a:r>
              <a:rPr lang="ru-RU" altLang="ru-RU" sz="1200" b="1" dirty="0" smtClean="0">
                <a:solidFill>
                  <a:schemeClr val="accent6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Содействие в проведении исследований и мониторингов</a:t>
            </a:r>
          </a:p>
          <a:p>
            <a:pPr marL="12700">
              <a:lnSpc>
                <a:spcPts val="1000"/>
              </a:lnSpc>
              <a:buClr>
                <a:schemeClr val="accent6"/>
              </a:buClr>
            </a:pPr>
            <a:endParaRPr lang="ru-RU" sz="1200" b="1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  <a:p>
            <a:pPr marL="12700" algn="l">
              <a:lnSpc>
                <a:spcPts val="1000"/>
              </a:lnSpc>
              <a:buClr>
                <a:schemeClr val="accent6"/>
              </a:buClr>
            </a:pPr>
            <a:r>
              <a:rPr lang="ru-RU" sz="120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6</a:t>
            </a:r>
            <a:r>
              <a:rPr lang="ru-RU" sz="120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. </a:t>
            </a:r>
            <a:r>
              <a:rPr lang="ru-RU" altLang="ru-RU" sz="1200" b="1" dirty="0" smtClean="0">
                <a:solidFill>
                  <a:schemeClr val="accent6"/>
                </a:solidFill>
                <a:latin typeface="Helvetica" panose="020B0604020202020204" pitchFamily="34" charset="0"/>
                <a:sym typeface="Helvetica" panose="020B0604020202020204" pitchFamily="34" charset="0"/>
              </a:rPr>
              <a:t>Организация и проведение мероприятий</a:t>
            </a:r>
          </a:p>
          <a:p>
            <a:pPr marL="12700">
              <a:lnSpc>
                <a:spcPts val="1000"/>
              </a:lnSpc>
              <a:buClr>
                <a:schemeClr val="accent6"/>
              </a:buClr>
            </a:pPr>
            <a:endParaRPr lang="ru-RU" sz="1100" b="1" dirty="0" smtClean="0">
              <a:solidFill>
                <a:schemeClr val="accent6"/>
              </a:solidFill>
              <a:latin typeface="Euclid Circular B SemiBold"/>
              <a:cs typeface="Euclid Circular B SemiBold"/>
            </a:endParaRPr>
          </a:p>
          <a:p>
            <a:pPr marL="12700">
              <a:lnSpc>
                <a:spcPts val="1000"/>
              </a:lnSpc>
              <a:buClr>
                <a:schemeClr val="accent6"/>
              </a:buClr>
            </a:pPr>
            <a:endParaRPr lang="ru-RU" sz="1100" b="1" dirty="0" smtClean="0">
              <a:solidFill>
                <a:schemeClr val="accent6"/>
              </a:solidFill>
              <a:latin typeface="Euclid Circular B SemiBold"/>
              <a:cs typeface="Euclid Circular B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402588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-1761"/>
            <a:ext cx="9296400" cy="5238750"/>
          </a:xfrm>
          <a:prstGeom prst="rect">
            <a:avLst/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495800" y="954261"/>
            <a:ext cx="4114801" cy="779289"/>
          </a:xfrm>
          <a:prstGeom prst="roundRect">
            <a:avLst/>
          </a:prstGeom>
          <a:solidFill>
            <a:schemeClr val="accent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30" name="object 2"/>
          <p:cNvSpPr txBox="1"/>
          <p:nvPr/>
        </p:nvSpPr>
        <p:spPr>
          <a:xfrm>
            <a:off x="457200" y="895350"/>
            <a:ext cx="3962399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Целевая аудитория</a:t>
            </a:r>
            <a:endParaRPr sz="3000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32" name="object 8"/>
          <p:cNvSpPr txBox="1"/>
          <p:nvPr/>
        </p:nvSpPr>
        <p:spPr>
          <a:xfrm>
            <a:off x="4724400" y="1067868"/>
            <a:ext cx="4032607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Перечислите целевые группы, на которых направлена деятельность </a:t>
            </a:r>
            <a:r>
              <a:rPr lang="ru-RU" sz="1050" b="1" dirty="0" err="1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Добро.Центра</a:t>
            </a:r>
            <a:r>
              <a:rPr lang="ru-RU" sz="1050" b="1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, опишите их социально-психологический портрет</a:t>
            </a:r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877231"/>
              </p:ext>
            </p:extLst>
          </p:nvPr>
        </p:nvGraphicFramePr>
        <p:xfrm>
          <a:off x="484734" y="2088357"/>
          <a:ext cx="8049666" cy="595376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683222">
                  <a:extLst>
                    <a:ext uri="{9D8B030D-6E8A-4147-A177-3AD203B41FA5}">
                      <a16:colId xmlns:a16="http://schemas.microsoft.com/office/drawing/2014/main" val="2882312876"/>
                    </a:ext>
                  </a:extLst>
                </a:gridCol>
                <a:gridCol w="2683222">
                  <a:extLst>
                    <a:ext uri="{9D8B030D-6E8A-4147-A177-3AD203B41FA5}">
                      <a16:colId xmlns:a16="http://schemas.microsoft.com/office/drawing/2014/main" val="3611189064"/>
                    </a:ext>
                  </a:extLst>
                </a:gridCol>
                <a:gridCol w="2683222">
                  <a:extLst>
                    <a:ext uri="{9D8B030D-6E8A-4147-A177-3AD203B41FA5}">
                      <a16:colId xmlns:a16="http://schemas.microsoft.com/office/drawing/2014/main" val="257659469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Целевая группа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Ее портрет (возраст, образование, увлечения)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Инструменты по работе</a:t>
                      </a:r>
                    </a:p>
                    <a:p>
                      <a:pPr algn="ctr"/>
                      <a:r>
                        <a:rPr lang="ru-RU" sz="12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с данной целевой группой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51778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Дети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Дошкольные или школьное образование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Культурно-массовые</a:t>
                      </a:r>
                      <a:r>
                        <a:rPr lang="ru-RU" baseline="0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 мероприятия, социальная помощь, гуманитарная помощь, Лекции на определенные темы.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94714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Молодёжь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Студенты ВУЗов или СПО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Культурно-массовые</a:t>
                      </a:r>
                      <a:r>
                        <a:rPr lang="ru-RU" baseline="0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 мероприятия, Лекции, спортивные и культурно-развлекательные мероприятия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911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Пожилые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Пенсионеры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Культурно-массовые</a:t>
                      </a:r>
                      <a:r>
                        <a:rPr lang="ru-RU" baseline="0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 мероприятия, социальная помощь, гуманитарная помощь, 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620848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028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78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-1761"/>
            <a:ext cx="9296400" cy="5238750"/>
          </a:xfrm>
          <a:prstGeom prst="rect">
            <a:avLst/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495800" y="954262"/>
            <a:ext cx="4114801" cy="525464"/>
          </a:xfrm>
          <a:prstGeom prst="roundRect">
            <a:avLst/>
          </a:prstGeom>
          <a:solidFill>
            <a:schemeClr val="accent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30" name="object 2"/>
          <p:cNvSpPr txBox="1"/>
          <p:nvPr/>
        </p:nvSpPr>
        <p:spPr>
          <a:xfrm>
            <a:off x="457200" y="895350"/>
            <a:ext cx="3962399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Сообщество</a:t>
            </a:r>
            <a:endParaRPr sz="3000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32" name="object 8"/>
          <p:cNvSpPr txBox="1"/>
          <p:nvPr/>
        </p:nvSpPr>
        <p:spPr>
          <a:xfrm>
            <a:off x="4724401" y="1008009"/>
            <a:ext cx="3810000" cy="37253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Перечислите сообщества,  с которыми будут системно работать в рамках </a:t>
            </a:r>
            <a:r>
              <a:rPr lang="ru-RU" sz="1050" b="1" dirty="0" err="1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Добро.Центров</a:t>
            </a:r>
            <a:r>
              <a:rPr lang="ru-RU" sz="1050" b="1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 </a:t>
            </a:r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014665"/>
              </p:ext>
            </p:extLst>
          </p:nvPr>
        </p:nvGraphicFramePr>
        <p:xfrm>
          <a:off x="484732" y="2088357"/>
          <a:ext cx="8125868" cy="2550796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410868">
                  <a:extLst>
                    <a:ext uri="{9D8B030D-6E8A-4147-A177-3AD203B41FA5}">
                      <a16:colId xmlns:a16="http://schemas.microsoft.com/office/drawing/2014/main" val="2882312876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val="3611189064"/>
                    </a:ext>
                  </a:extLst>
                </a:gridCol>
              </a:tblGrid>
              <a:tr h="477679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Сообщество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Как вы видите взаимодействие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 с сообществом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517787"/>
                  </a:ext>
                </a:extLst>
              </a:tr>
              <a:tr h="47767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"/>
                        </a:rPr>
                        <a:t>Союз</a:t>
                      </a:r>
                      <a:r>
                        <a:rPr lang="ru-RU" baseline="0" dirty="0" smtClean="0">
                          <a:solidFill>
                            <a:srgbClr val="2B1262"/>
                          </a:solidFill>
                          <a:latin typeface="Euclid Circular B"/>
                        </a:rPr>
                        <a:t> женских организаций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"/>
                        </a:rPr>
                        <a:t>Гуманитарная</a:t>
                      </a:r>
                      <a:r>
                        <a:rPr lang="ru-RU" baseline="0" dirty="0" smtClean="0">
                          <a:solidFill>
                            <a:srgbClr val="2B1262"/>
                          </a:solidFill>
                          <a:latin typeface="Euclid Circular B"/>
                        </a:rPr>
                        <a:t> помощь солдатам и семьям СВО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947145"/>
                  </a:ext>
                </a:extLst>
              </a:tr>
              <a:tr h="47767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9111"/>
                  </a:ext>
                </a:extLst>
              </a:tr>
              <a:tr h="47767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620848"/>
                  </a:ext>
                </a:extLst>
              </a:tr>
              <a:tr h="47767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028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9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ject 2"/>
          <p:cNvSpPr txBox="1"/>
          <p:nvPr/>
        </p:nvSpPr>
        <p:spPr>
          <a:xfrm>
            <a:off x="457201" y="895350"/>
            <a:ext cx="18288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Команда</a:t>
            </a:r>
            <a:endParaRPr sz="3000" dirty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</p:txBody>
      </p:sp>
      <p:pic>
        <p:nvPicPr>
          <p:cNvPr id="49" name="Рисунок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51" name="object 8"/>
          <p:cNvSpPr txBox="1"/>
          <p:nvPr/>
        </p:nvSpPr>
        <p:spPr>
          <a:xfrm>
            <a:off x="2368193" y="1005236"/>
            <a:ext cx="4267200" cy="37253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Перечислите членов вашей команды и опишите роли, функции и закрепленные сервисы за конкретным человеком.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2286001" y="954261"/>
            <a:ext cx="4343399" cy="474489"/>
          </a:xfrm>
          <a:prstGeom prst="roundRect">
            <a:avLst/>
          </a:prstGeom>
          <a:noFill/>
          <a:ln w="6350">
            <a:solidFill>
              <a:srgbClr val="2B1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014860"/>
              </p:ext>
            </p:extLst>
          </p:nvPr>
        </p:nvGraphicFramePr>
        <p:xfrm>
          <a:off x="484733" y="1733550"/>
          <a:ext cx="8049666" cy="439928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683222">
                  <a:extLst>
                    <a:ext uri="{9D8B030D-6E8A-4147-A177-3AD203B41FA5}">
                      <a16:colId xmlns:a16="http://schemas.microsoft.com/office/drawing/2014/main" val="2882312876"/>
                    </a:ext>
                  </a:extLst>
                </a:gridCol>
                <a:gridCol w="2683222">
                  <a:extLst>
                    <a:ext uri="{9D8B030D-6E8A-4147-A177-3AD203B41FA5}">
                      <a16:colId xmlns:a16="http://schemas.microsoft.com/office/drawing/2014/main" val="3611189064"/>
                    </a:ext>
                  </a:extLst>
                </a:gridCol>
                <a:gridCol w="2683222">
                  <a:extLst>
                    <a:ext uri="{9D8B030D-6E8A-4147-A177-3AD203B41FA5}">
                      <a16:colId xmlns:a16="http://schemas.microsoft.com/office/drawing/2014/main" val="257659469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ФИО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Должность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Выполняемые задачи, за какие сервисы человек ответственен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51778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Уваровский</a:t>
                      </a:r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 Аркадий</a:t>
                      </a:r>
                      <a:r>
                        <a:rPr lang="ru-RU" baseline="0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 Иванович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Председатель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Руководитель организации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94714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Аммосова</a:t>
                      </a:r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 </a:t>
                      </a:r>
                      <a:r>
                        <a:rPr lang="ru-RU" dirty="0" err="1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Алевера</a:t>
                      </a:r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 Алексеевна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Заместитель председателя 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За внешнюю политику</a:t>
                      </a:r>
                      <a:r>
                        <a:rPr lang="ru-RU" baseline="0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 организации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911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Тихонова</a:t>
                      </a:r>
                      <a:r>
                        <a:rPr lang="ru-RU" baseline="0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 Евдокия Петровна</a:t>
                      </a:r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Заместитель председателя </a:t>
                      </a:r>
                    </a:p>
                    <a:p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За внутреннюю политику</a:t>
                      </a:r>
                      <a:r>
                        <a:rPr lang="ru-RU" baseline="0" dirty="0" smtClean="0">
                          <a:solidFill>
                            <a:srgbClr val="2B1262"/>
                          </a:solidFill>
                          <a:latin typeface="Euclid Circular B Medium" panose="020B0604000000000000"/>
                        </a:rPr>
                        <a:t> организации</a:t>
                      </a:r>
                      <a:endParaRPr lang="ru-RU" dirty="0" smtClean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  <a:p>
                      <a:endParaRPr lang="ru-RU" dirty="0">
                        <a:solidFill>
                          <a:srgbClr val="2B1262"/>
                        </a:solidFill>
                        <a:latin typeface="Euclid Circular B Medium" panose="020B060400000000000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620848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02874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65858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Прямоугольник 56"/>
          <p:cNvSpPr/>
          <p:nvPr/>
        </p:nvSpPr>
        <p:spPr>
          <a:xfrm>
            <a:off x="0" y="0"/>
            <a:ext cx="9296400" cy="523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0" name="Рисунок 5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61950"/>
            <a:ext cx="1039266" cy="385583"/>
          </a:xfrm>
          <a:prstGeom prst="rect">
            <a:avLst/>
          </a:prstGeom>
        </p:spPr>
      </p:pic>
      <p:sp>
        <p:nvSpPr>
          <p:cNvPr id="61" name="Скругленный прямоугольник 60"/>
          <p:cNvSpPr/>
          <p:nvPr/>
        </p:nvSpPr>
        <p:spPr>
          <a:xfrm>
            <a:off x="457199" y="1876517"/>
            <a:ext cx="8157243" cy="486144"/>
          </a:xfrm>
          <a:prstGeom prst="round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B1262"/>
              </a:solidFill>
            </a:endParaRPr>
          </a:p>
        </p:txBody>
      </p:sp>
      <p:sp>
        <p:nvSpPr>
          <p:cNvPr id="63" name="object 2"/>
          <p:cNvSpPr txBox="1"/>
          <p:nvPr/>
        </p:nvSpPr>
        <p:spPr>
          <a:xfrm>
            <a:off x="1752600" y="220204"/>
            <a:ext cx="71628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Финансирование и организационная модель </a:t>
            </a:r>
            <a:r>
              <a:rPr lang="ru-RU" sz="3000" b="1" spc="-20" dirty="0" err="1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Добро.Центра</a:t>
            </a:r>
            <a:endParaRPr sz="3000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64" name="object 8"/>
          <p:cNvSpPr txBox="1"/>
          <p:nvPr/>
        </p:nvSpPr>
        <p:spPr>
          <a:xfrm>
            <a:off x="681959" y="1933320"/>
            <a:ext cx="7848600" cy="37253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Опишите основные источники для получения финансирования, какие потребности они могут закрыть, опишите пошаговый план, чтобы получить это финансирование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672478"/>
              </p:ext>
            </p:extLst>
          </p:nvPr>
        </p:nvGraphicFramePr>
        <p:xfrm>
          <a:off x="499960" y="2426995"/>
          <a:ext cx="8157243" cy="179070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2719081">
                  <a:extLst>
                    <a:ext uri="{9D8B030D-6E8A-4147-A177-3AD203B41FA5}">
                      <a16:colId xmlns:a16="http://schemas.microsoft.com/office/drawing/2014/main" val="491557576"/>
                    </a:ext>
                  </a:extLst>
                </a:gridCol>
                <a:gridCol w="2719081">
                  <a:extLst>
                    <a:ext uri="{9D8B030D-6E8A-4147-A177-3AD203B41FA5}">
                      <a16:colId xmlns:a16="http://schemas.microsoft.com/office/drawing/2014/main" val="689377150"/>
                    </a:ext>
                  </a:extLst>
                </a:gridCol>
                <a:gridCol w="2719081">
                  <a:extLst>
                    <a:ext uri="{9D8B030D-6E8A-4147-A177-3AD203B41FA5}">
                      <a16:colId xmlns:a16="http://schemas.microsoft.com/office/drawing/2014/main" val="2997061127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Источник финансирования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Для чего обращаемся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к этому источники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Что нужно сделать, чтобы получить финансирование?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51077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532505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646708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915483"/>
                  </a:ext>
                </a:extLst>
              </a:tr>
            </a:tbl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447328" y="1243349"/>
            <a:ext cx="8167114" cy="596598"/>
          </a:xfrm>
          <a:prstGeom prst="round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B1262"/>
              </a:solidFill>
            </a:endParaRPr>
          </a:p>
        </p:txBody>
      </p:sp>
      <p:sp>
        <p:nvSpPr>
          <p:cNvPr id="9" name="object 8"/>
          <p:cNvSpPr txBox="1"/>
          <p:nvPr/>
        </p:nvSpPr>
        <p:spPr>
          <a:xfrm>
            <a:off x="681959" y="1359354"/>
            <a:ext cx="6248400" cy="1822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Укажите, какая организация является учредителем </a:t>
            </a:r>
            <a:r>
              <a:rPr lang="ru-RU" sz="1050" b="1" dirty="0" err="1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Добро.Центра</a:t>
            </a: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: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57199" y="4282028"/>
            <a:ext cx="8167114" cy="804321"/>
          </a:xfrm>
          <a:prstGeom prst="round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endParaRPr lang="ru-RU" sz="1050" b="1" dirty="0" smtClean="0">
              <a:solidFill>
                <a:srgbClr val="2B1262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11" name="object 8"/>
          <p:cNvSpPr txBox="1"/>
          <p:nvPr/>
        </p:nvSpPr>
        <p:spPr>
          <a:xfrm>
            <a:off x="609599" y="4381876"/>
            <a:ext cx="7920959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Каким образом вы можете сделать </a:t>
            </a:r>
            <a:r>
              <a:rPr lang="ru-RU" sz="1050" b="1" dirty="0" err="1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Добро.Центр</a:t>
            </a: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 финансово стабильной организацией (участие в грантах, коммерческая деятельности и </a:t>
            </a:r>
            <a:r>
              <a:rPr lang="ru-RU" sz="1050" b="1" dirty="0" err="1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тп</a:t>
            </a: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). Опишите, пожалуйста.</a:t>
            </a:r>
          </a:p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0" y="-1761"/>
            <a:ext cx="9296400" cy="5238750"/>
          </a:xfrm>
          <a:prstGeom prst="rect">
            <a:avLst/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3886200" y="954261"/>
            <a:ext cx="3048000" cy="779289"/>
          </a:xfrm>
          <a:prstGeom prst="roundRect">
            <a:avLst/>
          </a:prstGeom>
          <a:solidFill>
            <a:schemeClr val="accent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3" name="Рисунок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34" y="361950"/>
            <a:ext cx="1039266" cy="385582"/>
          </a:xfrm>
          <a:prstGeom prst="rect">
            <a:avLst/>
          </a:prstGeom>
        </p:spPr>
      </p:pic>
      <p:sp>
        <p:nvSpPr>
          <p:cNvPr id="54" name="object 2"/>
          <p:cNvSpPr txBox="1"/>
          <p:nvPr/>
        </p:nvSpPr>
        <p:spPr>
          <a:xfrm>
            <a:off x="457200" y="895350"/>
            <a:ext cx="3962399" cy="948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Взаимодействие</a:t>
            </a:r>
          </a:p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с партнерами</a:t>
            </a:r>
            <a:endParaRPr sz="3000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55" name="object 8"/>
          <p:cNvSpPr txBox="1"/>
          <p:nvPr/>
        </p:nvSpPr>
        <p:spPr>
          <a:xfrm>
            <a:off x="4114800" y="1067868"/>
            <a:ext cx="2667000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Пропишите потенциальных партнеров, а также условия, на которых вы выстроите работу</a:t>
            </a:r>
          </a:p>
        </p:txBody>
      </p:sp>
      <p:graphicFrame>
        <p:nvGraphicFramePr>
          <p:cNvPr id="56" name="Таблица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678866"/>
              </p:ext>
            </p:extLst>
          </p:nvPr>
        </p:nvGraphicFramePr>
        <p:xfrm>
          <a:off x="484734" y="2088357"/>
          <a:ext cx="8049666" cy="25400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683222">
                  <a:extLst>
                    <a:ext uri="{9D8B030D-6E8A-4147-A177-3AD203B41FA5}">
                      <a16:colId xmlns:a16="http://schemas.microsoft.com/office/drawing/2014/main" val="2882312876"/>
                    </a:ext>
                  </a:extLst>
                </a:gridCol>
                <a:gridCol w="2683222">
                  <a:extLst>
                    <a:ext uri="{9D8B030D-6E8A-4147-A177-3AD203B41FA5}">
                      <a16:colId xmlns:a16="http://schemas.microsoft.com/office/drawing/2014/main" val="3611189064"/>
                    </a:ext>
                  </a:extLst>
                </a:gridCol>
                <a:gridCol w="2683222">
                  <a:extLst>
                    <a:ext uri="{9D8B030D-6E8A-4147-A177-3AD203B41FA5}">
                      <a16:colId xmlns:a16="http://schemas.microsoft.com/office/drawing/2014/main" val="257659469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Партнер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Что вы можете дать партнеру?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Что вы хотите получить</a:t>
                      </a:r>
                    </a:p>
                    <a:p>
                      <a:pPr algn="ctr"/>
                      <a:r>
                        <a:rPr lang="ru-RU" sz="1200" b="0" i="0" u="none" strike="noStrike" dirty="0" smtClean="0">
                          <a:solidFill>
                            <a:schemeClr val="lt1"/>
                          </a:solidFill>
                          <a:effectLst/>
                          <a:latin typeface="Euclid Circular B Medium" panose="020B0604000000000000" pitchFamily="34" charset="-52"/>
                          <a:ea typeface="Euclid Circular B Medium" panose="020B0604000000000000" pitchFamily="34" charset="-52"/>
                          <a:cs typeface="+mn-cs"/>
                        </a:rPr>
                        <a:t>от партнера?</a:t>
                      </a:r>
                      <a:endParaRPr lang="ru-RU" sz="1200" dirty="0">
                        <a:latin typeface="Euclid Circular B Medium" panose="020B0604000000000000" pitchFamily="34" charset="-52"/>
                        <a:ea typeface="Euclid Circular B Medium" panose="020B0604000000000000" pitchFamily="34" charset="-5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51778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94714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911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620848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02874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0" y="-1761"/>
            <a:ext cx="9296400" cy="523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61950"/>
            <a:ext cx="1039266" cy="385583"/>
          </a:xfrm>
          <a:prstGeom prst="rect">
            <a:avLst/>
          </a:prstGeom>
        </p:spPr>
      </p:pic>
      <p:sp>
        <p:nvSpPr>
          <p:cNvPr id="32" name="Скругленный прямоугольник 31"/>
          <p:cNvSpPr/>
          <p:nvPr/>
        </p:nvSpPr>
        <p:spPr>
          <a:xfrm>
            <a:off x="457200" y="1581150"/>
            <a:ext cx="8229600" cy="762000"/>
          </a:xfrm>
          <a:prstGeom prst="round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2B1262"/>
              </a:solidFill>
            </a:endParaRPr>
          </a:p>
        </p:txBody>
      </p:sp>
      <p:sp>
        <p:nvSpPr>
          <p:cNvPr id="33" name="object 2"/>
          <p:cNvSpPr txBox="1"/>
          <p:nvPr/>
        </p:nvSpPr>
        <p:spPr>
          <a:xfrm>
            <a:off x="457200" y="895350"/>
            <a:ext cx="71628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871345" algn="l"/>
              </a:tabLst>
            </a:pPr>
            <a:r>
              <a:rPr lang="ru-RU" sz="3000" b="1" spc="-20" dirty="0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Пространство и </a:t>
            </a:r>
            <a:r>
              <a:rPr lang="ru-RU" sz="3000" b="1" spc="-20" dirty="0" err="1" smtClean="0">
                <a:solidFill>
                  <a:schemeClr val="bg1"/>
                </a:solidFill>
                <a:latin typeface="Euclid Circular B SemiBold"/>
                <a:cs typeface="Euclid Circular B SemiBold"/>
              </a:rPr>
              <a:t>брендинг</a:t>
            </a:r>
            <a:endParaRPr sz="3000" dirty="0">
              <a:solidFill>
                <a:schemeClr val="bg1"/>
              </a:solidFill>
              <a:latin typeface="Euclid Circular B SemiBold"/>
              <a:cs typeface="Euclid Circular B SemiBold"/>
            </a:endParaRPr>
          </a:p>
        </p:txBody>
      </p:sp>
      <p:sp>
        <p:nvSpPr>
          <p:cNvPr id="34" name="object 8"/>
          <p:cNvSpPr txBox="1"/>
          <p:nvPr/>
        </p:nvSpPr>
        <p:spPr>
          <a:xfrm>
            <a:off x="609600" y="1686113"/>
            <a:ext cx="7848600" cy="5520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400"/>
              </a:lnSpc>
              <a:buClr>
                <a:schemeClr val="accent6"/>
              </a:buClr>
            </a:pP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Представьте план пространства с описанными функциональными зонами </a:t>
            </a:r>
            <a:r>
              <a:rPr lang="ru-RU" sz="1050" b="1" dirty="0" err="1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Добро.Центра</a:t>
            </a: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. Какие ценности вы закладываете в пространство </a:t>
            </a:r>
            <a:r>
              <a:rPr lang="ru-RU" sz="1050" b="1" dirty="0" err="1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Добро.Центра</a:t>
            </a: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? В чем </a:t>
            </a:r>
            <a:r>
              <a:rPr lang="ru-RU" sz="1050" b="1" dirty="0" err="1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аутеничность</a:t>
            </a: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 (особенность) вашего пространства? Приложите </a:t>
            </a:r>
            <a:r>
              <a:rPr lang="ru-RU" sz="1050" b="1" dirty="0" err="1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референсы</a:t>
            </a: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 пространства </a:t>
            </a:r>
            <a:r>
              <a:rPr lang="ru-RU" sz="1050" b="1" dirty="0" err="1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Добро.Центра</a:t>
            </a:r>
            <a:r>
              <a:rPr lang="ru-RU" sz="1050" b="1" dirty="0" smtClean="0">
                <a:solidFill>
                  <a:srgbClr val="2B1262"/>
                </a:solidFill>
                <a:latin typeface="Euclid Circular B SemiBold"/>
                <a:cs typeface="Euclid Circular B SemiBold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537</Words>
  <Application>Microsoft Office PowerPoint</Application>
  <PresentationFormat>Экран (16:9)</PresentationFormat>
  <Paragraphs>97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Euclid Circular B</vt:lpstr>
      <vt:lpstr>Euclid Circular B Medium</vt:lpstr>
      <vt:lpstr>Euclid Circular B SemiBold</vt:lpstr>
      <vt:lpstr>Helvetica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Арина</dc:creator>
  <cp:lastModifiedBy>USR</cp:lastModifiedBy>
  <cp:revision>172</cp:revision>
  <dcterms:created xsi:type="dcterms:W3CDTF">2023-03-13T00:14:48Z</dcterms:created>
  <dcterms:modified xsi:type="dcterms:W3CDTF">2023-05-05T00:43:23Z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2023-03-13T00:00:00Z</vt:filetime>
  </property>
</Properties>
</file>