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84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3F398-F902-4085-A5CF-A60E7CA972E1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C288A-9F55-4E92-9AD8-A054623AD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6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C288A-9F55-4E92-9AD8-A054623ADE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864011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4011" y="0"/>
            <a:ext cx="4034967" cy="3898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356100"/>
            <a:ext cx="1300504" cy="250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319979" y="4098671"/>
            <a:ext cx="3123031" cy="2759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813799" y="0"/>
            <a:ext cx="3378200" cy="6858000"/>
          </a:xfrm>
          <a:custGeom>
            <a:avLst/>
            <a:gdLst/>
            <a:ahLst/>
            <a:cxnLst/>
            <a:rect l="l" t="t" r="r" b="b"/>
            <a:pathLst>
              <a:path w="3378200" h="6858000">
                <a:moveTo>
                  <a:pt x="3378200" y="0"/>
                </a:moveTo>
                <a:lnTo>
                  <a:pt x="0" y="0"/>
                </a:lnTo>
                <a:lnTo>
                  <a:pt x="0" y="6858000"/>
                </a:lnTo>
                <a:lnTo>
                  <a:pt x="3378200" y="6858000"/>
                </a:lnTo>
                <a:lnTo>
                  <a:pt x="3378200" y="0"/>
                </a:lnTo>
                <a:close/>
              </a:path>
            </a:pathLst>
          </a:custGeom>
          <a:solidFill>
            <a:srgbClr val="D4A8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6484" y="1882305"/>
            <a:ext cx="10019030" cy="318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1293614" cy="17159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89639" y="0"/>
              <a:ext cx="902360" cy="42901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711934"/>
              <a:ext cx="11293614" cy="171946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427438"/>
              <a:ext cx="11293614" cy="17194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289639" y="4286173"/>
              <a:ext cx="902360" cy="257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142928"/>
              <a:ext cx="11293614" cy="17150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76034" y="513080"/>
            <a:ext cx="3440429" cy="169672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12700" marR="5080" indent="560070">
              <a:lnSpc>
                <a:spcPts val="5980"/>
              </a:lnSpc>
              <a:spcBef>
                <a:spcPts val="1295"/>
              </a:spcBef>
            </a:pPr>
            <a:r>
              <a:rPr sz="5950" spc="545" dirty="0"/>
              <a:t>КЛУБ  </a:t>
            </a:r>
            <a:r>
              <a:rPr sz="5950" spc="315" dirty="0"/>
              <a:t>ЦВЕ</a:t>
            </a:r>
            <a:r>
              <a:rPr sz="5950" spc="215" dirty="0"/>
              <a:t>Т</a:t>
            </a:r>
            <a:r>
              <a:rPr sz="5950" spc="270" dirty="0"/>
              <a:t>ОВ</a:t>
            </a:r>
            <a:endParaRPr sz="5950"/>
          </a:p>
        </p:txBody>
      </p:sp>
      <p:grpSp>
        <p:nvGrpSpPr>
          <p:cNvPr id="10" name="object 10"/>
          <p:cNvGrpSpPr/>
          <p:nvPr/>
        </p:nvGrpSpPr>
        <p:grpSpPr>
          <a:xfrm>
            <a:off x="0" y="554215"/>
            <a:ext cx="12035790" cy="5158740"/>
            <a:chOff x="0" y="554215"/>
            <a:chExt cx="12035790" cy="5158740"/>
          </a:xfrm>
        </p:grpSpPr>
        <p:sp>
          <p:nvSpPr>
            <p:cNvPr id="11" name="object 11"/>
            <p:cNvSpPr/>
            <p:nvPr/>
          </p:nvSpPr>
          <p:spPr>
            <a:xfrm>
              <a:off x="0" y="554215"/>
              <a:ext cx="2178114" cy="49276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39401" y="2131466"/>
              <a:ext cx="1595898" cy="35814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83400"/>
            <a:chOff x="0" y="0"/>
            <a:chExt cx="12192000" cy="68834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06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51300" y="0"/>
              <a:ext cx="4076687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640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15300" y="0"/>
              <a:ext cx="4076700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280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95228" y="2822016"/>
            <a:ext cx="2801620" cy="12141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algn="ctr">
              <a:lnSpc>
                <a:spcPts val="3000"/>
              </a:lnSpc>
              <a:spcBef>
                <a:spcPts val="500"/>
              </a:spcBef>
            </a:pPr>
            <a:r>
              <a:rPr sz="2800" b="1" spc="254" dirty="0">
                <a:solidFill>
                  <a:srgbClr val="FFFFFF"/>
                </a:solidFill>
                <a:latin typeface="Arial"/>
                <a:cs typeface="Arial"/>
              </a:rPr>
              <a:t>КЛУБ</a:t>
            </a:r>
            <a:r>
              <a:rPr sz="28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120" dirty="0">
                <a:solidFill>
                  <a:srgbClr val="FFFFFF"/>
                </a:solidFill>
                <a:latin typeface="Arial"/>
                <a:cs typeface="Arial"/>
              </a:rPr>
              <a:t>ЦВЕТОВ </a:t>
            </a:r>
            <a:r>
              <a:rPr sz="280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2800" b="1" spc="155" dirty="0">
                <a:solidFill>
                  <a:srgbClr val="FFFFFF"/>
                </a:solidFill>
                <a:latin typeface="Arial"/>
                <a:cs typeface="Arial"/>
              </a:rPr>
              <a:t>ЛЮБОВЬЮ  </a:t>
            </a:r>
            <a:r>
              <a:rPr sz="2800" b="1" spc="39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155" dirty="0">
                <a:solidFill>
                  <a:srgbClr val="FFFFFF"/>
                </a:solidFill>
                <a:latin typeface="Arial"/>
                <a:cs typeface="Arial"/>
              </a:rPr>
              <a:t>ПРИРОДЕ!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507515"/>
            <a:ext cx="12192000" cy="6350635"/>
            <a:chOff x="0" y="507515"/>
            <a:chExt cx="12192000" cy="6350635"/>
          </a:xfrm>
        </p:grpSpPr>
        <p:sp>
          <p:nvSpPr>
            <p:cNvPr id="10" name="object 10"/>
            <p:cNvSpPr/>
            <p:nvPr/>
          </p:nvSpPr>
          <p:spPr>
            <a:xfrm>
              <a:off x="0" y="2997199"/>
              <a:ext cx="1841094" cy="3860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24999" y="507515"/>
              <a:ext cx="2666999" cy="20701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3429000"/>
            </a:xfrm>
            <a:custGeom>
              <a:avLst/>
              <a:gdLst/>
              <a:ahLst/>
              <a:cxnLst/>
              <a:rect l="l" t="t" r="r" b="b"/>
              <a:pathLst>
                <a:path w="12192000" h="3429000">
                  <a:moveTo>
                    <a:pt x="1219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2192000" y="3429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7A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58644" y="0"/>
              <a:ext cx="5833355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978" y="3378199"/>
              <a:ext cx="3455784" cy="3479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6000" y="1284109"/>
              <a:ext cx="4572000" cy="4290060"/>
            </a:xfrm>
            <a:custGeom>
              <a:avLst/>
              <a:gdLst/>
              <a:ahLst/>
              <a:cxnLst/>
              <a:rect l="l" t="t" r="r" b="b"/>
              <a:pathLst>
                <a:path w="4572000" h="4290060">
                  <a:moveTo>
                    <a:pt x="4318000" y="0"/>
                  </a:moveTo>
                  <a:lnTo>
                    <a:pt x="0" y="0"/>
                  </a:lnTo>
                  <a:lnTo>
                    <a:pt x="0" y="4289780"/>
                  </a:lnTo>
                  <a:lnTo>
                    <a:pt x="4572000" y="4289780"/>
                  </a:lnTo>
                  <a:lnTo>
                    <a:pt x="4572000" y="254000"/>
                  </a:lnTo>
                  <a:lnTo>
                    <a:pt x="4567907" y="208342"/>
                  </a:lnTo>
                  <a:lnTo>
                    <a:pt x="4556109" y="165369"/>
                  </a:lnTo>
                  <a:lnTo>
                    <a:pt x="4537322" y="125799"/>
                  </a:lnTo>
                  <a:lnTo>
                    <a:pt x="4512263" y="90349"/>
                  </a:lnTo>
                  <a:lnTo>
                    <a:pt x="4481650" y="59736"/>
                  </a:lnTo>
                  <a:lnTo>
                    <a:pt x="4446200" y="34677"/>
                  </a:lnTo>
                  <a:lnTo>
                    <a:pt x="4406630" y="15890"/>
                  </a:lnTo>
                  <a:lnTo>
                    <a:pt x="4363657" y="4092"/>
                  </a:lnTo>
                  <a:lnTo>
                    <a:pt x="4318000" y="0"/>
                  </a:lnTo>
                  <a:close/>
                </a:path>
              </a:pathLst>
            </a:custGeom>
            <a:solidFill>
              <a:srgbClr val="EDE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0" y="1284109"/>
              <a:ext cx="4572000" cy="42897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99732" y="2229408"/>
            <a:ext cx="2634615" cy="24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00" dirty="0">
                <a:latin typeface="Arial"/>
                <a:cs typeface="Arial"/>
              </a:rPr>
              <a:t>БИРЮКОВА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140" dirty="0">
                <a:latin typeface="Arial"/>
                <a:cs typeface="Arial"/>
              </a:rPr>
              <a:t>АЛИНА</a:t>
            </a:r>
            <a:endParaRPr sz="1600">
              <a:latin typeface="Arial"/>
              <a:cs typeface="Arial"/>
            </a:endParaRPr>
          </a:p>
          <a:p>
            <a:pPr marL="12700" marR="38735">
              <a:lnSpc>
                <a:spcPct val="100000"/>
              </a:lnSpc>
              <a:spcBef>
                <a:spcPts val="1880"/>
              </a:spcBef>
            </a:pPr>
            <a:r>
              <a:rPr sz="1400" spc="25" dirty="0">
                <a:latin typeface="Verdana"/>
                <a:cs typeface="Verdana"/>
              </a:rPr>
              <a:t>Специалист </a:t>
            </a:r>
            <a:r>
              <a:rPr sz="1400" spc="45" dirty="0">
                <a:latin typeface="Verdana"/>
                <a:cs typeface="Verdana"/>
              </a:rPr>
              <a:t>по</a:t>
            </a:r>
            <a:r>
              <a:rPr sz="1400" spc="-325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социальной  </a:t>
            </a:r>
            <a:r>
              <a:rPr sz="1400" spc="15" dirty="0">
                <a:latin typeface="Verdana"/>
                <a:cs typeface="Verdana"/>
              </a:rPr>
              <a:t>работе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40" dirty="0">
                <a:latin typeface="Verdana"/>
                <a:cs typeface="Verdana"/>
              </a:rPr>
              <a:t>ГБУ </a:t>
            </a:r>
            <a:r>
              <a:rPr sz="1400" spc="114" dirty="0">
                <a:latin typeface="Verdana"/>
                <a:cs typeface="Verdana"/>
              </a:rPr>
              <a:t>РО </a:t>
            </a:r>
            <a:r>
              <a:rPr sz="1400" spc="15" dirty="0">
                <a:latin typeface="Verdana"/>
                <a:cs typeface="Verdana"/>
              </a:rPr>
              <a:t>«Рыбновский  </a:t>
            </a:r>
            <a:r>
              <a:rPr sz="1400" spc="25" dirty="0">
                <a:latin typeface="Verdana"/>
                <a:cs typeface="Verdana"/>
              </a:rPr>
              <a:t>комплексный </a:t>
            </a:r>
            <a:r>
              <a:rPr sz="1400" spc="35" dirty="0">
                <a:latin typeface="Verdana"/>
                <a:cs typeface="Verdana"/>
              </a:rPr>
              <a:t>центр  </a:t>
            </a:r>
            <a:r>
              <a:rPr sz="1400" spc="20" dirty="0">
                <a:latin typeface="Verdana"/>
                <a:cs typeface="Verdana"/>
              </a:rPr>
              <a:t>социального</a:t>
            </a:r>
            <a:r>
              <a:rPr sz="1400" spc="-15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обслуживания  </a:t>
            </a:r>
            <a:r>
              <a:rPr sz="1400" dirty="0">
                <a:latin typeface="Verdana"/>
                <a:cs typeface="Verdana"/>
              </a:rPr>
              <a:t>населения»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40" dirty="0">
                <a:latin typeface="Verdana"/>
                <a:cs typeface="Verdana"/>
              </a:rPr>
              <a:t>г.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45" dirty="0">
                <a:latin typeface="Verdana"/>
                <a:cs typeface="Verdana"/>
              </a:rPr>
              <a:t>Рыбное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3429000"/>
            </a:xfrm>
            <a:custGeom>
              <a:avLst/>
              <a:gdLst/>
              <a:ahLst/>
              <a:cxnLst/>
              <a:rect l="l" t="t" r="r" b="b"/>
              <a:pathLst>
                <a:path w="12192000" h="3429000">
                  <a:moveTo>
                    <a:pt x="1219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2192000" y="3429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DB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085895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00782" y="2628900"/>
              <a:ext cx="3691217" cy="4229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9" y="832561"/>
              <a:ext cx="4572000" cy="5193030"/>
            </a:xfrm>
            <a:custGeom>
              <a:avLst/>
              <a:gdLst/>
              <a:ahLst/>
              <a:cxnLst/>
              <a:rect l="l" t="t" r="r" b="b"/>
              <a:pathLst>
                <a:path w="4571999" h="5193030">
                  <a:moveTo>
                    <a:pt x="4318000" y="0"/>
                  </a:moveTo>
                  <a:lnTo>
                    <a:pt x="0" y="0"/>
                  </a:lnTo>
                  <a:lnTo>
                    <a:pt x="0" y="5192890"/>
                  </a:lnTo>
                  <a:lnTo>
                    <a:pt x="4572000" y="5192890"/>
                  </a:lnTo>
                  <a:lnTo>
                    <a:pt x="4572000" y="254000"/>
                  </a:lnTo>
                  <a:lnTo>
                    <a:pt x="4567907" y="208342"/>
                  </a:lnTo>
                  <a:lnTo>
                    <a:pt x="4556109" y="165369"/>
                  </a:lnTo>
                  <a:lnTo>
                    <a:pt x="4537322" y="125799"/>
                  </a:lnTo>
                  <a:lnTo>
                    <a:pt x="4512263" y="90349"/>
                  </a:lnTo>
                  <a:lnTo>
                    <a:pt x="4481650" y="59736"/>
                  </a:lnTo>
                  <a:lnTo>
                    <a:pt x="4446200" y="34677"/>
                  </a:lnTo>
                  <a:lnTo>
                    <a:pt x="4406630" y="15890"/>
                  </a:lnTo>
                  <a:lnTo>
                    <a:pt x="4363657" y="4092"/>
                  </a:lnTo>
                  <a:lnTo>
                    <a:pt x="4318000" y="0"/>
                  </a:lnTo>
                  <a:close/>
                </a:path>
              </a:pathLst>
            </a:custGeom>
            <a:solidFill>
              <a:srgbClr val="EDE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3999" y="832561"/>
              <a:ext cx="4572000" cy="51928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99732" y="2471115"/>
            <a:ext cx="285750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latin typeface="Verdana"/>
                <a:cs typeface="Verdana"/>
              </a:rPr>
              <a:t>На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25" dirty="0">
                <a:latin typeface="Verdana"/>
                <a:cs typeface="Verdana"/>
              </a:rPr>
              <a:t>создание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Клуба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цветов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нас  </a:t>
            </a:r>
            <a:r>
              <a:rPr sz="1400" spc="10" dirty="0">
                <a:latin typeface="Verdana"/>
                <a:cs typeface="Verdana"/>
              </a:rPr>
              <a:t>вдохновила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оранжерея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в</a:t>
            </a:r>
            <a:r>
              <a:rPr sz="1400" spc="-135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селе  Константиново </a:t>
            </a:r>
            <a:r>
              <a:rPr sz="1400" spc="25" dirty="0">
                <a:latin typeface="Verdana"/>
                <a:cs typeface="Verdana"/>
              </a:rPr>
              <a:t>Рязанской  </a:t>
            </a:r>
            <a:r>
              <a:rPr sz="1400" spc="-10" dirty="0">
                <a:latin typeface="Verdana"/>
                <a:cs typeface="Verdana"/>
              </a:rPr>
              <a:t>области,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восстановленная</a:t>
            </a:r>
            <a:endParaRPr sz="1400">
              <a:latin typeface="Verdana"/>
              <a:cs typeface="Verdana"/>
            </a:endParaRPr>
          </a:p>
          <a:p>
            <a:pPr marL="12700" marR="200660">
              <a:lnSpc>
                <a:spcPct val="100000"/>
              </a:lnSpc>
            </a:pPr>
            <a:r>
              <a:rPr sz="1400" spc="15" dirty="0">
                <a:latin typeface="Verdana"/>
                <a:cs typeface="Verdana"/>
              </a:rPr>
              <a:t>в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2020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году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к</a:t>
            </a:r>
            <a:r>
              <a:rPr sz="1400" spc="-140" dirty="0">
                <a:latin typeface="Verdana"/>
                <a:cs typeface="Verdana"/>
              </a:rPr>
              <a:t> </a:t>
            </a:r>
            <a:r>
              <a:rPr sz="1400" spc="30" dirty="0">
                <a:latin typeface="Verdana"/>
                <a:cs typeface="Verdana"/>
              </a:rPr>
              <a:t>празднованию  </a:t>
            </a:r>
            <a:r>
              <a:rPr sz="1400" spc="-95" dirty="0">
                <a:latin typeface="Verdana"/>
                <a:cs typeface="Verdana"/>
              </a:rPr>
              <a:t>125-ой </a:t>
            </a:r>
            <a:r>
              <a:rPr sz="1400" spc="30" dirty="0">
                <a:latin typeface="Verdana"/>
                <a:cs typeface="Verdana"/>
              </a:rPr>
              <a:t>годовщины со дня  </a:t>
            </a:r>
            <a:r>
              <a:rPr sz="1400" spc="40" dirty="0">
                <a:latin typeface="Verdana"/>
                <a:cs typeface="Verdana"/>
              </a:rPr>
              <a:t>рождения </a:t>
            </a:r>
            <a:r>
              <a:rPr sz="1400" spc="10" dirty="0">
                <a:latin typeface="Verdana"/>
                <a:cs typeface="Verdana"/>
              </a:rPr>
              <a:t>великого </a:t>
            </a:r>
            <a:r>
              <a:rPr sz="1400" spc="-35" dirty="0">
                <a:latin typeface="Verdana"/>
                <a:cs typeface="Verdana"/>
              </a:rPr>
              <a:t>поэта,  </a:t>
            </a:r>
            <a:r>
              <a:rPr sz="1400" spc="20" dirty="0">
                <a:latin typeface="Verdana"/>
                <a:cs typeface="Verdana"/>
              </a:rPr>
              <a:t>нашего земляка </a:t>
            </a:r>
            <a:r>
              <a:rPr sz="1400" spc="15" dirty="0">
                <a:latin typeface="Verdana"/>
                <a:cs typeface="Verdana"/>
              </a:rPr>
              <a:t>Сергея  </a:t>
            </a:r>
            <a:r>
              <a:rPr sz="1400" spc="25" dirty="0">
                <a:latin typeface="Verdana"/>
                <a:cs typeface="Verdana"/>
              </a:rPr>
              <a:t>Александровича</a:t>
            </a:r>
            <a:r>
              <a:rPr sz="1400" spc="-1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Есенина.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49058" y="1308100"/>
            <a:ext cx="2624259" cy="554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-76200"/>
            <a:ext cx="10586364" cy="6858000"/>
            <a:chOff x="0" y="-76200"/>
            <a:chExt cx="10586364" cy="6858000"/>
          </a:xfrm>
        </p:grpSpPr>
        <p:sp>
          <p:nvSpPr>
            <p:cNvPr id="4" name="object 4"/>
            <p:cNvSpPr/>
            <p:nvPr/>
          </p:nvSpPr>
          <p:spPr>
            <a:xfrm>
              <a:off x="0" y="-76200"/>
              <a:ext cx="6085895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87924" y="1058329"/>
              <a:ext cx="5298440" cy="4741545"/>
            </a:xfrm>
            <a:custGeom>
              <a:avLst/>
              <a:gdLst/>
              <a:ahLst/>
              <a:cxnLst/>
              <a:rect l="l" t="t" r="r" b="b"/>
              <a:pathLst>
                <a:path w="5298440" h="4741545">
                  <a:moveTo>
                    <a:pt x="5044427" y="0"/>
                  </a:moveTo>
                  <a:lnTo>
                    <a:pt x="0" y="0"/>
                  </a:lnTo>
                  <a:lnTo>
                    <a:pt x="0" y="4741329"/>
                  </a:lnTo>
                  <a:lnTo>
                    <a:pt x="5298427" y="4741329"/>
                  </a:lnTo>
                  <a:lnTo>
                    <a:pt x="5298427" y="254000"/>
                  </a:lnTo>
                  <a:lnTo>
                    <a:pt x="5294335" y="208342"/>
                  </a:lnTo>
                  <a:lnTo>
                    <a:pt x="5282536" y="165369"/>
                  </a:lnTo>
                  <a:lnTo>
                    <a:pt x="5263749" y="125799"/>
                  </a:lnTo>
                  <a:lnTo>
                    <a:pt x="5238690" y="90349"/>
                  </a:lnTo>
                  <a:lnTo>
                    <a:pt x="5208077" y="59736"/>
                  </a:lnTo>
                  <a:lnTo>
                    <a:pt x="5172627" y="34677"/>
                  </a:lnTo>
                  <a:lnTo>
                    <a:pt x="5133057" y="15890"/>
                  </a:lnTo>
                  <a:lnTo>
                    <a:pt x="5090085" y="4092"/>
                  </a:lnTo>
                  <a:lnTo>
                    <a:pt x="5044427" y="0"/>
                  </a:lnTo>
                  <a:close/>
                </a:path>
              </a:pathLst>
            </a:custGeom>
            <a:solidFill>
              <a:srgbClr val="77A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0716" y="1058329"/>
              <a:ext cx="3927475" cy="4741545"/>
            </a:xfrm>
            <a:custGeom>
              <a:avLst/>
              <a:gdLst/>
              <a:ahLst/>
              <a:cxnLst/>
              <a:rect l="l" t="t" r="r" b="b"/>
              <a:pathLst>
                <a:path w="3927475" h="4741545">
                  <a:moveTo>
                    <a:pt x="3927208" y="0"/>
                  </a:moveTo>
                  <a:lnTo>
                    <a:pt x="0" y="0"/>
                  </a:lnTo>
                  <a:lnTo>
                    <a:pt x="0" y="4487329"/>
                  </a:lnTo>
                  <a:lnTo>
                    <a:pt x="4092" y="4532986"/>
                  </a:lnTo>
                  <a:lnTo>
                    <a:pt x="15890" y="4575959"/>
                  </a:lnTo>
                  <a:lnTo>
                    <a:pt x="34677" y="4615529"/>
                  </a:lnTo>
                  <a:lnTo>
                    <a:pt x="59736" y="4650979"/>
                  </a:lnTo>
                  <a:lnTo>
                    <a:pt x="90349" y="4681592"/>
                  </a:lnTo>
                  <a:lnTo>
                    <a:pt x="125799" y="4706651"/>
                  </a:lnTo>
                  <a:lnTo>
                    <a:pt x="165369" y="4725438"/>
                  </a:lnTo>
                  <a:lnTo>
                    <a:pt x="208342" y="4737236"/>
                  </a:lnTo>
                  <a:lnTo>
                    <a:pt x="254000" y="4741329"/>
                  </a:lnTo>
                  <a:lnTo>
                    <a:pt x="3927208" y="4741329"/>
                  </a:lnTo>
                  <a:lnTo>
                    <a:pt x="3927208" y="0"/>
                  </a:lnTo>
                  <a:close/>
                </a:path>
              </a:pathLst>
            </a:custGeom>
            <a:solidFill>
              <a:srgbClr val="DDB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49645" y="1670608"/>
            <a:ext cx="1792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45" dirty="0">
                <a:solidFill>
                  <a:srgbClr val="FFFFFF"/>
                </a:solidFill>
                <a:latin typeface="Arial"/>
                <a:cs typeface="Arial"/>
              </a:rPr>
              <a:t>НАШИ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75" dirty="0">
                <a:solidFill>
                  <a:srgbClr val="FFFFFF"/>
                </a:solidFill>
                <a:latin typeface="Arial"/>
                <a:cs typeface="Arial"/>
              </a:rPr>
              <a:t>ЗАДАЧИ: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9645" y="2122728"/>
            <a:ext cx="4006215" cy="309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0"/>
              </a:spcBef>
              <a:tabLst>
                <a:tab pos="240665" algn="l"/>
              </a:tabLst>
            </a:pP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›	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оказывать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социальную, 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психологическую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поддержку 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пожилым 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гражданам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через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простое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интересное 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хобби</a:t>
            </a:r>
            <a:endParaRPr sz="1400">
              <a:latin typeface="Verdana"/>
              <a:cs typeface="Verdana"/>
            </a:endParaRPr>
          </a:p>
          <a:p>
            <a:pPr marL="241300" marR="26670" indent="-229235">
              <a:lnSpc>
                <a:spcPct val="100000"/>
              </a:lnSpc>
              <a:spcBef>
                <a:spcPts val="1000"/>
              </a:spcBef>
              <a:tabLst>
                <a:tab pos="240665" algn="l"/>
              </a:tabLst>
            </a:pP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›	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сохранить трудовые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навыки</a:t>
            </a:r>
            <a:r>
              <a:rPr sz="1400" spc="-3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участников 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клуба</a:t>
            </a:r>
            <a:endParaRPr sz="1400">
              <a:latin typeface="Verdana"/>
              <a:cs typeface="Verdana"/>
            </a:endParaRPr>
          </a:p>
          <a:p>
            <a:pPr marL="241300" marR="686435" indent="-229235">
              <a:lnSpc>
                <a:spcPct val="100000"/>
              </a:lnSpc>
              <a:spcBef>
                <a:spcPts val="1000"/>
              </a:spcBef>
              <a:tabLst>
                <a:tab pos="240665" algn="l"/>
              </a:tabLst>
            </a:pP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›	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создать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платформу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общения 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активных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пожилых</a:t>
            </a:r>
            <a:r>
              <a:rPr sz="14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людей</a:t>
            </a:r>
            <a:endParaRPr sz="1400">
              <a:latin typeface="Verdana"/>
              <a:cs typeface="Verdana"/>
            </a:endParaRPr>
          </a:p>
          <a:p>
            <a:pPr marL="241300" marR="976630" indent="-229235">
              <a:lnSpc>
                <a:spcPct val="100000"/>
              </a:lnSpc>
              <a:spcBef>
                <a:spcPts val="994"/>
              </a:spcBef>
              <a:tabLst>
                <a:tab pos="240665" algn="l"/>
              </a:tabLst>
            </a:pP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›	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облагораживать</a:t>
            </a:r>
            <a:r>
              <a:rPr sz="1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придомовые  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территории</a:t>
            </a:r>
            <a:endParaRPr sz="1400">
              <a:latin typeface="Verdana"/>
              <a:cs typeface="Verdana"/>
            </a:endParaRPr>
          </a:p>
          <a:p>
            <a:pPr marL="241300" marR="559435" indent="-229235">
              <a:lnSpc>
                <a:spcPct val="100000"/>
              </a:lnSpc>
              <a:spcBef>
                <a:spcPts val="1000"/>
              </a:spcBef>
              <a:tabLst>
                <a:tab pos="240665" algn="l"/>
              </a:tabLst>
            </a:pP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›	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повышать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уровень</a:t>
            </a:r>
            <a:r>
              <a:rPr sz="14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экологической 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культуры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96681" y="2229408"/>
            <a:ext cx="2406015" cy="24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35" dirty="0">
                <a:solidFill>
                  <a:srgbClr val="FFFFFF"/>
                </a:solidFill>
                <a:latin typeface="Arial"/>
                <a:cs typeface="Arial"/>
              </a:rPr>
              <a:t>НАША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90" dirty="0">
                <a:solidFill>
                  <a:srgbClr val="FFFFFF"/>
                </a:solidFill>
                <a:latin typeface="Arial"/>
                <a:cs typeface="Arial"/>
              </a:rPr>
              <a:t>МИССИЯ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880"/>
              </a:spcBef>
            </a:pPr>
            <a:r>
              <a:rPr sz="1400" spc="75" dirty="0">
                <a:solidFill>
                  <a:srgbClr val="FFFFFF"/>
                </a:solidFill>
                <a:latin typeface="Verdana"/>
                <a:cs typeface="Verdana"/>
              </a:rPr>
              <a:t>Мы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реализуем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проект 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активного 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полезного 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досуга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граждан</a:t>
            </a:r>
            <a:r>
              <a:rPr sz="14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старшего 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поколения,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развивая 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творческий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потенциал, 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коммуникативные</a:t>
            </a:r>
            <a:endParaRPr sz="1400">
              <a:latin typeface="Verdana"/>
              <a:cs typeface="Verdana"/>
            </a:endParaRPr>
          </a:p>
          <a:p>
            <a:pPr marL="12700" marR="265430">
              <a:lnSpc>
                <a:spcPct val="100000"/>
              </a:lnSpc>
            </a:pP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трудовые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навыки, 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создавая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позитивную 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дружескую</a:t>
            </a:r>
            <a:r>
              <a:rPr sz="14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атмосферу.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5851" y="0"/>
            <a:ext cx="5606415" cy="6858000"/>
          </a:xfrm>
          <a:custGeom>
            <a:avLst/>
            <a:gdLst/>
            <a:ahLst/>
            <a:cxnLst/>
            <a:rect l="l" t="t" r="r" b="b"/>
            <a:pathLst>
              <a:path w="5606415" h="6858000">
                <a:moveTo>
                  <a:pt x="5606148" y="0"/>
                </a:moveTo>
                <a:lnTo>
                  <a:pt x="0" y="0"/>
                </a:lnTo>
                <a:lnTo>
                  <a:pt x="0" y="6858000"/>
                </a:lnTo>
                <a:lnTo>
                  <a:pt x="5606148" y="6858000"/>
                </a:lnTo>
                <a:lnTo>
                  <a:pt x="5606148" y="0"/>
                </a:lnTo>
                <a:close/>
              </a:path>
            </a:pathLst>
          </a:custGeom>
          <a:solidFill>
            <a:srgbClr val="77A5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6586220" cy="6858000"/>
            <a:chOff x="0" y="0"/>
            <a:chExt cx="658622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292919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92919" y="0"/>
              <a:ext cx="3292919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356100"/>
              <a:ext cx="1300504" cy="25019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500251" y="1073708"/>
            <a:ext cx="3672204" cy="473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50" dirty="0">
                <a:solidFill>
                  <a:srgbClr val="FFFFFF"/>
                </a:solidFill>
                <a:latin typeface="Arial"/>
                <a:cs typeface="Arial"/>
              </a:rPr>
              <a:t>КАК 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РАБОТАЕТ</a:t>
            </a:r>
            <a:r>
              <a:rPr sz="16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85" dirty="0">
                <a:solidFill>
                  <a:srgbClr val="FFFFFF"/>
                </a:solidFill>
                <a:latin typeface="Arial"/>
                <a:cs typeface="Arial"/>
              </a:rPr>
              <a:t>КЛУБ?</a:t>
            </a:r>
            <a:endParaRPr sz="1600">
              <a:latin typeface="Arial"/>
              <a:cs typeface="Arial"/>
            </a:endParaRPr>
          </a:p>
          <a:p>
            <a:pPr marL="241300" marR="732155" indent="-229235">
              <a:lnSpc>
                <a:spcPct val="100000"/>
              </a:lnSpc>
              <a:spcBef>
                <a:spcPts val="1639"/>
              </a:spcBef>
              <a:tabLst>
                <a:tab pos="240665" algn="l"/>
              </a:tabLst>
            </a:pP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›	</a:t>
            </a:r>
            <a:r>
              <a:rPr sz="1400" spc="75" dirty="0">
                <a:solidFill>
                  <a:srgbClr val="FFFFFF"/>
                </a:solidFill>
                <a:latin typeface="Verdana"/>
                <a:cs typeface="Verdana"/>
              </a:rPr>
              <a:t>Мы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нашли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потенциальных 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участников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клуба</a:t>
            </a:r>
            <a:r>
              <a:rPr sz="1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90" dirty="0">
                <a:solidFill>
                  <a:srgbClr val="FFFFFF"/>
                </a:solidFill>
                <a:latin typeface="Verdana"/>
                <a:cs typeface="Verdana"/>
              </a:rPr>
              <a:t>–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активных 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пожилых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людей</a:t>
            </a:r>
            <a:endParaRPr sz="1400">
              <a:latin typeface="Verdana"/>
              <a:cs typeface="Verdana"/>
            </a:endParaRPr>
          </a:p>
          <a:p>
            <a:pPr marL="241300" marR="316230" indent="-229235">
              <a:lnSpc>
                <a:spcPct val="100000"/>
              </a:lnSpc>
              <a:spcBef>
                <a:spcPts val="1000"/>
              </a:spcBef>
              <a:tabLst>
                <a:tab pos="240665" algn="l"/>
              </a:tabLst>
            </a:pP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›	</a:t>
            </a:r>
            <a:r>
              <a:rPr sz="1400" spc="75" dirty="0">
                <a:solidFill>
                  <a:srgbClr val="FFFFFF"/>
                </a:solidFill>
                <a:latin typeface="Verdana"/>
                <a:cs typeface="Verdana"/>
              </a:rPr>
              <a:t>Мы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распределили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участников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по 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группам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интересов</a:t>
            </a:r>
            <a:endParaRPr sz="1400">
              <a:latin typeface="Verdana"/>
              <a:cs typeface="Verdana"/>
            </a:endParaRPr>
          </a:p>
          <a:p>
            <a:pPr marL="241300" marR="5080" indent="-229235">
              <a:lnSpc>
                <a:spcPct val="100000"/>
              </a:lnSpc>
              <a:spcBef>
                <a:spcPts val="1000"/>
              </a:spcBef>
              <a:tabLst>
                <a:tab pos="240665" algn="l"/>
              </a:tabLst>
            </a:pP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›	</a:t>
            </a:r>
            <a:r>
              <a:rPr sz="1400" spc="75" dirty="0">
                <a:solidFill>
                  <a:srgbClr val="FFFFFF"/>
                </a:solidFill>
                <a:latin typeface="Verdana"/>
                <a:cs typeface="Verdana"/>
              </a:rPr>
              <a:t>Мы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нашли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ресурсы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для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реализации 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проекта,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создали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комфортную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среду 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для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общения, 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обмена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результатами  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поддержания</a:t>
            </a:r>
            <a:r>
              <a:rPr sz="1400" spc="-3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настроения</a:t>
            </a:r>
            <a:endParaRPr sz="1400">
              <a:latin typeface="Verdana"/>
              <a:cs typeface="Verdana"/>
            </a:endParaRPr>
          </a:p>
          <a:p>
            <a:pPr marL="241300" marR="1018540" indent="-229235">
              <a:lnSpc>
                <a:spcPct val="100000"/>
              </a:lnSpc>
              <a:spcBef>
                <a:spcPts val="994"/>
              </a:spcBef>
              <a:tabLst>
                <a:tab pos="240665" algn="l"/>
              </a:tabLst>
            </a:pP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›	</a:t>
            </a:r>
            <a:r>
              <a:rPr sz="1400" spc="75" dirty="0">
                <a:solidFill>
                  <a:srgbClr val="FFFFFF"/>
                </a:solidFill>
                <a:latin typeface="Verdana"/>
                <a:cs typeface="Verdana"/>
              </a:rPr>
              <a:t>Мы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организовали 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обмен 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посадочным</a:t>
            </a:r>
            <a:r>
              <a:rPr sz="1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материалом, 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подготовили</a:t>
            </a:r>
            <a:r>
              <a:rPr sz="14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территории</a:t>
            </a:r>
            <a:endParaRPr sz="14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</a:pP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инвентарь,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высадили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растения</a:t>
            </a:r>
            <a:endParaRPr sz="1400">
              <a:latin typeface="Verdana"/>
              <a:cs typeface="Verdana"/>
            </a:endParaRPr>
          </a:p>
          <a:p>
            <a:pPr marL="241300" marR="336550" indent="-229235">
              <a:lnSpc>
                <a:spcPct val="100000"/>
              </a:lnSpc>
              <a:spcBef>
                <a:spcPts val="1000"/>
              </a:spcBef>
              <a:tabLst>
                <a:tab pos="240665" algn="l"/>
              </a:tabLst>
            </a:pP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›	</a:t>
            </a:r>
            <a:r>
              <a:rPr sz="1400" spc="75" dirty="0">
                <a:solidFill>
                  <a:srgbClr val="FFFFFF"/>
                </a:solidFill>
                <a:latin typeface="Verdana"/>
                <a:cs typeface="Verdana"/>
              </a:rPr>
              <a:t>Мы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делились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опытом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уходу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за 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цветами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sz="14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течение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сезона</a:t>
            </a:r>
            <a:endParaRPr sz="1400">
              <a:latin typeface="Verdana"/>
              <a:cs typeface="Verdana"/>
            </a:endParaRPr>
          </a:p>
          <a:p>
            <a:pPr marL="241300" marR="419734" indent="-229235">
              <a:lnSpc>
                <a:spcPct val="100000"/>
              </a:lnSpc>
              <a:spcBef>
                <a:spcPts val="1000"/>
              </a:spcBef>
              <a:tabLst>
                <a:tab pos="240665" algn="l"/>
              </a:tabLst>
            </a:pPr>
            <a:r>
              <a:rPr sz="14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›	</a:t>
            </a:r>
            <a:r>
              <a:rPr sz="1400" spc="75" dirty="0">
                <a:solidFill>
                  <a:srgbClr val="FFFFFF"/>
                </a:solidFill>
                <a:latin typeface="Verdana"/>
                <a:cs typeface="Verdana"/>
              </a:rPr>
              <a:t>Мы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организовали</a:t>
            </a:r>
            <a:r>
              <a:rPr sz="1400" spc="-3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фотовыставку 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клумб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248015">
              <a:lnSpc>
                <a:spcPct val="100000"/>
              </a:lnSpc>
              <a:spcBef>
                <a:spcPts val="120"/>
              </a:spcBef>
            </a:pPr>
            <a:r>
              <a:rPr spc="100" dirty="0"/>
              <a:t>Р</a:t>
            </a:r>
            <a:r>
              <a:rPr spc="45" dirty="0"/>
              <a:t>Е</a:t>
            </a:r>
            <a:r>
              <a:rPr spc="25" dirty="0"/>
              <a:t>З</a:t>
            </a:r>
            <a:r>
              <a:rPr spc="155" dirty="0"/>
              <a:t>У</a:t>
            </a:r>
            <a:r>
              <a:rPr spc="200" dirty="0"/>
              <a:t>Л</a:t>
            </a:r>
            <a:r>
              <a:rPr spc="-130" dirty="0"/>
              <a:t>Ь</a:t>
            </a:r>
            <a:r>
              <a:rPr spc="-10" dirty="0"/>
              <a:t>Т</a:t>
            </a:r>
            <a:r>
              <a:rPr spc="90" dirty="0"/>
              <a:t>А</a:t>
            </a:r>
            <a:r>
              <a:rPr spc="85" dirty="0"/>
              <a:t>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21800" y="2424849"/>
            <a:ext cx="245872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95"/>
              </a:spcBef>
            </a:pPr>
            <a:r>
              <a:rPr sz="1650" spc="125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650" spc="25" dirty="0">
                <a:solidFill>
                  <a:srgbClr val="FFFFFF"/>
                </a:solidFill>
                <a:latin typeface="Verdana"/>
                <a:cs typeface="Verdana"/>
              </a:rPr>
              <a:t>рамках </a:t>
            </a:r>
            <a:r>
              <a:rPr sz="1650" spc="35" dirty="0">
                <a:solidFill>
                  <a:srgbClr val="FFFFFF"/>
                </a:solidFill>
                <a:latin typeface="Verdana"/>
                <a:cs typeface="Verdana"/>
              </a:rPr>
              <a:t>проекта  </a:t>
            </a:r>
            <a:r>
              <a:rPr sz="1650" spc="45" dirty="0">
                <a:solidFill>
                  <a:srgbClr val="FFFFFF"/>
                </a:solidFill>
                <a:latin typeface="Verdana"/>
                <a:cs typeface="Verdana"/>
              </a:rPr>
              <a:t>был </a:t>
            </a:r>
            <a:r>
              <a:rPr sz="1650" spc="40" dirty="0">
                <a:solidFill>
                  <a:srgbClr val="FFFFFF"/>
                </a:solidFill>
                <a:latin typeface="Verdana"/>
                <a:cs typeface="Verdana"/>
              </a:rPr>
              <a:t>запущен</a:t>
            </a:r>
            <a:r>
              <a:rPr sz="1650" spc="-3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25" dirty="0">
                <a:solidFill>
                  <a:srgbClr val="FFFFFF"/>
                </a:solidFill>
                <a:latin typeface="Verdana"/>
                <a:cs typeface="Verdana"/>
              </a:rPr>
              <a:t>конкурс  </a:t>
            </a:r>
            <a:r>
              <a:rPr sz="1650" spc="35" dirty="0">
                <a:solidFill>
                  <a:srgbClr val="FFFFFF"/>
                </a:solidFill>
                <a:latin typeface="Verdana"/>
                <a:cs typeface="Verdana"/>
              </a:rPr>
              <a:t>на </a:t>
            </a:r>
            <a:r>
              <a:rPr sz="1650" spc="50" dirty="0">
                <a:solidFill>
                  <a:srgbClr val="FFFFFF"/>
                </a:solidFill>
                <a:latin typeface="Verdana"/>
                <a:cs typeface="Verdana"/>
              </a:rPr>
              <a:t>самую </a:t>
            </a:r>
            <a:r>
              <a:rPr sz="1650" spc="40" dirty="0">
                <a:solidFill>
                  <a:srgbClr val="FFFFFF"/>
                </a:solidFill>
                <a:latin typeface="Verdana"/>
                <a:cs typeface="Verdana"/>
              </a:rPr>
              <a:t>красивую  </a:t>
            </a:r>
            <a:r>
              <a:rPr sz="1650" spc="-15" dirty="0">
                <a:solidFill>
                  <a:srgbClr val="FFFFFF"/>
                </a:solidFill>
                <a:latin typeface="Verdana"/>
                <a:cs typeface="Verdana"/>
              </a:rPr>
              <a:t>клумбу. </a:t>
            </a:r>
            <a:r>
              <a:rPr sz="1650" spc="60" dirty="0">
                <a:solidFill>
                  <a:srgbClr val="FFFFFF"/>
                </a:solidFill>
                <a:latin typeface="Verdana"/>
                <a:cs typeface="Verdana"/>
              </a:rPr>
              <a:t>Победители  </a:t>
            </a:r>
            <a:r>
              <a:rPr sz="1650" spc="55" dirty="0">
                <a:solidFill>
                  <a:srgbClr val="FFFFFF"/>
                </a:solidFill>
                <a:latin typeface="Verdana"/>
                <a:cs typeface="Verdana"/>
              </a:rPr>
              <a:t>определялись</a:t>
            </a:r>
            <a:endParaRPr sz="1650">
              <a:latin typeface="Verdana"/>
              <a:cs typeface="Verdana"/>
            </a:endParaRPr>
          </a:p>
          <a:p>
            <a:pPr marL="12700" marR="1007744">
              <a:lnSpc>
                <a:spcPct val="101800"/>
              </a:lnSpc>
            </a:pPr>
            <a:r>
              <a:rPr sz="1650" spc="40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650" spc="65" dirty="0">
                <a:solidFill>
                  <a:srgbClr val="FFFFFF"/>
                </a:solidFill>
                <a:latin typeface="Verdana"/>
                <a:cs typeface="Verdana"/>
              </a:rPr>
              <a:t>процессе  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г</a:t>
            </a:r>
            <a:r>
              <a:rPr sz="1650" spc="60" dirty="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sz="1650" spc="55" dirty="0">
                <a:solidFill>
                  <a:srgbClr val="FFFFFF"/>
                </a:solidFill>
                <a:latin typeface="Verdana"/>
                <a:cs typeface="Verdana"/>
              </a:rPr>
              <a:t>ло</a:t>
            </a:r>
            <a:r>
              <a:rPr sz="1650" spc="30" dirty="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sz="1650" spc="50" dirty="0">
                <a:solidFill>
                  <a:srgbClr val="FFFFFF"/>
                </a:solidFill>
                <a:latin typeface="Verdana"/>
                <a:cs typeface="Verdana"/>
              </a:rPr>
              <a:t>ования</a:t>
            </a:r>
            <a:endParaRPr sz="1650">
              <a:latin typeface="Verdana"/>
              <a:cs typeface="Verdana"/>
            </a:endParaRPr>
          </a:p>
          <a:p>
            <a:pPr marL="12700" marR="485140" algn="just">
              <a:lnSpc>
                <a:spcPct val="101800"/>
              </a:lnSpc>
            </a:pPr>
            <a:r>
              <a:rPr sz="1650" spc="9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650" spc="55" dirty="0">
                <a:solidFill>
                  <a:srgbClr val="FFFFFF"/>
                </a:solidFill>
                <a:latin typeface="Verdana"/>
                <a:cs typeface="Verdana"/>
              </a:rPr>
              <a:t>были</a:t>
            </a:r>
            <a:r>
              <a:rPr sz="1650" spc="-4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45" dirty="0">
                <a:solidFill>
                  <a:srgbClr val="FFFFFF"/>
                </a:solidFill>
                <a:latin typeface="Verdana"/>
                <a:cs typeface="Verdana"/>
              </a:rPr>
              <a:t>отмечены  </a:t>
            </a:r>
            <a:r>
              <a:rPr sz="1650" spc="40" dirty="0">
                <a:solidFill>
                  <a:srgbClr val="FFFFFF"/>
                </a:solidFill>
                <a:latin typeface="Verdana"/>
                <a:cs typeface="Verdana"/>
              </a:rPr>
              <a:t>замечательными  </a:t>
            </a:r>
            <a:r>
              <a:rPr sz="1650" spc="45" dirty="0">
                <a:solidFill>
                  <a:srgbClr val="FFFFFF"/>
                </a:solidFill>
                <a:latin typeface="Verdana"/>
                <a:cs typeface="Verdana"/>
              </a:rPr>
              <a:t>призами!</a:t>
            </a:r>
            <a:endParaRPr sz="1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606415" cy="6858000"/>
            </a:xfrm>
            <a:custGeom>
              <a:avLst/>
              <a:gdLst/>
              <a:ahLst/>
              <a:cxnLst/>
              <a:rect l="l" t="t" r="r" b="b"/>
              <a:pathLst>
                <a:path w="5606415" h="6858000">
                  <a:moveTo>
                    <a:pt x="560613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06135" y="6858000"/>
                  </a:lnTo>
                  <a:lnTo>
                    <a:pt x="5606135" y="0"/>
                  </a:lnTo>
                  <a:close/>
                </a:path>
              </a:pathLst>
            </a:custGeom>
            <a:solidFill>
              <a:srgbClr val="77A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06148" y="0"/>
              <a:ext cx="3292919" cy="3429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99080" y="0"/>
              <a:ext cx="3292919" cy="6858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06148" y="3429000"/>
              <a:ext cx="3292919" cy="3429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17916" y="1297635"/>
            <a:ext cx="3051810" cy="301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16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Вовлечение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в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активную 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социальную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деятельность  получателей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социальных</a:t>
            </a:r>
            <a:r>
              <a:rPr sz="14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услуг 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центра: 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2020 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г. </a:t>
            </a:r>
            <a:r>
              <a:rPr sz="1400" spc="-19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400" spc="-3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4" dirty="0">
                <a:solidFill>
                  <a:srgbClr val="FFFFFF"/>
                </a:solidFill>
                <a:latin typeface="Verdana"/>
                <a:cs typeface="Verdana"/>
              </a:rPr>
              <a:t>15%,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2021 г. </a:t>
            </a:r>
            <a:r>
              <a:rPr sz="1400" spc="-190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4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95" dirty="0">
                <a:solidFill>
                  <a:srgbClr val="FFFFFF"/>
                </a:solidFill>
                <a:latin typeface="Verdana"/>
                <a:cs typeface="Verdana"/>
              </a:rPr>
              <a:t>35%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Verdana"/>
              <a:cs typeface="Verdana"/>
            </a:endParaRPr>
          </a:p>
          <a:p>
            <a:pPr marL="12700" marR="181610">
              <a:lnSpc>
                <a:spcPct val="100000"/>
              </a:lnSpc>
              <a:spcBef>
                <a:spcPts val="5"/>
              </a:spcBef>
            </a:pP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Анализ</a:t>
            </a:r>
            <a:r>
              <a:rPr sz="14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психоэмоционального 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состояния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у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участников 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проекта: </a:t>
            </a:r>
            <a:r>
              <a:rPr sz="1400" spc="5" dirty="0">
                <a:solidFill>
                  <a:srgbClr val="FFFFFF"/>
                </a:solidFill>
                <a:latin typeface="Verdana"/>
                <a:cs typeface="Verdana"/>
              </a:rPr>
              <a:t>начало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проекта </a:t>
            </a:r>
            <a:r>
              <a:rPr sz="1400" spc="-190" dirty="0">
                <a:solidFill>
                  <a:srgbClr val="FFFFFF"/>
                </a:solidFill>
                <a:latin typeface="Verdana"/>
                <a:cs typeface="Verdana"/>
              </a:rPr>
              <a:t>– </a:t>
            </a:r>
            <a:r>
              <a:rPr sz="1400" spc="-285" dirty="0">
                <a:solidFill>
                  <a:srgbClr val="FFFFFF"/>
                </a:solidFill>
                <a:latin typeface="Verdana"/>
                <a:cs typeface="Verdana"/>
              </a:rPr>
              <a:t>15%  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с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положительным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настроем,  </a:t>
            </a:r>
            <a:r>
              <a:rPr sz="1400" spc="-15" dirty="0">
                <a:solidFill>
                  <a:srgbClr val="FFFFFF"/>
                </a:solidFill>
                <a:latin typeface="Verdana"/>
                <a:cs typeface="Verdana"/>
              </a:rPr>
              <a:t>текущая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ситуация</a:t>
            </a:r>
            <a:r>
              <a:rPr sz="14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90" dirty="0">
                <a:solidFill>
                  <a:srgbClr val="FFFFFF"/>
                </a:solidFill>
                <a:latin typeface="Verdana"/>
                <a:cs typeface="Verdana"/>
              </a:rPr>
              <a:t>– 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86%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с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положительным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настроем; 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оценка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основе</a:t>
            </a:r>
            <a:r>
              <a:rPr sz="14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исследования 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психолога</a:t>
            </a:r>
            <a:r>
              <a:rPr sz="14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центра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7916" y="4498035"/>
            <a:ext cx="311594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Уровень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материальных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затрат</a:t>
            </a:r>
            <a:r>
              <a:rPr sz="14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на  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семена 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и 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посадочный материал  </a:t>
            </a:r>
            <a:r>
              <a:rPr sz="1400" spc="-50" dirty="0">
                <a:solidFill>
                  <a:srgbClr val="FFFFFF"/>
                </a:solidFill>
                <a:latin typeface="Verdana"/>
                <a:cs typeface="Verdana"/>
              </a:rPr>
              <a:t>у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участников </a:t>
            </a:r>
            <a:r>
              <a:rPr sz="1400" spc="15" dirty="0">
                <a:solidFill>
                  <a:srgbClr val="FFFFFF"/>
                </a:solidFill>
                <a:latin typeface="Verdana"/>
                <a:cs typeface="Verdana"/>
              </a:rPr>
              <a:t>проекта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снизился 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на </a:t>
            </a:r>
            <a:r>
              <a:rPr sz="1400" spc="-229" dirty="0">
                <a:solidFill>
                  <a:srgbClr val="FFFFFF"/>
                </a:solidFill>
                <a:latin typeface="Verdana"/>
                <a:cs typeface="Verdana"/>
              </a:rPr>
              <a:t>33%;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оценка 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с 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помощью  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анкетирования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85238" y="4102100"/>
            <a:ext cx="1006761" cy="2755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2049" y="1220520"/>
            <a:ext cx="7645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65" dirty="0">
                <a:solidFill>
                  <a:srgbClr val="FFFFFF"/>
                </a:solidFill>
                <a:latin typeface="Arial"/>
                <a:cs typeface="Arial"/>
              </a:rPr>
              <a:t>35%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3644" y="2528773"/>
            <a:ext cx="7988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b="1" spc="80" dirty="0" smtClean="0">
                <a:solidFill>
                  <a:srgbClr val="FFFFFF"/>
                </a:solidFill>
                <a:latin typeface="Arial"/>
                <a:cs typeface="Arial"/>
              </a:rPr>
              <a:t>71</a:t>
            </a:r>
            <a:r>
              <a:rPr sz="2800" b="1" spc="80" dirty="0" smtClean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5499" y="4438700"/>
            <a:ext cx="9042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5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b="1" spc="19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800" b="1" spc="1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70300"/>
            <a:ext cx="5898908" cy="318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3429000"/>
            </a:xfrm>
            <a:custGeom>
              <a:avLst/>
              <a:gdLst/>
              <a:ahLst/>
              <a:cxnLst/>
              <a:rect l="l" t="t" r="r" b="b"/>
              <a:pathLst>
                <a:path w="12192000" h="3429000">
                  <a:moveTo>
                    <a:pt x="1219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2192000" y="3429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77A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58644" y="0"/>
              <a:ext cx="5833355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5500" y="509320"/>
            <a:ext cx="3091815" cy="12141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spc="135" dirty="0"/>
              <a:t>ОТЗЫВЫ  </a:t>
            </a:r>
            <a:r>
              <a:rPr sz="2800" spc="195" dirty="0"/>
              <a:t>УЧАСТНИКОВ  </a:t>
            </a:r>
            <a:r>
              <a:rPr sz="2800" spc="254" dirty="0"/>
              <a:t>КЛУБА</a:t>
            </a:r>
            <a:r>
              <a:rPr sz="2800" spc="-40" dirty="0"/>
              <a:t> </a:t>
            </a:r>
            <a:r>
              <a:rPr sz="2800" spc="120" dirty="0"/>
              <a:t>ЦВЕТОВ</a:t>
            </a:r>
            <a:endParaRPr sz="2800"/>
          </a:p>
        </p:txBody>
      </p:sp>
      <p:grpSp>
        <p:nvGrpSpPr>
          <p:cNvPr id="7" name="object 7"/>
          <p:cNvGrpSpPr/>
          <p:nvPr/>
        </p:nvGrpSpPr>
        <p:grpSpPr>
          <a:xfrm>
            <a:off x="982522" y="774700"/>
            <a:ext cx="8071638" cy="5561215"/>
            <a:chOff x="982522" y="774700"/>
            <a:chExt cx="8071638" cy="5561215"/>
          </a:xfrm>
        </p:grpSpPr>
        <p:sp>
          <p:nvSpPr>
            <p:cNvPr id="8" name="object 8"/>
            <p:cNvSpPr/>
            <p:nvPr/>
          </p:nvSpPr>
          <p:spPr>
            <a:xfrm>
              <a:off x="4117543" y="774700"/>
              <a:ext cx="4936617" cy="35304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2526" y="2872625"/>
              <a:ext cx="5268692" cy="34630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82522" y="2872625"/>
              <a:ext cx="5269230" cy="3463290"/>
            </a:xfrm>
            <a:custGeom>
              <a:avLst/>
              <a:gdLst/>
              <a:ahLst/>
              <a:cxnLst/>
              <a:rect l="l" t="t" r="r" b="b"/>
              <a:pathLst>
                <a:path w="5269230" h="3463290">
                  <a:moveTo>
                    <a:pt x="192824" y="0"/>
                  </a:moveTo>
                  <a:lnTo>
                    <a:pt x="0" y="3152597"/>
                  </a:lnTo>
                  <a:lnTo>
                    <a:pt x="5075872" y="3463048"/>
                  </a:lnTo>
                  <a:lnTo>
                    <a:pt x="5268696" y="310451"/>
                  </a:lnTo>
                  <a:lnTo>
                    <a:pt x="192824" y="0"/>
                  </a:lnTo>
                  <a:close/>
                </a:path>
              </a:pathLst>
            </a:custGeom>
            <a:ln w="15227">
              <a:solidFill>
                <a:srgbClr val="E4E0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 descr="C:\Users\User\Desktop\WHp7UDIy0K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781">
            <a:off x="8990064" y="742590"/>
            <a:ext cx="2667748" cy="574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3429000"/>
            </a:xfrm>
            <a:custGeom>
              <a:avLst/>
              <a:gdLst/>
              <a:ahLst/>
              <a:cxnLst/>
              <a:rect l="l" t="t" r="r" b="b"/>
              <a:pathLst>
                <a:path w="12192000" h="3429000">
                  <a:moveTo>
                    <a:pt x="12192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12192000" y="3429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DB7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085895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00782" y="2628900"/>
              <a:ext cx="3691217" cy="4229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5999" y="832561"/>
              <a:ext cx="4572000" cy="5193030"/>
            </a:xfrm>
            <a:custGeom>
              <a:avLst/>
              <a:gdLst/>
              <a:ahLst/>
              <a:cxnLst/>
              <a:rect l="l" t="t" r="r" b="b"/>
              <a:pathLst>
                <a:path w="4571999" h="5193030">
                  <a:moveTo>
                    <a:pt x="4318000" y="0"/>
                  </a:moveTo>
                  <a:lnTo>
                    <a:pt x="0" y="0"/>
                  </a:lnTo>
                  <a:lnTo>
                    <a:pt x="0" y="5192890"/>
                  </a:lnTo>
                  <a:lnTo>
                    <a:pt x="4572000" y="5192890"/>
                  </a:lnTo>
                  <a:lnTo>
                    <a:pt x="4572000" y="254000"/>
                  </a:lnTo>
                  <a:lnTo>
                    <a:pt x="4567907" y="208342"/>
                  </a:lnTo>
                  <a:lnTo>
                    <a:pt x="4556109" y="165369"/>
                  </a:lnTo>
                  <a:lnTo>
                    <a:pt x="4537322" y="125799"/>
                  </a:lnTo>
                  <a:lnTo>
                    <a:pt x="4512263" y="90349"/>
                  </a:lnTo>
                  <a:lnTo>
                    <a:pt x="4481650" y="59736"/>
                  </a:lnTo>
                  <a:lnTo>
                    <a:pt x="4446200" y="34677"/>
                  </a:lnTo>
                  <a:lnTo>
                    <a:pt x="4406630" y="15890"/>
                  </a:lnTo>
                  <a:lnTo>
                    <a:pt x="4363657" y="4092"/>
                  </a:lnTo>
                  <a:lnTo>
                    <a:pt x="4318000" y="0"/>
                  </a:lnTo>
                  <a:close/>
                </a:path>
              </a:pathLst>
            </a:custGeom>
            <a:solidFill>
              <a:srgbClr val="EDEA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3999" y="832561"/>
              <a:ext cx="4572000" cy="51928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83450" y="2244648"/>
            <a:ext cx="2143760" cy="239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60" dirty="0">
                <a:latin typeface="Arial"/>
                <a:cs typeface="Arial"/>
              </a:rPr>
              <a:t>ПЕРСПЕКТИВЫ:</a:t>
            </a:r>
            <a:endParaRPr sz="1600">
              <a:latin typeface="Arial"/>
              <a:cs typeface="Arial"/>
            </a:endParaRPr>
          </a:p>
          <a:p>
            <a:pPr marL="12700" marR="216535">
              <a:lnSpc>
                <a:spcPct val="100000"/>
              </a:lnSpc>
              <a:spcBef>
                <a:spcPts val="1639"/>
              </a:spcBef>
            </a:pPr>
            <a:r>
              <a:rPr sz="1400" spc="20" dirty="0">
                <a:latin typeface="Verdana"/>
                <a:cs typeface="Verdana"/>
              </a:rPr>
              <a:t>Привлекать </a:t>
            </a:r>
            <a:r>
              <a:rPr sz="1400" dirty="0">
                <a:latin typeface="Verdana"/>
                <a:cs typeface="Verdana"/>
              </a:rPr>
              <a:t>новых  участников </a:t>
            </a:r>
            <a:r>
              <a:rPr sz="1400" spc="15" dirty="0">
                <a:latin typeface="Verdana"/>
                <a:cs typeface="Verdana"/>
              </a:rPr>
              <a:t>в</a:t>
            </a:r>
            <a:r>
              <a:rPr sz="1400" spc="-290" dirty="0">
                <a:latin typeface="Verdana"/>
                <a:cs typeface="Verdana"/>
              </a:rPr>
              <a:t> </a:t>
            </a:r>
            <a:r>
              <a:rPr sz="1400" spc="20" dirty="0">
                <a:latin typeface="Verdana"/>
                <a:cs typeface="Verdana"/>
              </a:rPr>
              <a:t>проект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40" dirty="0">
                <a:latin typeface="Verdana"/>
                <a:cs typeface="Verdana"/>
              </a:rPr>
              <a:t>Расширить</a:t>
            </a:r>
            <a:r>
              <a:rPr sz="1400" spc="-155" dirty="0">
                <a:latin typeface="Verdana"/>
                <a:cs typeface="Verdana"/>
              </a:rPr>
              <a:t> </a:t>
            </a:r>
            <a:r>
              <a:rPr sz="1400" spc="10" dirty="0">
                <a:latin typeface="Verdana"/>
                <a:cs typeface="Verdana"/>
              </a:rPr>
              <a:t>географию  </a:t>
            </a:r>
            <a:r>
              <a:rPr sz="1400" spc="15" dirty="0">
                <a:latin typeface="Verdana"/>
                <a:cs typeface="Verdana"/>
              </a:rPr>
              <a:t>проекта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Verdana"/>
              <a:cs typeface="Verdana"/>
            </a:endParaRPr>
          </a:p>
          <a:p>
            <a:pPr marL="12700" marR="192405">
              <a:lnSpc>
                <a:spcPct val="100000"/>
              </a:lnSpc>
            </a:pPr>
            <a:r>
              <a:rPr sz="1400" spc="20" dirty="0">
                <a:latin typeface="Verdana"/>
                <a:cs typeface="Verdana"/>
              </a:rPr>
              <a:t>Проработать </a:t>
            </a:r>
            <a:r>
              <a:rPr sz="1400" spc="25" dirty="0">
                <a:latin typeface="Verdana"/>
                <a:cs typeface="Verdana"/>
              </a:rPr>
              <a:t>новые  площадки </a:t>
            </a:r>
            <a:r>
              <a:rPr sz="1400" spc="20" dirty="0">
                <a:latin typeface="Verdana"/>
                <a:cs typeface="Verdana"/>
              </a:rPr>
              <a:t>для  </a:t>
            </a:r>
            <a:r>
              <a:rPr sz="1400" spc="30" dirty="0">
                <a:latin typeface="Verdana"/>
                <a:cs typeface="Verdana"/>
              </a:rPr>
              <a:t>реализации</a:t>
            </a:r>
            <a:r>
              <a:rPr sz="1400" spc="-200" dirty="0">
                <a:latin typeface="Verdana"/>
                <a:cs typeface="Verdana"/>
              </a:rPr>
              <a:t> </a:t>
            </a:r>
            <a:r>
              <a:rPr sz="1400" spc="15" dirty="0">
                <a:latin typeface="Verdana"/>
                <a:cs typeface="Verdana"/>
              </a:rPr>
              <a:t>проекта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220</Words>
  <Application>Microsoft Office PowerPoint</Application>
  <PresentationFormat>Произвольный</PresentationFormat>
  <Paragraphs>48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КЛУБ  ЦВЕТОВ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</vt:lpstr>
      <vt:lpstr>Презентация PowerPoint</vt:lpstr>
      <vt:lpstr>ОТЗЫВЫ  УЧАСТНИКОВ  КЛУБА ЦВЕТОВ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 ЦВЕТОВ</dc:title>
  <dc:creator>User</dc:creator>
  <cp:lastModifiedBy>User</cp:lastModifiedBy>
  <cp:revision>8</cp:revision>
  <dcterms:created xsi:type="dcterms:W3CDTF">2022-03-17T14:22:18Z</dcterms:created>
  <dcterms:modified xsi:type="dcterms:W3CDTF">2022-06-16T06:54:47Z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2022-03-17T00:00:00Z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2022-03-17T00:00:00Z</vt:filetime>
  </property>
</Properties>
</file>