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71" r:id="rId6"/>
    <p:sldId id="272" r:id="rId7"/>
    <p:sldId id="273" r:id="rId8"/>
    <p:sldId id="274" r:id="rId9"/>
    <p:sldId id="261" r:id="rId10"/>
    <p:sldId id="264" r:id="rId11"/>
    <p:sldId id="265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D184"/>
    <a:srgbClr val="F9CA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E9A1B-66BC-447F-A72F-F4469677E9CF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9631C-9B9A-40C2-8DB6-7D31D49797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945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FE879-953F-4D38-962A-DE8E3E335623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BEC88-3CFF-47C1-BAB9-E97130A1BB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272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41E11-58AF-463F-9E48-02E809FF6C95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6D3C6-E97E-47A8-83B7-38D94E00AE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372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99CEA-D40E-4ECE-B28A-4FA1A8C98EEE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B0EC8-26CB-458E-931B-296FCF8F2B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503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42652-ABF1-4436-8CFE-6535ADF0B320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74570-1591-432E-A77F-BBBF7F67DA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051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98D27-3B45-43CE-891A-96B13E304219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C9296-5F6B-4BDF-8852-6496EE479A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532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B02E6-46EB-4736-9D06-94C9A30EEB98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A0F5D-ABE5-4BA5-9C26-0D72BBDC0F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028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2436C-DC10-402D-BA48-127D96F773F4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15BEE-23C0-4909-A6B4-ACBA453E97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250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B00C7-EF77-4E46-B6E9-9272B79FF8BF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5CFCB-D539-41BF-8155-FBD46B72EC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236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E588B-8A53-4067-9C0D-18F3CE3EF63A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ACAB9-4FA1-47FF-950E-39E4AD99E6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069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3E735-7582-41DF-9B98-BAE84FB9D9BD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6037D-D97E-48D0-BB21-48C4147E50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74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53ECC6-7FAB-4CE2-B547-99F25E0DDD29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62B2D4-273B-4777-963B-3E6C46FB06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oleObject" Target="../embeddings/oleObject5.bin"/><Relationship Id="rId3" Type="http://schemas.openxmlformats.org/officeDocument/2006/relationships/image" Target="../media/image2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5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png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32.png"/><Relationship Id="rId4" Type="http://schemas.openxmlformats.org/officeDocument/2006/relationships/image" Target="../media/image3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3.png"/><Relationship Id="rId7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0"/>
            <a:ext cx="12192000" cy="741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ятиугольник 6"/>
          <p:cNvSpPr/>
          <p:nvPr/>
        </p:nvSpPr>
        <p:spPr>
          <a:xfrm>
            <a:off x="0" y="1878013"/>
            <a:ext cx="6481763" cy="965200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Сбор заявок и формирование базы участников фестиваля-конкурса.</a:t>
            </a:r>
          </a:p>
        </p:txBody>
      </p:sp>
      <p:pic>
        <p:nvPicPr>
          <p:cNvPr id="11268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94" b="45126"/>
          <a:stretch>
            <a:fillRect/>
          </a:stretch>
        </p:blipFill>
        <p:spPr bwMode="auto">
          <a:xfrm>
            <a:off x="-1485900" y="136525"/>
            <a:ext cx="15263813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70038" y="400050"/>
            <a:ext cx="9051925" cy="8985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Этапы фестиваля-конкурса современной песни</a:t>
            </a:r>
            <a:endParaRPr lang="en-US" altLang="ru-RU" sz="3200" b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  <a:cs typeface="PT Astra Serif" panose="020A0603040505020204" pitchFamily="18" charset="-5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4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«</a:t>
            </a:r>
            <a:r>
              <a:rPr lang="en-US" altLang="ru-RU" sz="4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Black Box Fest»</a:t>
            </a:r>
            <a:endParaRPr lang="ru-RU" altLang="ru-RU" sz="4400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  <a:cs typeface="PT Astra Serif" panose="020A0603040505020204" pitchFamily="18" charset="-52"/>
            </a:endParaRPr>
          </a:p>
        </p:txBody>
      </p:sp>
      <p:sp>
        <p:nvSpPr>
          <p:cNvPr id="12" name="Пятиугольник 11"/>
          <p:cNvSpPr/>
          <p:nvPr/>
        </p:nvSpPr>
        <p:spPr>
          <a:xfrm>
            <a:off x="0" y="3332163"/>
            <a:ext cx="8551863" cy="1022350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Конкурс в номинациях: «Солисты», «Вокальные группы», «Кавер-соло», «Кавер-группа» и «Битмейкер». Перед конкурсом ребята проходят мастер-классы от музыкантов и артистов г. Надыма и г. Новый Уренгой.</a:t>
            </a:r>
          </a:p>
        </p:txBody>
      </p:sp>
      <p:sp>
        <p:nvSpPr>
          <p:cNvPr id="13" name="Пятиугольник 12"/>
          <p:cNvSpPr/>
          <p:nvPr/>
        </p:nvSpPr>
        <p:spPr>
          <a:xfrm>
            <a:off x="0" y="4843463"/>
            <a:ext cx="10480675" cy="1025525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Гала-концерт конкурса-фестиваля: награждение победителей, вручение благодарственных писем и представление самых ярких номеров конкурса-фестиваля «</a:t>
            </a:r>
            <a:r>
              <a:rPr lang="en-US" altLang="ru-RU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Black Box Fest</a:t>
            </a:r>
            <a:r>
              <a:rPr lang="ru-RU" altLang="ru-RU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»</a:t>
            </a:r>
          </a:p>
        </p:txBody>
      </p:sp>
      <p:pic>
        <p:nvPicPr>
          <p:cNvPr id="11272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47" t="21245" r="28316" b="34653"/>
          <a:stretch>
            <a:fillRect/>
          </a:stretch>
        </p:blipFill>
        <p:spPr bwMode="auto">
          <a:xfrm>
            <a:off x="8561388" y="1508125"/>
            <a:ext cx="3519487" cy="334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35" b="45204"/>
          <a:stretch>
            <a:fillRect/>
          </a:stretch>
        </p:blipFill>
        <p:spPr bwMode="auto">
          <a:xfrm>
            <a:off x="-1465263" y="101600"/>
            <a:ext cx="15263813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19550" y="242888"/>
            <a:ext cx="421322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3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География проекта</a:t>
            </a:r>
            <a:endParaRPr lang="ru-RU" altLang="ru-RU" sz="3600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  <a:cs typeface="PT Astra Serif" panose="020A0603040505020204" pitchFamily="18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5596" y="1208088"/>
            <a:ext cx="7145336" cy="4893647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 prstMaterial="dkEdge"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В период с 2020 - 2022 география проекта существенно расширилась. В нём приняли участие молодые музыканты возрастом от 12 до 35 лет. Среди них рэп, рок, фолк, поп-исполнители, а также битмейкеры из  г. Надыма, г. Нового Уренгоя, г. Ноябрьска, г. Салехарда, г. Екатеринбурга, г. Пуровска,  посёлков Пангоды, Приозерный и Лонгъюган . Победители конкурса стали участниками: рок-фестиваля «Free-dom» и молодежного фестиваля «В ритме улиц» (г. Новый Уренгой). Елизавета Маслова, получившая гран-при фестиваля «ВLACK BOX FEST», стала победительница конкурса «Голос Артека» (республика Крым). Молодые музыканты из города Надыма в составе 7 человек приняли участие в фестивале PEOPLE FEST (г.Ноябрьск). Таким образом в рамках фестиваля реализуется задача по выявлению молодых талантов, созданию условий для их успешной творческой деятельности и дальнейшей самореализации</a:t>
            </a:r>
            <a:r>
              <a:rPr lang="ru-RU" altLang="ru-RU" sz="21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.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endParaRPr lang="ru-RU" altLang="ru-RU" sz="2100" b="1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PT Astra Serif" panose="020A0603040505020204" pitchFamily="18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1588" y="1208088"/>
            <a:ext cx="4308475" cy="40830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297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338" y="3406775"/>
            <a:ext cx="379412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9763" y="4641850"/>
            <a:ext cx="379412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0" y="3698875"/>
            <a:ext cx="37941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413" y="3551238"/>
            <a:ext cx="37941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013" y="4267200"/>
            <a:ext cx="379412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2" t="21245" r="28835" b="36118"/>
          <a:stretch>
            <a:fillRect/>
          </a:stretch>
        </p:blipFill>
        <p:spPr bwMode="auto">
          <a:xfrm>
            <a:off x="282575" y="280988"/>
            <a:ext cx="6604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35" b="45204"/>
          <a:stretch>
            <a:fillRect/>
          </a:stretch>
        </p:blipFill>
        <p:spPr bwMode="auto">
          <a:xfrm>
            <a:off x="-1482725" y="100013"/>
            <a:ext cx="15263813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709025" y="3890963"/>
            <a:ext cx="1016000" cy="40163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332663" y="3890963"/>
            <a:ext cx="1016000" cy="40163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332580" y="4462475"/>
            <a:ext cx="1295603" cy="461665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 prstMaterial="dkEdge"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2020 г.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709365" y="4489443"/>
            <a:ext cx="1295603" cy="461665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 prstMaterial="dkEdge"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2021 г.</a:t>
            </a:r>
          </a:p>
        </p:txBody>
      </p:sp>
      <p:graphicFrame>
        <p:nvGraphicFramePr>
          <p:cNvPr id="13324" name="Диаграмма 5"/>
          <p:cNvGraphicFramePr>
            <a:graphicFrameLocks/>
          </p:cNvGraphicFramePr>
          <p:nvPr/>
        </p:nvGraphicFramePr>
        <p:xfrm>
          <a:off x="347663" y="1203325"/>
          <a:ext cx="2743200" cy="229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5" name="Chart" r:id="rId5" imgW="2749534" imgH="2298391" progId="Excel.Chart.8">
                  <p:embed/>
                </p:oleObj>
              </mc:Choice>
              <mc:Fallback>
                <p:oleObj name="Chart" r:id="rId5" imgW="2749534" imgH="2298391" progId="Excel.Chart.8">
                  <p:embed/>
                  <p:pic>
                    <p:nvPicPr>
                      <p:cNvPr id="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663" y="1203325"/>
                        <a:ext cx="2743200" cy="2293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10085388" y="3890963"/>
            <a:ext cx="1016000" cy="401637"/>
          </a:xfrm>
          <a:prstGeom prst="rect">
            <a:avLst/>
          </a:prstGeom>
          <a:solidFill>
            <a:srgbClr val="00B05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0086148" y="4492213"/>
            <a:ext cx="1295603" cy="461665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 prstMaterial="dkEdge"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2022 г.</a:t>
            </a:r>
          </a:p>
        </p:txBody>
      </p:sp>
      <p:graphicFrame>
        <p:nvGraphicFramePr>
          <p:cNvPr id="13329" name="Диаграмма 20"/>
          <p:cNvGraphicFramePr>
            <a:graphicFrameLocks/>
          </p:cNvGraphicFramePr>
          <p:nvPr/>
        </p:nvGraphicFramePr>
        <p:xfrm>
          <a:off x="3265488" y="1206500"/>
          <a:ext cx="2743200" cy="229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6" name="Chart" r:id="rId7" imgW="2749534" imgH="2304488" progId="Excel.Chart.8">
                  <p:embed/>
                </p:oleObj>
              </mc:Choice>
              <mc:Fallback>
                <p:oleObj name="Chart" r:id="rId7" imgW="2749534" imgH="2304488" progId="Excel.Chart.8">
                  <p:embed/>
                  <p:pic>
                    <p:nvPicPr>
                      <p:cNvPr id="0" name="Диаграмма 20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5488" y="1206500"/>
                        <a:ext cx="2743200" cy="2293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30" name="Диаграмма 24"/>
          <p:cNvGraphicFramePr>
            <a:graphicFrameLocks/>
          </p:cNvGraphicFramePr>
          <p:nvPr/>
        </p:nvGraphicFramePr>
        <p:xfrm>
          <a:off x="6175375" y="1208088"/>
          <a:ext cx="2743200" cy="229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7" name="Chart" r:id="rId9" imgW="2749534" imgH="2298391" progId="Excel.Chart.8">
                  <p:embed/>
                </p:oleObj>
              </mc:Choice>
              <mc:Fallback>
                <p:oleObj name="Chart" r:id="rId9" imgW="2749534" imgH="2298391" progId="Excel.Chart.8">
                  <p:embed/>
                  <p:pic>
                    <p:nvPicPr>
                      <p:cNvPr id="0" name="Диаграмма 24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5375" y="1208088"/>
                        <a:ext cx="2743200" cy="2293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31" name="Диаграмма 25"/>
          <p:cNvGraphicFramePr>
            <a:graphicFrameLocks/>
          </p:cNvGraphicFramePr>
          <p:nvPr/>
        </p:nvGraphicFramePr>
        <p:xfrm>
          <a:off x="9078913" y="1262063"/>
          <a:ext cx="2743200" cy="229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8" name="Chart" r:id="rId11" imgW="2749534" imgH="2298391" progId="Excel.Chart.8">
                  <p:embed/>
                </p:oleObj>
              </mc:Choice>
              <mc:Fallback>
                <p:oleObj name="Chart" r:id="rId11" imgW="2749534" imgH="2298391" progId="Excel.Chart.8">
                  <p:embed/>
                  <p:pic>
                    <p:nvPicPr>
                      <p:cNvPr id="0" name="Диаграмма 25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78913" y="1262063"/>
                        <a:ext cx="2743200" cy="2293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32" name="Диаграмма 26"/>
          <p:cNvGraphicFramePr>
            <a:graphicFrameLocks/>
          </p:cNvGraphicFramePr>
          <p:nvPr/>
        </p:nvGraphicFramePr>
        <p:xfrm>
          <a:off x="1087438" y="3487738"/>
          <a:ext cx="2743200" cy="229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9" name="Chart" r:id="rId13" imgW="2749534" imgH="2298391" progId="Excel.Chart.8">
                  <p:embed/>
                </p:oleObj>
              </mc:Choice>
              <mc:Fallback>
                <p:oleObj name="Chart" r:id="rId13" imgW="2749534" imgH="2298391" progId="Excel.Chart.8">
                  <p:embed/>
                  <p:pic>
                    <p:nvPicPr>
                      <p:cNvPr id="0" name="Диаграмма 26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7438" y="3487738"/>
                        <a:ext cx="2743200" cy="2293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33" name="Диаграмма 27"/>
          <p:cNvGraphicFramePr>
            <a:graphicFrameLocks/>
          </p:cNvGraphicFramePr>
          <p:nvPr/>
        </p:nvGraphicFramePr>
        <p:xfrm>
          <a:off x="4008438" y="3470275"/>
          <a:ext cx="2743200" cy="229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0" name="Chart" r:id="rId15" imgW="2749534" imgH="2298391" progId="Excel.Chart.8">
                  <p:embed/>
                </p:oleObj>
              </mc:Choice>
              <mc:Fallback>
                <p:oleObj name="Chart" r:id="rId15" imgW="2749534" imgH="2298391" progId="Excel.Chart.8">
                  <p:embed/>
                  <p:pic>
                    <p:nvPicPr>
                      <p:cNvPr id="0" name="Диаграмма 27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8438" y="3470275"/>
                        <a:ext cx="2743200" cy="2293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177584" y="128431"/>
            <a:ext cx="11853995" cy="1077218"/>
          </a:xfrm>
          <a:prstGeom prst="rect">
            <a:avLst/>
          </a:prstGeom>
          <a:noFill/>
          <a:effectLst>
            <a:outerShdw dist="12700" dir="600000" sx="1000" sy="1000" algn="ctr" rotWithShape="0">
              <a:schemeClr val="bg1"/>
            </a:outerShdw>
          </a:effec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32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88900" dist="38100" dir="2700000" algn="tl" rotWithShape="0">
                    <a:schemeClr val="tx1"/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Количественные показатели Открытого фестиваля-конкурса современной песни</a:t>
            </a:r>
            <a:r>
              <a:rPr lang="en-US" altLang="ru-RU" sz="32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88900" dist="38100" dir="2700000" algn="tl" rotWithShape="0">
                    <a:schemeClr val="tx1"/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 </a:t>
            </a:r>
            <a:r>
              <a:rPr lang="ru-RU" altLang="ru-RU" sz="32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88900" dist="38100" dir="2700000" algn="tl" rotWithShape="0">
                    <a:schemeClr val="tx1"/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«</a:t>
            </a:r>
            <a:r>
              <a:rPr lang="en-US" altLang="ru-RU" sz="32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88900" dist="38100" dir="2700000" algn="tl" rotWithShape="0">
                    <a:schemeClr val="tx1"/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Black Box Fest</a:t>
            </a:r>
            <a:r>
              <a:rPr lang="ru-RU" altLang="ru-RU" sz="32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88900" dist="38100" dir="2700000" algn="tl" rotWithShape="0">
                    <a:schemeClr val="tx1"/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35" b="45204"/>
          <a:stretch>
            <a:fillRect/>
          </a:stretch>
        </p:blipFill>
        <p:spPr bwMode="auto">
          <a:xfrm>
            <a:off x="-1482725" y="100013"/>
            <a:ext cx="15263813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03588" y="242888"/>
            <a:ext cx="5645150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3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Качественные показатели</a:t>
            </a:r>
            <a:endParaRPr lang="ru-RU" altLang="ru-RU" sz="3600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  <a:cs typeface="PT Astra Serif" panose="020A0603040505020204" pitchFamily="18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5431" y="1346479"/>
            <a:ext cx="7049334" cy="3967240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 prstMaterial="dkEdge"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altLang="ru-RU" sz="21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 Создана мобильная творческая платформа в социальных сетях, для обмена знаниями и опытом творческих личностей.</a:t>
            </a: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altLang="ru-RU" sz="21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 Выявлены яркие, интересные вокалисты, которые стали участниками мероприятий городского и районного уровня. </a:t>
            </a: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altLang="ru-RU" sz="21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 Повысился уровень интереса молодёжи ЯНАО к современной музыки, а именно, к её созданию.</a:t>
            </a: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altLang="ru-RU" sz="21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 Созданы условия для формирования новой молодёжной культурной среды, в которой появились новые творческие союзы между молодыми артистами, аранжировщиками и музыкантами ЯНАО.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574" y="3782274"/>
            <a:ext cx="3763667" cy="25096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477" y="1144825"/>
            <a:ext cx="3763667" cy="2511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4000" dist="5000" dir="5400000" sy="-100000" algn="bl" rotWithShape="0"/>
          </a:effectLst>
        </p:spPr>
      </p:pic>
      <p:pic>
        <p:nvPicPr>
          <p:cNvPr id="14346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2" t="21245" r="28835" b="36118"/>
          <a:stretch>
            <a:fillRect/>
          </a:stretch>
        </p:blipFill>
        <p:spPr bwMode="auto">
          <a:xfrm>
            <a:off x="282575" y="280988"/>
            <a:ext cx="6604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35" b="45204"/>
          <a:stretch>
            <a:fillRect/>
          </a:stretch>
        </p:blipFill>
        <p:spPr bwMode="auto">
          <a:xfrm>
            <a:off x="-1482725" y="80963"/>
            <a:ext cx="1526381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46513" y="92075"/>
            <a:ext cx="455930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3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Социальный эффект</a:t>
            </a:r>
            <a:endParaRPr lang="ru-RU" altLang="ru-RU" sz="3600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  <a:cs typeface="PT Astra Serif" panose="020A0603040505020204" pitchFamily="18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6267" y="1100541"/>
            <a:ext cx="7510578" cy="5224507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 prstMaterial="dkEdge"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altLang="ru-RU" sz="21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 Фестиваль помог выявить и поддержать талантливых молодых исполнителей современной песни. </a:t>
            </a: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altLang="ru-RU" sz="21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 Предоставил талантливым молодёжным коллективам и отдельным исполнителям возможность выступления на концертных площадках города.</a:t>
            </a: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altLang="ru-RU" sz="21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 Способствовал становлению и расширению культурных дружеских связей между участниками Фестиваля, обмену опытом и дальнейшему продуктивному сотрудничеству.</a:t>
            </a: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altLang="ru-RU" sz="21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 Раскрыл творческий потенциал молодых людей.</a:t>
            </a: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altLang="ru-RU" sz="21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 Сформировал позитивное отношение к современной молодёжной культуре.</a:t>
            </a: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altLang="ru-RU" sz="21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 Сформировалось добровольческое движение через привлечение волонтёров из числа детей и подростков для организации фестиваля.</a:t>
            </a: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ru-RU" altLang="ru-RU" sz="2100" b="1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PT Astra Serif" panose="020A0603040505020204" pitchFamily="18" charset="-52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4"/>
          <a:stretch/>
        </p:blipFill>
        <p:spPr>
          <a:xfrm>
            <a:off x="8042589" y="911125"/>
            <a:ext cx="3763667" cy="2678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4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8" b="32164"/>
          <a:stretch/>
        </p:blipFill>
        <p:spPr>
          <a:xfrm>
            <a:off x="8042589" y="3702617"/>
            <a:ext cx="3756247" cy="23362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4000" dist="5000" dir="5400000" sy="-100000" algn="bl" rotWithShape="0"/>
          </a:effectLst>
        </p:spPr>
      </p:pic>
      <p:pic>
        <p:nvPicPr>
          <p:cNvPr id="15370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2" t="21245" r="28835" b="36118"/>
          <a:stretch>
            <a:fillRect/>
          </a:stretch>
        </p:blipFill>
        <p:spPr bwMode="auto">
          <a:xfrm>
            <a:off x="401638" y="136525"/>
            <a:ext cx="6604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1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9CA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9488" y="-233363"/>
            <a:ext cx="13400088" cy="732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73692" y="5424632"/>
            <a:ext cx="11997732" cy="1255728"/>
          </a:xfrm>
          <a:prstGeom prst="rect">
            <a:avLst/>
          </a:prstGeom>
          <a:solidFill>
            <a:srgbClr val="FAD184"/>
          </a:solidFill>
          <a:effectLst/>
          <a:scene3d>
            <a:camera prst="orthographicFront"/>
            <a:lightRig rig="threePt" dir="t"/>
          </a:scene3d>
          <a:sp3d prstMaterial="dkEdge"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altLang="ru-RU" sz="21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Открытый фестиваль-конкурс современной песни «</a:t>
            </a:r>
            <a:r>
              <a:rPr lang="en-US" altLang="ru-RU" sz="21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Black Box Fest</a:t>
            </a:r>
            <a:r>
              <a:rPr lang="ru-RU" altLang="ru-RU" sz="21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»</a:t>
            </a:r>
            <a:r>
              <a:rPr lang="en-US" altLang="ru-RU" sz="21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 </a:t>
            </a:r>
            <a:r>
              <a:rPr lang="ru-RU" altLang="ru-RU" sz="21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стал творческой площадкой, которая объединила молодёжь из разных социокультурных групп и доказала, что единое музыкальное пространство может быть одинаково привлекательным для представителей различных музыкальных школ и жанров.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ятиугольник 6"/>
          <p:cNvSpPr/>
          <p:nvPr/>
        </p:nvSpPr>
        <p:spPr>
          <a:xfrm>
            <a:off x="0" y="1943100"/>
            <a:ext cx="7640638" cy="1287463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Привлечение  внимания общественности к проблемам талантливой творческой молодёжи</a:t>
            </a:r>
          </a:p>
        </p:txBody>
      </p:sp>
      <p:sp>
        <p:nvSpPr>
          <p:cNvPr id="8" name="Полилиния 7"/>
          <p:cNvSpPr/>
          <p:nvPr/>
        </p:nvSpPr>
        <p:spPr>
          <a:xfrm>
            <a:off x="4475163" y="4579938"/>
            <a:ext cx="7716837" cy="1258887"/>
          </a:xfrm>
          <a:custGeom>
            <a:avLst/>
            <a:gdLst>
              <a:gd name="connsiteX0" fmla="*/ 0 w 7980767"/>
              <a:gd name="connsiteY0" fmla="*/ 0 h 955932"/>
              <a:gd name="connsiteX1" fmla="*/ 7502801 w 7980767"/>
              <a:gd name="connsiteY1" fmla="*/ 0 h 955932"/>
              <a:gd name="connsiteX2" fmla="*/ 7980767 w 7980767"/>
              <a:gd name="connsiteY2" fmla="*/ 477966 h 955932"/>
              <a:gd name="connsiteX3" fmla="*/ 7502801 w 7980767"/>
              <a:gd name="connsiteY3" fmla="*/ 955932 h 955932"/>
              <a:gd name="connsiteX4" fmla="*/ 0 w 7980767"/>
              <a:gd name="connsiteY4" fmla="*/ 955932 h 955932"/>
              <a:gd name="connsiteX5" fmla="*/ 0 w 7980767"/>
              <a:gd name="connsiteY5" fmla="*/ 0 h 95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80767" h="955932">
                <a:moveTo>
                  <a:pt x="7980767" y="955931"/>
                </a:moveTo>
                <a:lnTo>
                  <a:pt x="477966" y="955931"/>
                </a:lnTo>
                <a:lnTo>
                  <a:pt x="0" y="477966"/>
                </a:lnTo>
                <a:lnTo>
                  <a:pt x="477966" y="1"/>
                </a:lnTo>
                <a:lnTo>
                  <a:pt x="7980767" y="1"/>
                </a:lnTo>
                <a:lnTo>
                  <a:pt x="7980767" y="955931"/>
                </a:lnTo>
                <a:close/>
              </a:path>
            </a:pathLst>
          </a:custGeom>
          <a:solidFill>
            <a:srgbClr val="FF0000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60523" tIns="76201" rIns="142240" bIns="76201" anchor="ctr"/>
          <a:lstStyle>
            <a:lvl1pPr defTabSz="8890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89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89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89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89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89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89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89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89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ru-RU" altLang="ru-RU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Создание возможностей для самореализации и развития талантливой молодёжи г. Надыма и ЯНАО</a:t>
            </a:r>
            <a:endParaRPr lang="ru-RU" altLang="ru-RU" sz="1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  <a:cs typeface="PT Astra Serif" panose="020A0603040505020204" pitchFamily="18" charset="-52"/>
            </a:endParaRPr>
          </a:p>
        </p:txBody>
      </p:sp>
      <p:pic>
        <p:nvPicPr>
          <p:cNvPr id="3079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" t="-11278" r="-1670" b="42952"/>
          <a:stretch/>
        </p:blipFill>
        <p:spPr bwMode="auto">
          <a:xfrm>
            <a:off x="990112" y="-2288932"/>
            <a:ext cx="15263813" cy="3370619"/>
          </a:xfrm>
          <a:prstGeom prst="rect">
            <a:avLst/>
          </a:prstGeom>
          <a:noFill/>
          <a:ln>
            <a:noFill/>
          </a:ln>
          <a:effectLst>
            <a:reflection stA="45000" endPos="0" dist="12700" dir="5400000" sy="-100000" algn="bl" rotWithShape="0"/>
          </a:effectLst>
          <a:scene3d>
            <a:camera prst="orthographicFront"/>
            <a:lightRig rig="threePt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79" y="3668118"/>
            <a:ext cx="3928177" cy="26177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2" t="21245" r="28835" b="36118"/>
          <a:stretch>
            <a:fillRect/>
          </a:stretch>
        </p:blipFill>
        <p:spPr bwMode="auto">
          <a:xfrm>
            <a:off x="254000" y="188913"/>
            <a:ext cx="146685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35450" y="188913"/>
            <a:ext cx="3721100" cy="769937"/>
          </a:xfrm>
          <a:prstGeom prst="rect">
            <a:avLst/>
          </a:prstGeom>
          <a:noFill/>
          <a:effectLst>
            <a:outerShdw dist="12700" dir="600000" sx="1000" sy="1000" algn="ctr" rotWithShape="0">
              <a:schemeClr val="bg1"/>
            </a:outerShdw>
          </a:effec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44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88900" dist="38100" dir="2700000" algn="tl" rotWithShape="0">
                    <a:schemeClr val="tx1"/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Цели проекта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30" y="1081687"/>
            <a:ext cx="4085972" cy="27229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2725" y="-2155825"/>
            <a:ext cx="15263813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grayscl/>
            <a:biLevel thresh="50000"/>
          </a:blip>
          <a:srcRect/>
          <a:stretch>
            <a:fillRect/>
          </a:stretch>
        </p:blipFill>
        <p:spPr bwMode="auto">
          <a:xfrm>
            <a:off x="246063" y="668338"/>
            <a:ext cx="865187" cy="8651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231770" y="861930"/>
            <a:ext cx="9718366" cy="400110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 prstMaterial="dkEdge"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Информировать участников фестиваля об условиях и этапах проведения проекта.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230923" y="1393574"/>
            <a:ext cx="9172576" cy="400110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 prstMaterial="dkEdge"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Создать условия для развития и реализации талантов участников фестиваля.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240134" y="1945394"/>
            <a:ext cx="10114504" cy="707886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 prstMaterial="dkEdge"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Создать штаб волонтёров для помощи в организации открытого конкурса-фестиваля «</a:t>
            </a:r>
            <a:r>
              <a:rPr lang="en-US" altLang="ru-RU" sz="20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Black Box Fest</a:t>
            </a:r>
            <a:r>
              <a:rPr lang="ru-RU" altLang="ru-RU" sz="20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»</a:t>
            </a:r>
            <a:r>
              <a:rPr lang="en-US" altLang="ru-RU" sz="20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.</a:t>
            </a:r>
            <a:endParaRPr lang="ru-RU" altLang="ru-RU" sz="2000" b="1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PT Astra Serif" panose="020A0603040505020204" pitchFamily="18" charset="-52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243486" y="2586332"/>
            <a:ext cx="3837782" cy="400110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 prstMaterial="dkEdge"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Провести пиар-акцию проекта.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grayscl/>
            <a:biLevel thresh="50000"/>
          </a:blip>
          <a:srcRect/>
          <a:stretch>
            <a:fillRect/>
          </a:stretch>
        </p:blipFill>
        <p:spPr bwMode="auto">
          <a:xfrm>
            <a:off x="257175" y="1257300"/>
            <a:ext cx="866775" cy="8651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grayscl/>
            <a:biLevel thresh="50000"/>
          </a:blip>
          <a:srcRect/>
          <a:stretch>
            <a:fillRect/>
          </a:stretch>
        </p:blipFill>
        <p:spPr bwMode="auto">
          <a:xfrm>
            <a:off x="266700" y="1838325"/>
            <a:ext cx="865188" cy="8651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230923" y="3128580"/>
            <a:ext cx="6780574" cy="400110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 prstMaterial="dkEdge"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Поэтапно провести конкурс-фестиваль «</a:t>
            </a:r>
            <a:r>
              <a:rPr lang="en-US" altLang="ru-RU" sz="20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Black Box Fest</a:t>
            </a:r>
            <a:r>
              <a:rPr lang="ru-RU" altLang="ru-RU" sz="20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»</a:t>
            </a:r>
            <a:r>
              <a:rPr lang="en-US" altLang="ru-RU" sz="20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.</a:t>
            </a:r>
            <a:endParaRPr lang="ru-RU" altLang="ru-RU" sz="2000" b="1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PT Astra Serif" panose="020A0603040505020204" pitchFamily="18" charset="-52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grayscl/>
            <a:biLevel thresh="50000"/>
          </a:blip>
          <a:srcRect/>
          <a:stretch>
            <a:fillRect/>
          </a:stretch>
        </p:blipFill>
        <p:spPr bwMode="auto">
          <a:xfrm>
            <a:off x="284163" y="2417763"/>
            <a:ext cx="865187" cy="8651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grayscl/>
            <a:biLevel thresh="50000"/>
          </a:blip>
          <a:srcRect/>
          <a:stretch>
            <a:fillRect/>
          </a:stretch>
        </p:blipFill>
        <p:spPr bwMode="auto">
          <a:xfrm>
            <a:off x="293688" y="2992438"/>
            <a:ext cx="866775" cy="8651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80"/>
          <a:stretch>
            <a:fillRect/>
          </a:stretch>
        </p:blipFill>
        <p:spPr bwMode="auto">
          <a:xfrm>
            <a:off x="-9664700" y="4883150"/>
            <a:ext cx="15263813" cy="317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4576435" y="4763770"/>
            <a:ext cx="7429726" cy="1015663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 prstMaterial="dkEdge"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Отсутствие возможности для молодёжи публично реализовать</a:t>
            </a:r>
          </a:p>
          <a:p>
            <a:pPr eaLnBrk="1" hangingPunct="1"/>
            <a:r>
              <a:rPr lang="ru-RU" altLang="ru-RU" sz="20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творческий потенциал, найти соответствующую платформу</a:t>
            </a:r>
          </a:p>
          <a:p>
            <a:pPr eaLnBrk="1" hangingPunct="1"/>
            <a:r>
              <a:rPr lang="ru-RU" altLang="ru-RU" sz="20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для современной творческой деятельности.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016588" y="-62294"/>
            <a:ext cx="4158832" cy="769441"/>
          </a:xfrm>
          <a:prstGeom prst="rect">
            <a:avLst/>
          </a:prstGeom>
          <a:noFill/>
          <a:effectLst>
            <a:outerShdw dist="12700" dir="600000" sx="1000" sy="1000" algn="ctr" rotWithShape="0">
              <a:schemeClr val="bg1"/>
            </a:outerShdw>
          </a:effec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44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88900" dist="38100" dir="2700000" algn="tl" rotWithShape="0">
                    <a:schemeClr val="tx1"/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Задачи</a:t>
            </a:r>
            <a:r>
              <a:rPr lang="ru-RU" alt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88900" dist="38100" dir="2700000" algn="tl" rotWithShape="0">
                    <a:schemeClr val="tx1"/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 </a:t>
            </a:r>
            <a:r>
              <a:rPr lang="ru-RU" altLang="ru-RU" sz="44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88900" dist="38100" dir="2700000" algn="tl" rotWithShape="0">
                    <a:schemeClr val="tx1"/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проекта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>
            <a:grayscl/>
            <a:biLevel thresh="50000"/>
          </a:blip>
          <a:srcRect/>
          <a:stretch>
            <a:fillRect/>
          </a:stretch>
        </p:blipFill>
        <p:spPr bwMode="auto">
          <a:xfrm>
            <a:off x="295275" y="3576638"/>
            <a:ext cx="866775" cy="8651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1240325" y="3712998"/>
            <a:ext cx="9953539" cy="707886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 prstMaterial="dkEdge"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Создать условия для формирования новой молодёжной культурной среды, для саморазвития и самоорганизации.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9822" y="4906292"/>
            <a:ext cx="4079195" cy="553998"/>
          </a:xfrm>
          <a:prstGeom prst="rect">
            <a:avLst/>
          </a:prstGeom>
          <a:noFill/>
          <a:effectLst>
            <a:outerShdw dist="12700" dir="600000" sx="1000" sy="1000" algn="ctr" rotWithShape="0">
              <a:schemeClr val="bg1"/>
            </a:outerShdw>
          </a:effec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30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88900" dist="38100" dir="2700000" algn="tl" rotWithShape="0">
                    <a:schemeClr val="tx1"/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Социальная проблема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33938" y="-8212138"/>
            <a:ext cx="26481088" cy="2037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59454" y="405197"/>
            <a:ext cx="6299788" cy="2354491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 prstMaterial="dkEdge"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ru-RU" altLang="ru-RU" sz="21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Проект открытого фестиваля-конкурса современной песни «ВLACK BOX FEST» направлен на развитие и поддержку талантливых подростков и молодежи, у которых отсутствует возможность проявить свои таланты и найти соответствующую платформу для развития и реализации</a:t>
            </a:r>
            <a:r>
              <a:rPr lang="en-US" altLang="ru-RU" sz="21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 </a:t>
            </a:r>
            <a:r>
              <a:rPr lang="ru-RU" altLang="ru-RU" sz="21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своего потенциала.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312" y="2050230"/>
            <a:ext cx="3002439" cy="1978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3" t="37637" r="9178" b="1"/>
          <a:stretch/>
        </p:blipFill>
        <p:spPr>
          <a:xfrm>
            <a:off x="7574961" y="166316"/>
            <a:ext cx="3702901" cy="19494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1817">
            <a:off x="9351630" y="2037065"/>
            <a:ext cx="2744278" cy="18288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5197">
            <a:off x="6965513" y="3810249"/>
            <a:ext cx="4745538" cy="26116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3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4638" y="-5356225"/>
            <a:ext cx="26479501" cy="2037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36079" y="2628301"/>
            <a:ext cx="5995424" cy="646331"/>
          </a:xfrm>
          <a:prstGeom prst="rect">
            <a:avLst/>
          </a:prstGeom>
          <a:noFill/>
          <a:effectLst>
            <a:outerShdw dist="12700" dir="600000" sx="1000" sy="1000" algn="ctr" rotWithShape="0">
              <a:schemeClr val="bg1"/>
            </a:outerShdw>
          </a:effec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36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88900" dist="38100" dir="2700000" algn="tl" rotWithShape="0">
                    <a:schemeClr val="tx1"/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Целевая аудитория проекта</a:t>
            </a:r>
          </a:p>
        </p:txBody>
      </p:sp>
      <p:sp>
        <p:nvSpPr>
          <p:cNvPr id="5133" name="Прямоугольник 1"/>
          <p:cNvSpPr>
            <a:spLocks noChangeArrowheads="1"/>
          </p:cNvSpPr>
          <p:nvPr/>
        </p:nvSpPr>
        <p:spPr bwMode="auto">
          <a:xfrm>
            <a:off x="187325" y="3321050"/>
            <a:ext cx="5476875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ru-RU" altLang="ru-RU" sz="21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- Молодёжь в возрасте от 12 до 35 лет, проживающая на территории Ямало- Ненецкого Автономного Округа (участники фестиваля «Black Box Fest»).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ru-RU" altLang="ru-RU" sz="21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- Люди от 6 лет и старше, проживающие в ЯНАО (зрительская аудитория фестиваля).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ятиугольник 25"/>
          <p:cNvSpPr/>
          <p:nvPr/>
        </p:nvSpPr>
        <p:spPr>
          <a:xfrm>
            <a:off x="0" y="104775"/>
            <a:ext cx="11606213" cy="1331913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В 2021 году в конкурсе специальных грантов среди проектов, направленных на развитие детского творчества и спорт ООО «Газпром добыча Надым», проект Открытого фестиваля-конкурса современной песни «Black Box Fest» был признан лучшим в номинации «Развитие детского творчества», сумма денежных средств гранта составила 372 000 руб. Средства граната были направлены на приобретение сувенирной продукции, призов для участников, а также на оформление площадки проведения Фестиваля.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0" b="14637"/>
          <a:stretch/>
        </p:blipFill>
        <p:spPr>
          <a:xfrm>
            <a:off x="127321" y="1489947"/>
            <a:ext cx="3418978" cy="19932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4" b="11829"/>
          <a:stretch/>
        </p:blipFill>
        <p:spPr>
          <a:xfrm>
            <a:off x="127321" y="3560474"/>
            <a:ext cx="3418978" cy="2044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423" y="1624373"/>
            <a:ext cx="2528370" cy="3794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917" y="1795667"/>
            <a:ext cx="2489063" cy="37335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1" name="Пятиугольник 30"/>
          <p:cNvSpPr/>
          <p:nvPr/>
        </p:nvSpPr>
        <p:spPr>
          <a:xfrm flipH="1">
            <a:off x="7716838" y="2860675"/>
            <a:ext cx="4475162" cy="1239838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В феврале 2022 года проект заручился поддержкой Администрации Надымского района. Для победителей фестиваля были инициированы денежные поощрения (призовой фонд составил 360 тыс.руб).</a:t>
            </a:r>
          </a:p>
        </p:txBody>
      </p:sp>
      <p:sp>
        <p:nvSpPr>
          <p:cNvPr id="30" name="Пятиугольник 29"/>
          <p:cNvSpPr/>
          <p:nvPr/>
        </p:nvSpPr>
        <p:spPr>
          <a:xfrm>
            <a:off x="-3175" y="5664200"/>
            <a:ext cx="10741025" cy="1058863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В феврале 2023 года пройдет </a:t>
            </a:r>
            <a:r>
              <a:rPr lang="en-US" altLang="ru-RU" sz="1600" b="1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V</a:t>
            </a:r>
            <a:r>
              <a:rPr lang="ru-RU" altLang="ru-RU" sz="1600" b="1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I фестиваль - конкурс «</a:t>
            </a:r>
            <a:r>
              <a:rPr lang="en-US" altLang="ru-RU" sz="1600" b="1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Black Box Fest</a:t>
            </a:r>
            <a:r>
              <a:rPr lang="ru-RU" altLang="ru-RU" sz="1600" b="1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», на который в качестве жюри будут приглашены популярные музыканты и певцы ЯНАО, что ещё больше мотивирует молодых исполнителей к участию в фестивале. Планируется создать штаб волонтёров, который в дальнейшем будет помогать в организации различных молодёжных фестивалей</a:t>
            </a:r>
            <a:r>
              <a:rPr lang="en-US" altLang="ru-RU" sz="1600" b="1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.</a:t>
            </a:r>
            <a:endParaRPr lang="ru-RU" altLang="ru-RU" sz="1600" b="1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PT Astra Serif" panose="020A0603040505020204" pitchFamily="18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2725" y="-2168525"/>
            <a:ext cx="15263813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grayscl/>
            <a:biLevel thresh="50000"/>
          </a:blip>
          <a:srcRect/>
          <a:stretch>
            <a:fillRect/>
          </a:stretch>
        </p:blipFill>
        <p:spPr bwMode="auto">
          <a:xfrm>
            <a:off x="246063" y="588963"/>
            <a:ext cx="865187" cy="8651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231770" y="742662"/>
            <a:ext cx="10622716" cy="707886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 prstMaterial="dkEdge"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Организация рекламной компании об Открытом фестивале-конкурсе современной песни</a:t>
            </a:r>
            <a:endParaRPr lang="en-US" altLang="ru-RU" sz="2000" b="1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PT Astra Serif" panose="020A0603040505020204" pitchFamily="18" charset="-52"/>
            </a:endParaRPr>
          </a:p>
          <a:p>
            <a:pPr eaLnBrk="1" hangingPunct="1"/>
            <a:r>
              <a:rPr lang="ru-RU" altLang="ru-RU" sz="20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«Black Box Fest».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230923" y="1327320"/>
            <a:ext cx="10485114" cy="1015663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 prstMaterial="dkEdge"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Организация репетиции с участниками. Для участников фестиваля будут организованы</a:t>
            </a:r>
          </a:p>
          <a:p>
            <a:pPr eaLnBrk="1" hangingPunct="1"/>
            <a:r>
              <a:rPr lang="ru-RU" altLang="ru-RU" sz="20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мини-концерты, где они смогут показать свой музыкальный материал и познакомиться</a:t>
            </a:r>
          </a:p>
          <a:p>
            <a:pPr eaLnBrk="1" hangingPunct="1"/>
            <a:r>
              <a:rPr lang="ru-RU" altLang="ru-RU" sz="20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друг с другом.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227073" y="2252987"/>
            <a:ext cx="11006796" cy="1323439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 prstMaterial="dkEdge"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ru-RU" altLang="ru-RU" sz="20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Проведение мастер - классов: для ребят выступят битмейкеры, реп и рок исполнители.</a:t>
            </a:r>
          </a:p>
          <a:p>
            <a:pPr algn="just" eaLnBrk="1" hangingPunct="1"/>
            <a:r>
              <a:rPr lang="ru-RU" altLang="ru-RU" sz="20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Музыканты расскажут ребятам о стилях в музыке, о музыкальной грамоте, как продвигать</a:t>
            </a:r>
          </a:p>
          <a:p>
            <a:pPr algn="just" eaLnBrk="1" hangingPunct="1"/>
            <a:r>
              <a:rPr lang="ru-RU" altLang="ru-RU" sz="20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свое творчество. Для участников фестиваля пройдет мастер класс по актерскому мастерству</a:t>
            </a:r>
          </a:p>
          <a:p>
            <a:pPr algn="just" eaLnBrk="1" hangingPunct="1"/>
            <a:r>
              <a:rPr lang="ru-RU" altLang="ru-RU" sz="20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и тренинги на сплочение.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grayscl/>
            <a:biLevel thresh="50000"/>
          </a:blip>
          <a:srcRect/>
          <a:stretch>
            <a:fillRect/>
          </a:stretch>
        </p:blipFill>
        <p:spPr bwMode="auto">
          <a:xfrm>
            <a:off x="257175" y="1217613"/>
            <a:ext cx="866775" cy="8651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grayscl/>
            <a:biLevel thresh="50000"/>
          </a:blip>
          <a:srcRect/>
          <a:stretch>
            <a:fillRect/>
          </a:stretch>
        </p:blipFill>
        <p:spPr bwMode="auto">
          <a:xfrm>
            <a:off x="249238" y="2078038"/>
            <a:ext cx="865187" cy="8651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grayscl/>
            <a:biLevel thresh="50000"/>
          </a:blip>
          <a:srcRect/>
          <a:stretch>
            <a:fillRect/>
          </a:stretch>
        </p:blipFill>
        <p:spPr bwMode="auto">
          <a:xfrm>
            <a:off x="239713" y="3300413"/>
            <a:ext cx="865187" cy="8651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grayscl/>
            <a:biLevel thresh="50000"/>
          </a:blip>
          <a:srcRect/>
          <a:stretch>
            <a:fillRect/>
          </a:stretch>
        </p:blipFill>
        <p:spPr bwMode="auto">
          <a:xfrm>
            <a:off x="239713" y="3924300"/>
            <a:ext cx="866775" cy="8651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221520" y="4055890"/>
            <a:ext cx="10824705" cy="707886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 prstMaterial="dkEdge"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ru-RU" altLang="ru-RU" sz="20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Гала концерт: жюри фестиваля подведет итоги, выявит победителей в каждой номинации, определит лауреатов 1, 2 и 3 степеней, а также обладателя Гран-при.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286296" y="-62294"/>
            <a:ext cx="9619429" cy="769441"/>
          </a:xfrm>
          <a:prstGeom prst="rect">
            <a:avLst/>
          </a:prstGeom>
          <a:noFill/>
          <a:effectLst>
            <a:outerShdw dist="12700" dir="600000" sx="1000" sy="1000" algn="ctr" rotWithShape="0">
              <a:schemeClr val="bg1"/>
            </a:outerShdw>
          </a:effec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44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88900" dist="38100" dir="2700000" algn="tl" rotWithShape="0">
                    <a:schemeClr val="tx1"/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Проводимые в проекте мероприятия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>
            <a:grayscl/>
            <a:biLevel thresh="50000"/>
          </a:blip>
          <a:srcRect/>
          <a:stretch>
            <a:fillRect/>
          </a:stretch>
        </p:blipFill>
        <p:spPr bwMode="auto">
          <a:xfrm>
            <a:off x="222250" y="4527550"/>
            <a:ext cx="866775" cy="8651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1230923" y="3460539"/>
            <a:ext cx="9953539" cy="707886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 prstMaterial="dkEdge"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ru-RU" altLang="ru-RU" sz="20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Конкурсный день: участники представят по одному номеру в одной или нескольких номинациях.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217671" y="4671008"/>
            <a:ext cx="10824705" cy="707886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 prstMaterial="dkEdge"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ru-RU" altLang="ru-RU" sz="20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В течении учебного года мобильная группа из участников фестиваля выступят в общеобразовательных учреждениях с мини концертами, где расскажут о своем творчестве.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2725" y="-2168525"/>
            <a:ext cx="15263813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035248" y="933174"/>
            <a:ext cx="10982494" cy="707886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 prstMaterial="dkEdge"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ru-RU" altLang="ru-RU" sz="20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Муниципальное автономное учреждение культуры «Надымская районная клубная система»</a:t>
            </a:r>
          </a:p>
          <a:p>
            <a:pPr algn="just" eaLnBrk="1" hangingPunct="1"/>
            <a:r>
              <a:rPr lang="ru-RU" altLang="ru-RU" sz="20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- техническое звуковое, световое, мультимедийное обеспечение.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29926" y="56974"/>
            <a:ext cx="11985204" cy="553998"/>
          </a:xfrm>
          <a:prstGeom prst="rect">
            <a:avLst/>
          </a:prstGeom>
          <a:noFill/>
          <a:effectLst>
            <a:outerShdw dist="12700" dir="600000" sx="1000" sy="1000" algn="ctr" rotWithShape="0">
              <a:schemeClr val="bg1"/>
            </a:outerShdw>
          </a:effec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30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88900" dist="38100" dir="2700000" algn="tl" rotWithShape="0">
                    <a:schemeClr val="tx1"/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Ресурсы, затраченные на реализацию проекта и партнёры проекта </a:t>
            </a:r>
          </a:p>
        </p:txBody>
      </p:sp>
      <p:pic>
        <p:nvPicPr>
          <p:cNvPr id="8200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2" t="21245" r="28835" b="36118"/>
          <a:stretch>
            <a:fillRect/>
          </a:stretch>
        </p:blipFill>
        <p:spPr bwMode="auto">
          <a:xfrm>
            <a:off x="201613" y="963613"/>
            <a:ext cx="712787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2" t="21245" r="28835" b="36118"/>
          <a:stretch>
            <a:fillRect/>
          </a:stretch>
        </p:blipFill>
        <p:spPr bwMode="auto">
          <a:xfrm>
            <a:off x="201613" y="1862138"/>
            <a:ext cx="712787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1049930" y="1827696"/>
            <a:ext cx="10383292" cy="707886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 prstMaterial="dkEdge"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ru-RU" altLang="ru-RU" sz="20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Муниципальное бюджетное учреждение дополнительного образования «Детская школа</a:t>
            </a:r>
          </a:p>
          <a:p>
            <a:pPr algn="just" eaLnBrk="1" hangingPunct="1"/>
            <a:r>
              <a:rPr lang="ru-RU" altLang="ru-RU" sz="20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искусств №1» - база для проведения репетиций и мастер – классов.</a:t>
            </a:r>
          </a:p>
        </p:txBody>
      </p:sp>
      <p:pic>
        <p:nvPicPr>
          <p:cNvPr id="8205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2" t="21245" r="28835" b="36118"/>
          <a:stretch>
            <a:fillRect/>
          </a:stretch>
        </p:blipFill>
        <p:spPr bwMode="auto">
          <a:xfrm>
            <a:off x="214313" y="2755900"/>
            <a:ext cx="712787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1036678" y="2723321"/>
            <a:ext cx="11212750" cy="400110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 prstMaterial="dkEdge"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0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Муниципальное бюджетное учреждение «Дом молодёжи» - помощь в привлечении волонтеров.</a:t>
            </a:r>
          </a:p>
        </p:txBody>
      </p:sp>
      <p:pic>
        <p:nvPicPr>
          <p:cNvPr id="8209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2" t="21245" r="28835" b="36118"/>
          <a:stretch>
            <a:fillRect/>
          </a:stretch>
        </p:blipFill>
        <p:spPr bwMode="auto">
          <a:xfrm>
            <a:off x="211138" y="3651250"/>
            <a:ext cx="712787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1049930" y="3605591"/>
            <a:ext cx="10967812" cy="707886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 prstMaterial="dkEdge"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0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Муниципальное учреждение культуры «Музей истории и археологии г. Надым» - база для</a:t>
            </a:r>
          </a:p>
          <a:p>
            <a:r>
              <a:rPr lang="ru-RU" altLang="ru-RU" sz="20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проведения репетиций и мастер – классов.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049930" y="4465824"/>
            <a:ext cx="10967812" cy="1015663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 prstMaterial="dkEdge"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altLang="ru-RU" sz="20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Муниципальное автономное учреждение «Телерадиокомпания Надым» – реклама на городских билбордах , на радио и телевиденье, а также освещение всех мероприятий проходящих в рамках проекта «Black Box Fest».</a:t>
            </a:r>
          </a:p>
        </p:txBody>
      </p:sp>
      <p:pic>
        <p:nvPicPr>
          <p:cNvPr id="8216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2" t="21245" r="28835" b="36118"/>
          <a:stretch>
            <a:fillRect/>
          </a:stretch>
        </p:blipFill>
        <p:spPr bwMode="auto">
          <a:xfrm>
            <a:off x="207963" y="4532313"/>
            <a:ext cx="712787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2725" y="-2036763"/>
            <a:ext cx="10109200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01415" y="866319"/>
            <a:ext cx="11789170" cy="2800767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 prstMaterial="dkEdge"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altLang="ru-RU" sz="22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Проект открытого фестиваля-конкурса современной песни «Black Box Fest» планируется тиражировать в другие населенные пункты ЯНАО. Для участников фестиваля будет создана мобильная творческая платформа для обмена знаниями и опытом. Реализация проекта позволит взять его за основу другим городам ЯНАО и открыть возможность для сотрудничества начинающим музыкантам Надымского района с коллегами из других городов.</a:t>
            </a:r>
          </a:p>
          <a:p>
            <a:pPr algn="just"/>
            <a:r>
              <a:rPr lang="ru-RU" altLang="ru-RU" sz="22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Уникальность проекта, его география позволяют в перспективе рассматривать его, как Открытый региональный проект при поддержке Департамента культуры ЯНАО.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6438" y="96878"/>
            <a:ext cx="7568547" cy="769441"/>
          </a:xfrm>
          <a:prstGeom prst="rect">
            <a:avLst/>
          </a:prstGeom>
          <a:noFill/>
          <a:effectLst>
            <a:outerShdw dist="12700" dir="600000" sx="1000" sy="1000" algn="ctr" rotWithShape="0">
              <a:schemeClr val="bg1"/>
            </a:outerShdw>
          </a:effec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44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88900" dist="38100" dir="2700000" algn="tl" rotWithShape="0">
                    <a:schemeClr val="tx1"/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Планы по развитию проекта</a:t>
            </a:r>
          </a:p>
        </p:txBody>
      </p:sp>
      <p:pic>
        <p:nvPicPr>
          <p:cNvPr id="9224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2" t="21245" r="28835" b="36118"/>
          <a:stretch>
            <a:fillRect/>
          </a:stretch>
        </p:blipFill>
        <p:spPr bwMode="auto">
          <a:xfrm>
            <a:off x="7980363" y="209550"/>
            <a:ext cx="714375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2" t="21245" r="28835" b="36118"/>
          <a:stretch>
            <a:fillRect/>
          </a:stretch>
        </p:blipFill>
        <p:spPr bwMode="auto">
          <a:xfrm>
            <a:off x="8816975" y="209550"/>
            <a:ext cx="712788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2" t="21245" r="28835" b="36118"/>
          <a:stretch>
            <a:fillRect/>
          </a:stretch>
        </p:blipFill>
        <p:spPr bwMode="auto">
          <a:xfrm>
            <a:off x="9659938" y="209550"/>
            <a:ext cx="714375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2" t="21245" r="28835" b="36118"/>
          <a:stretch>
            <a:fillRect/>
          </a:stretch>
        </p:blipFill>
        <p:spPr bwMode="auto">
          <a:xfrm>
            <a:off x="10504488" y="219075"/>
            <a:ext cx="712787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2" t="21245" r="28835" b="36118"/>
          <a:stretch>
            <a:fillRect/>
          </a:stretch>
        </p:blipFill>
        <p:spPr bwMode="auto">
          <a:xfrm>
            <a:off x="11339513" y="209550"/>
            <a:ext cx="714375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31" y="3769999"/>
            <a:ext cx="2591003" cy="19432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265265" y="3769999"/>
            <a:ext cx="2659592" cy="1994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701" y="3769999"/>
            <a:ext cx="2653716" cy="19902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971" y="3811245"/>
            <a:ext cx="2681474" cy="20111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84284" y="109371"/>
            <a:ext cx="11841134" cy="3046988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 prstMaterial="dkEdge"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sz="24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Примером инновации в данном проекте выступает многожанровость несовместимых на первый взгляд музыкальных форматов. Результат слияния разных направлений показал новые возможности представления о современной музыке, что полностью отвечает общей сверхзадаче проекта. В результате мониторинга среди муниципальных образований ЯНАО выяснилось, что аналога конкурса-фестиваля «Black Box Fest» на территории ЯНАО нет. Поэтому фестиваль стал первым проектом, который открыл возможности для многих ребят города Надыма и ЯНАО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0" y="3096608"/>
            <a:ext cx="3928177" cy="26177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738" y="3104842"/>
            <a:ext cx="3928177" cy="26177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814" y="3096608"/>
            <a:ext cx="3928177" cy="26177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-106363" y="109538"/>
            <a:ext cx="12377738" cy="522287"/>
          </a:xfrm>
          <a:prstGeom prst="rect">
            <a:avLst/>
          </a:prstGeom>
          <a:noFill/>
          <a:effectLst>
            <a:outerShdw dist="12700" dir="600000" sx="1000" sy="1000" algn="ctr" rotWithShape="0">
              <a:schemeClr val="bg1"/>
            </a:outerShdw>
          </a:effec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ru-RU" altLang="ru-RU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88900" dist="38100" dir="2700000" algn="tl" rotWithShape="0">
                  <a:schemeClr val="tx1"/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  <a:cs typeface="PT Astra Serif" panose="020A0603040505020204" pitchFamily="18" charset="-52"/>
            </a:endParaRPr>
          </a:p>
        </p:txBody>
      </p:sp>
      <p:sp>
        <p:nvSpPr>
          <p:cNvPr id="10250" name="Прямоугольник 2"/>
          <p:cNvSpPr>
            <a:spLocks noChangeArrowheads="1"/>
          </p:cNvSpPr>
          <p:nvPr/>
        </p:nvSpPr>
        <p:spPr bwMode="auto">
          <a:xfrm>
            <a:off x="3048000" y="2967038"/>
            <a:ext cx="609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</TotalTime>
  <Words>1160</Words>
  <Application>Microsoft Office PowerPoint</Application>
  <PresentationFormat>Широкоэкранный</PresentationFormat>
  <Paragraphs>71</Paragraphs>
  <Slides>15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Calibri</vt:lpstr>
      <vt:lpstr>Arial</vt:lpstr>
      <vt:lpstr>Calibri Light</vt:lpstr>
      <vt:lpstr>PT Astra Serif</vt:lpstr>
      <vt:lpstr>Times New Roman</vt:lpstr>
      <vt:lpstr>Тема Office</vt:lpstr>
      <vt:lpstr>Microsoft Excel Chart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Константин</dc:creator>
  <cp:lastModifiedBy>Вера</cp:lastModifiedBy>
  <cp:revision>101</cp:revision>
  <dcterms:created xsi:type="dcterms:W3CDTF">2021-04-29T07:09:40Z</dcterms:created>
  <dcterms:modified xsi:type="dcterms:W3CDTF">2022-04-26T08:49:13Z</dcterms:modified>
</cp:coreProperties>
</file>