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400" r:id="rId2"/>
    <p:sldId id="370" r:id="rId3"/>
    <p:sldId id="382" r:id="rId4"/>
    <p:sldId id="414" r:id="rId5"/>
    <p:sldId id="415" r:id="rId6"/>
    <p:sldId id="401" r:id="rId7"/>
    <p:sldId id="380" r:id="rId8"/>
    <p:sldId id="395" r:id="rId9"/>
    <p:sldId id="402" r:id="rId10"/>
    <p:sldId id="403" r:id="rId11"/>
    <p:sldId id="413" r:id="rId12"/>
    <p:sldId id="404" r:id="rId13"/>
    <p:sldId id="281" r:id="rId14"/>
    <p:sldId id="405" r:id="rId15"/>
    <p:sldId id="408" r:id="rId16"/>
    <p:sldId id="280" r:id="rId17"/>
    <p:sldId id="279" r:id="rId18"/>
    <p:sldId id="285" r:id="rId19"/>
    <p:sldId id="295" r:id="rId20"/>
    <p:sldId id="298" r:id="rId21"/>
    <p:sldId id="358" r:id="rId22"/>
    <p:sldId id="359" r:id="rId23"/>
    <p:sldId id="360" r:id="rId24"/>
    <p:sldId id="362" r:id="rId25"/>
    <p:sldId id="354" r:id="rId26"/>
    <p:sldId id="355" r:id="rId27"/>
    <p:sldId id="356" r:id="rId28"/>
    <p:sldId id="363" r:id="rId29"/>
    <p:sldId id="300" r:id="rId30"/>
    <p:sldId id="410" r:id="rId31"/>
    <p:sldId id="412" r:id="rId32"/>
    <p:sldId id="345" r:id="rId33"/>
    <p:sldId id="398" r:id="rId34"/>
    <p:sldId id="396" r:id="rId35"/>
    <p:sldId id="399" r:id="rId36"/>
  </p:sldIdLst>
  <p:sldSz cx="9144000" cy="6858000" type="screen4x3"/>
  <p:notesSz cx="6858000" cy="9144000"/>
  <p:embeddedFontLst>
    <p:embeddedFont>
      <p:font typeface="Book Antiqua" pitchFamily="18" charset="0"/>
      <p:regular r:id="rId38"/>
      <p:bold r:id="rId39"/>
      <p:italic r:id="rId40"/>
      <p:boldItalic r:id="rId41"/>
    </p:embeddedFont>
    <p:embeddedFont>
      <p:font typeface="Verdana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215900" marR="0" lvl="0" indent="-21431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5b8b7765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75b8b776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215900" marR="0" lvl="0" indent="-21431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5b8b7765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75b8b7765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5b8b7765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75b8b7765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b8b7765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75b8b776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b8b7765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75b8b776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b8b7765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75b8b776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b8b7765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75b8b776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b8b7765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75b8b776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914400" y="549275"/>
            <a:ext cx="776922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900112" y="1989137"/>
            <a:ext cx="7769225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914400" y="549275"/>
            <a:ext cx="776922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Book Antiqua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Book Antiqua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Book Antiqua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Book Antiqua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Book Antiqua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914400" y="549275"/>
            <a:ext cx="776922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Book Antiqua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Book Antiqua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Book Antiqua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Book Antiqua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Book Antiqua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Book Antiqua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14400" y="549275"/>
            <a:ext cx="776922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200"/>
              <a:buFont typeface="Book Antiqu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Book Antiqua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Book Antiqua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Book Antiqua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Book Antiqua"/>
              <a:buNone/>
              <a:defRPr sz="1600" b="1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Book Antiqua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Book Antiqua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Book Antiqua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Book Antiqua"/>
              <a:buNone/>
              <a:defRPr sz="16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Book Antiqua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Book Antiqua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Book Antiqua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Book Antiqua"/>
              <a:buNone/>
              <a:defRPr sz="1600" b="1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Book Antiqua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Book Antiqua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Book Antiqua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Book Antiqua"/>
              <a:buNone/>
              <a:defRPr sz="16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Book Antiqua"/>
              <a:buNone/>
              <a:defRPr sz="3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Book Antiqua"/>
              <a:buNone/>
              <a:defRPr sz="2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Book Antiqu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Book Antiqu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000"/>
              <a:buFont typeface="Book Antiqu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900"/>
              <a:buFont typeface="Book Antiqu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900"/>
              <a:buFont typeface="Book Antiqua"/>
              <a:buNone/>
              <a:defRPr sz="9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Book Antiqua"/>
              <a:buNone/>
              <a:defRPr sz="32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  <a:defRPr sz="28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Book Antiqua"/>
              <a:buNone/>
              <a:defRPr sz="24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Book Antiqu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Book Antiqu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000"/>
              <a:buFont typeface="Book Antiqu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900"/>
              <a:buFont typeface="Book Antiqu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900"/>
              <a:buFont typeface="Book Antiqua"/>
              <a:buNone/>
              <a:defRPr sz="9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914400" y="549275"/>
            <a:ext cx="776922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2535237" y="354012"/>
            <a:ext cx="4498975" cy="776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1"/>
          <p:cNvGrpSpPr/>
          <p:nvPr/>
        </p:nvGrpSpPr>
        <p:grpSpPr>
          <a:xfrm>
            <a:off x="0" y="0"/>
            <a:ext cx="8683625" cy="4873625"/>
            <a:chOff x="0" y="0"/>
            <a:chExt cx="5470" cy="3070"/>
          </a:xfrm>
        </p:grpSpPr>
        <p:sp>
          <p:nvSpPr>
            <p:cNvPr id="13" name="Google Shape;13;p1"/>
            <p:cNvSpPr/>
            <p:nvPr/>
          </p:nvSpPr>
          <p:spPr>
            <a:xfrm>
              <a:off x="0" y="0"/>
              <a:ext cx="382" cy="3070"/>
            </a:xfrm>
            <a:prstGeom prst="rect">
              <a:avLst/>
            </a:prstGeom>
            <a:blipFill rotWithShape="1">
              <a:blip r:embed="rId12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1"/>
            <p:cNvGrpSpPr/>
            <p:nvPr/>
          </p:nvGrpSpPr>
          <p:grpSpPr>
            <a:xfrm>
              <a:off x="240" y="893"/>
              <a:ext cx="5230" cy="113"/>
              <a:chOff x="240" y="893"/>
              <a:chExt cx="5230" cy="113"/>
            </a:xfrm>
          </p:grpSpPr>
          <p:sp>
            <p:nvSpPr>
              <p:cNvPr id="15" name="Google Shape;15;p1"/>
              <p:cNvSpPr/>
              <p:nvPr/>
            </p:nvSpPr>
            <p:spPr>
              <a:xfrm>
                <a:off x="4320" y="893"/>
                <a:ext cx="1150" cy="113"/>
              </a:xfrm>
              <a:prstGeom prst="rect">
                <a:avLst/>
              </a:prstGeom>
              <a:blipFill rotWithShape="1">
                <a:blip r:embed="rId1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" name="Google Shape;16;p1"/>
              <p:cNvCxnSpPr/>
              <p:nvPr/>
            </p:nvCxnSpPr>
            <p:spPr>
              <a:xfrm>
                <a:off x="240" y="941"/>
                <a:ext cx="5230" cy="0"/>
              </a:xfrm>
              <a:prstGeom prst="straightConnector1">
                <a:avLst/>
              </a:prstGeom>
              <a:noFill/>
              <a:ln w="44275" cap="sq" cmpd="sng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914400" y="549275"/>
            <a:ext cx="776922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200"/>
              <a:buFont typeface="Book Antiqua"/>
              <a:buNone/>
              <a:defRPr sz="42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900112" y="1989137"/>
            <a:ext cx="7769225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  <a:defRPr sz="28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2600"/>
              <a:buFont typeface="Book Antiqua"/>
              <a:buNone/>
              <a:defRPr sz="26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300"/>
              <a:buFont typeface="Book Antiqua"/>
              <a:buNone/>
              <a:defRPr sz="23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Book Antiqua"/>
              <a:buNone/>
              <a:defRPr sz="20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endParaRPr sz="1400"/>
          </a:p>
        </p:txBody>
      </p:sp>
      <p:cxnSp>
        <p:nvCxnSpPr>
          <p:cNvPr id="21" name="Google Shape;21;p1"/>
          <p:cNvCxnSpPr/>
          <p:nvPr/>
        </p:nvCxnSpPr>
        <p:spPr>
          <a:xfrm>
            <a:off x="0" y="4876800"/>
            <a:ext cx="609600" cy="1587"/>
          </a:xfrm>
          <a:prstGeom prst="straightConnector1">
            <a:avLst/>
          </a:prstGeom>
          <a:noFill/>
          <a:ln w="44275" cap="sq" cmpd="sng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" name="Google Shape;22;p1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24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14282" y="549275"/>
            <a:ext cx="871543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200"/>
              <a:buFont typeface="Book Antiqua"/>
              <a:buNone/>
            </a:pPr>
            <a:r>
              <a:rPr lang="ru-RU" sz="3600" b="1" dirty="0" smtClean="0"/>
              <a:t>ПРОЕКТ ДЛЯ ЛЮБЯЩИХ РОССИЮ</a:t>
            </a:r>
            <a:endParaRPr sz="3600" b="1"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702300" y="1556500"/>
            <a:ext cx="7967100" cy="4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3600" b="1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3600" b="1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3600" b="1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3600" b="1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/>
          </a:p>
        </p:txBody>
      </p:sp>
      <p:pic>
        <p:nvPicPr>
          <p:cNvPr id="6" name="Рисунок 5" descr="qr-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357562"/>
            <a:ext cx="3286148" cy="32861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1857364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err="1" smtClean="0">
                <a:solidFill>
                  <a:schemeClr val="accent2"/>
                </a:solidFill>
              </a:rPr>
              <a:t>код-россия.рф</a:t>
            </a:r>
            <a:endParaRPr lang="ru-RU" sz="800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Алена\Desktop\083351a5-358e-4432-9351-a0ee53cdcfa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429000"/>
            <a:ext cx="3679828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Механика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294" y="1527244"/>
            <a:ext cx="8172593" cy="4971972"/>
          </a:xfrm>
        </p:spPr>
        <p:txBody>
          <a:bodyPr/>
          <a:lstStyle/>
          <a:p>
            <a:r>
              <a:rPr lang="ru-RU" dirty="0" smtClean="0"/>
              <a:t>Каждый слот представляет трех героев (собирательные образы, а не исторические личности).</a:t>
            </a:r>
          </a:p>
          <a:p>
            <a:r>
              <a:rPr lang="ru-RU" dirty="0" smtClean="0"/>
              <a:t>Каждый герой имеет отдельное изображение (вертикально и горизонтально).</a:t>
            </a:r>
          </a:p>
          <a:p>
            <a:r>
              <a:rPr lang="ru-RU" dirty="0" smtClean="0"/>
              <a:t>К каждому слоту дается текстовое пояснение.</a:t>
            </a:r>
          </a:p>
          <a:p>
            <a:r>
              <a:rPr lang="ru-RU" dirty="0" err="1" smtClean="0"/>
              <a:t>Контент</a:t>
            </a:r>
            <a:r>
              <a:rPr lang="ru-RU" dirty="0" smtClean="0"/>
              <a:t> временно «зашит» в формат календаря, но предъявляется и без календарной сетки.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на </a:t>
            </a:r>
            <a:r>
              <a:rPr lang="ru-RU" dirty="0" smtClean="0"/>
              <a:t>июнь</a:t>
            </a:r>
            <a:r>
              <a:rPr lang="ru-RU" dirty="0" smtClean="0"/>
              <a:t> 2026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240741" cy="5202253"/>
          </a:xfrm>
        </p:spPr>
        <p:txBody>
          <a:bodyPr/>
          <a:lstStyle/>
          <a:p>
            <a:r>
              <a:rPr lang="ru-RU" dirty="0" smtClean="0"/>
              <a:t>Скачиваний с сайта </a:t>
            </a:r>
            <a:r>
              <a:rPr lang="ru-RU" dirty="0" err="1" smtClean="0"/>
              <a:t>код-россия.рф</a:t>
            </a:r>
            <a:r>
              <a:rPr lang="ru-RU" dirty="0" smtClean="0"/>
              <a:t> БОЛЕЕ </a:t>
            </a:r>
            <a:r>
              <a:rPr lang="ru-RU" dirty="0" smtClean="0"/>
              <a:t>1500000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Просмотров в </a:t>
            </a:r>
            <a:r>
              <a:rPr lang="ru-RU" dirty="0" err="1" smtClean="0"/>
              <a:t>тг-канале</a:t>
            </a:r>
            <a:r>
              <a:rPr lang="ru-RU" dirty="0" smtClean="0"/>
              <a:t>, </a:t>
            </a:r>
            <a:r>
              <a:rPr lang="ru-RU" dirty="0" err="1" smtClean="0"/>
              <a:t>ок</a:t>
            </a:r>
            <a:r>
              <a:rPr lang="ru-RU" dirty="0" smtClean="0"/>
              <a:t> и </a:t>
            </a:r>
            <a:r>
              <a:rPr lang="ru-RU" dirty="0" err="1" smtClean="0"/>
              <a:t>вк-сообществах</a:t>
            </a:r>
            <a:r>
              <a:rPr lang="ru-RU" dirty="0" smtClean="0"/>
              <a:t> – более </a:t>
            </a:r>
            <a:r>
              <a:rPr lang="ru-RU" dirty="0" smtClean="0"/>
              <a:t>40</a:t>
            </a:r>
            <a:r>
              <a:rPr lang="ru-RU" dirty="0" smtClean="0"/>
              <a:t>0000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Участников </a:t>
            </a:r>
            <a:r>
              <a:rPr lang="ru-RU" dirty="0" err="1" smtClean="0"/>
              <a:t>коллаборации</a:t>
            </a:r>
            <a:r>
              <a:rPr lang="ru-RU" dirty="0" smtClean="0"/>
              <a:t> с проектом «Доброе дело» - более </a:t>
            </a:r>
            <a:r>
              <a:rPr lang="ru-RU" dirty="0" smtClean="0"/>
              <a:t>5000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В регионах </a:t>
            </a:r>
            <a:r>
              <a:rPr lang="ru-RU" dirty="0" smtClean="0"/>
              <a:t>нередки </a:t>
            </a:r>
            <a:r>
              <a:rPr lang="ru-RU" dirty="0" smtClean="0"/>
              <a:t>случаи, когда </a:t>
            </a:r>
            <a:r>
              <a:rPr lang="ru-RU" dirty="0" err="1" smtClean="0"/>
              <a:t>контент</a:t>
            </a:r>
            <a:r>
              <a:rPr lang="ru-RU" dirty="0" smtClean="0"/>
              <a:t> проекта становился открыткой – его распечатывали и дарили на День защитника </a:t>
            </a:r>
            <a:r>
              <a:rPr lang="ru-RU" dirty="0" smtClean="0"/>
              <a:t>Отечества, День единства </a:t>
            </a:r>
            <a:r>
              <a:rPr lang="ru-RU" dirty="0" smtClean="0"/>
              <a:t>и День семьи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контента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слот представляет трех героев (собирательные образы, а не исторические личности).</a:t>
            </a:r>
          </a:p>
          <a:p>
            <a:r>
              <a:rPr lang="ru-RU" dirty="0" smtClean="0"/>
              <a:t>Каждый герой имеет отдельное изображение (вертикально и горизонтально).</a:t>
            </a:r>
          </a:p>
          <a:p>
            <a:r>
              <a:rPr lang="ru-RU" dirty="0" smtClean="0"/>
              <a:t>К каждому слоту дается текстовое пояснение.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 idx="4294967295"/>
          </p:nvPr>
        </p:nvSpPr>
        <p:spPr>
          <a:xfrm>
            <a:off x="684212" y="549275"/>
            <a:ext cx="79995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200"/>
              <a:buFont typeface="Book Antiqua"/>
              <a:buNone/>
            </a:pPr>
            <a:r>
              <a:rPr lang="en-US" b="1" dirty="0"/>
              <a:t>        </a:t>
            </a:r>
            <a:r>
              <a:rPr lang="ru-RU" b="1" dirty="0" smtClean="0"/>
              <a:t>ЖИЗНЬ</a:t>
            </a:r>
            <a:endParaRPr sz="42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4294967295"/>
          </p:nvPr>
        </p:nvSpPr>
        <p:spPr>
          <a:xfrm>
            <a:off x="832500" y="1708425"/>
            <a:ext cx="8311500" cy="47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6600" b="1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r>
              <a:rPr lang="en-US" dirty="0"/>
              <a:t>  </a:t>
            </a:r>
            <a:r>
              <a:rPr lang="en-US" sz="2800" b="1" i="0" u="none" strike="noStrike" cap="none" dirty="0">
                <a:solidFill>
                  <a:srgbClr val="000099"/>
                </a:solidFill>
              </a:rPr>
              <a:t>	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rPr>
              <a:t>							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5124" name="Picture 4" descr="C:\Users\Алена\Desktop\Общая горизонтальная календарь аль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 idx="4294967295"/>
          </p:nvPr>
        </p:nvSpPr>
        <p:spPr>
          <a:xfrm>
            <a:off x="684212" y="549275"/>
            <a:ext cx="79995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200"/>
              <a:buFont typeface="Book Antiqua"/>
              <a:buNone/>
            </a:pPr>
            <a:r>
              <a:rPr lang="en-US" b="1" dirty="0"/>
              <a:t>        </a:t>
            </a:r>
            <a:r>
              <a:rPr lang="ru-RU" b="1" dirty="0" smtClean="0"/>
              <a:t>ЖИЗНЬ</a:t>
            </a:r>
            <a:endParaRPr sz="42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4294967295"/>
          </p:nvPr>
        </p:nvSpPr>
        <p:spPr>
          <a:xfrm>
            <a:off x="832500" y="1708425"/>
            <a:ext cx="8311500" cy="47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6600" b="1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r>
              <a:rPr lang="en-US" dirty="0"/>
              <a:t>  </a:t>
            </a:r>
            <a:r>
              <a:rPr lang="en-US" sz="2800" b="1" i="0" u="none" strike="noStrike" cap="none" dirty="0">
                <a:solidFill>
                  <a:srgbClr val="000099"/>
                </a:solidFill>
              </a:rPr>
              <a:t>	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rPr>
              <a:t>							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27" name="Picture 3" descr="C:\Users\Алена\Desktop\ЦЕННОСТИ\папка\Богатырь горизонталь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581310" cy="482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 idx="4294967295"/>
          </p:nvPr>
        </p:nvSpPr>
        <p:spPr>
          <a:xfrm>
            <a:off x="684212" y="549275"/>
            <a:ext cx="79995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200"/>
              <a:buFont typeface="Book Antiqua"/>
              <a:buNone/>
            </a:pPr>
            <a:r>
              <a:rPr lang="en-US" b="1" dirty="0"/>
              <a:t>        </a:t>
            </a:r>
            <a:r>
              <a:rPr lang="ru-RU" b="1" dirty="0" smtClean="0"/>
              <a:t>ЖИЗНЬ</a:t>
            </a:r>
            <a:endParaRPr sz="42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4294967295"/>
          </p:nvPr>
        </p:nvSpPr>
        <p:spPr>
          <a:xfrm>
            <a:off x="832500" y="1708425"/>
            <a:ext cx="8311500" cy="47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6600" b="1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r>
              <a:rPr lang="en-US" dirty="0"/>
              <a:t>  </a:t>
            </a:r>
            <a:r>
              <a:rPr lang="en-US" sz="2800" b="1" i="0" u="none" strike="noStrike" cap="none" dirty="0">
                <a:solidFill>
                  <a:srgbClr val="000099"/>
                </a:solidFill>
              </a:rPr>
              <a:t>	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rPr>
              <a:t>							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5" name="Picture 2" descr="C:\Users\Алена\Desktop\ЦЕННОСТИ\папка\Богатырь вертикаль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2619314" cy="4656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 idx="4294967295"/>
          </p:nvPr>
        </p:nvSpPr>
        <p:spPr>
          <a:xfrm>
            <a:off x="684212" y="549275"/>
            <a:ext cx="79995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/>
            <a:r>
              <a:rPr lang="ru-RU" sz="2800" b="1" dirty="0" smtClean="0"/>
              <a:t>ПАТРИОТИЗМ. ГРАЖДАНСТВЕННОСТЬ. СЛУЖЕНИЕ ОТЕЧЕСТВУ</a:t>
            </a:r>
            <a:endParaRPr sz="28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4294967295"/>
          </p:nvPr>
        </p:nvSpPr>
        <p:spPr>
          <a:xfrm>
            <a:off x="832500" y="1708425"/>
            <a:ext cx="8311500" cy="47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6600" b="1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600" b="1" dirty="0" smtClean="0"/>
              <a:t>      </a:t>
            </a:r>
            <a:endParaRPr sz="6600" b="1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r>
              <a:rPr lang="en-US" dirty="0"/>
              <a:t>  </a:t>
            </a:r>
            <a:r>
              <a:rPr lang="en-US" sz="2800" b="1" i="0" u="none" strike="noStrike" cap="none" dirty="0">
                <a:solidFill>
                  <a:srgbClr val="000099"/>
                </a:solidFill>
              </a:rPr>
              <a:t>	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rPr>
              <a:t>							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6148" name="Picture 4" descr="C:\Users\Алена\Desktop\3-героя-февраль-календа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 idx="4294967295"/>
          </p:nvPr>
        </p:nvSpPr>
        <p:spPr>
          <a:xfrm>
            <a:off x="684212" y="549275"/>
            <a:ext cx="79995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/>
            <a:r>
              <a:rPr lang="ru-RU" b="1" dirty="0" smtClean="0"/>
              <a:t>      ПРАВА И СВОБОДЫ</a:t>
            </a:r>
            <a:endParaRPr sz="42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4294967295"/>
          </p:nvPr>
        </p:nvSpPr>
        <p:spPr>
          <a:xfrm>
            <a:off x="832500" y="1708425"/>
            <a:ext cx="8311500" cy="47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6600" b="1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600" b="1" dirty="0" smtClean="0"/>
              <a:t>      </a:t>
            </a:r>
            <a:endParaRPr sz="6600" b="1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r>
              <a:rPr lang="en-US" dirty="0"/>
              <a:t>  </a:t>
            </a:r>
            <a:r>
              <a:rPr lang="en-US" sz="2800" b="1" i="0" u="none" strike="noStrike" cap="none" dirty="0">
                <a:solidFill>
                  <a:srgbClr val="000099"/>
                </a:solidFill>
              </a:rPr>
              <a:t>	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rPr>
              <a:t>							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27" name="Picture 3" descr="C:\Users\Алена\Desktop\м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ДОСТОИНСТВО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апр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643050"/>
            <a:ext cx="8072462" cy="4540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572660" cy="860425"/>
          </a:xfrm>
        </p:spPr>
        <p:txBody>
          <a:bodyPr/>
          <a:lstStyle/>
          <a:p>
            <a:r>
              <a:rPr lang="ru-RU" sz="3600" b="1" dirty="0" smtClean="0"/>
              <a:t>ИСТОРИЧЕСКАЯ ПАМЯТЬ </a:t>
            </a:r>
            <a:br>
              <a:rPr lang="ru-RU" sz="3600" b="1" dirty="0" smtClean="0"/>
            </a:br>
            <a:r>
              <a:rPr lang="ru-RU" sz="3600" b="1" dirty="0" smtClean="0"/>
              <a:t>И ПРЕЕМСТВЕННОСТЬ ПОКОЛЕНИЙ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щий календа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85926"/>
            <a:ext cx="8001024" cy="4500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9275"/>
            <a:ext cx="8643998" cy="860425"/>
          </a:xfrm>
        </p:spPr>
        <p:txBody>
          <a:bodyPr/>
          <a:lstStyle/>
          <a:p>
            <a:r>
              <a:rPr lang="ru-RU" sz="3600" b="1" dirty="0" smtClean="0"/>
              <a:t>ЗАГАДКА РОССИЙСКОГО КОДА…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643051"/>
            <a:ext cx="8026427" cy="4845062"/>
          </a:xfrm>
        </p:spPr>
        <p:txBody>
          <a:bodyPr/>
          <a:lstStyle/>
          <a:p>
            <a:r>
              <a:rPr lang="ru-RU" dirty="0" smtClean="0"/>
              <a:t>…не дает покоя пытливым умам.</a:t>
            </a:r>
          </a:p>
          <a:p>
            <a:r>
              <a:rPr lang="ru-RU" dirty="0" smtClean="0"/>
              <a:t>Мы решили предложить молодежи, просветителям и согражданам вариант визуализации ценностей, указанных в 809 Указе Президента России.</a:t>
            </a:r>
          </a:p>
          <a:p>
            <a:r>
              <a:rPr lang="ru-RU" dirty="0" smtClean="0"/>
              <a:t>Постарались найти эти смыслы в глубине эпох и контексте современности и начать дискуссию. </a:t>
            </a:r>
            <a:r>
              <a:rPr lang="ru-RU" dirty="0" err="1" smtClean="0"/>
              <a:t>Контент</a:t>
            </a:r>
            <a:r>
              <a:rPr lang="ru-RU" dirty="0" smtClean="0"/>
              <a:t> скачивается как обои на телефон или ноутбук, им можно делиться в </a:t>
            </a:r>
            <a:r>
              <a:rPr lang="ru-RU" dirty="0" err="1" smtClean="0"/>
              <a:t>соцсетях</a:t>
            </a:r>
            <a:r>
              <a:rPr lang="ru-RU" dirty="0" smtClean="0"/>
              <a:t> или распечатать.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572660" cy="860425"/>
          </a:xfrm>
        </p:spPr>
        <p:txBody>
          <a:bodyPr/>
          <a:lstStyle/>
          <a:p>
            <a:r>
              <a:rPr lang="ru-RU" sz="3600" b="1" dirty="0" smtClean="0"/>
              <a:t>КОЛЛЕКТИВИЗМ, ВЗАИМОПОМОЩЬ И ВЗАИМОУВАЖЕНИЕ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бщий ию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55"/>
            <a:ext cx="8001056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572660" cy="860425"/>
          </a:xfrm>
        </p:spPr>
        <p:txBody>
          <a:bodyPr/>
          <a:lstStyle/>
          <a:p>
            <a:pPr algn="ctr"/>
            <a:r>
              <a:rPr lang="ru-RU" sz="3600" b="1" dirty="0" smtClean="0"/>
              <a:t>     </a:t>
            </a:r>
            <a:r>
              <a:rPr lang="ru-RU" sz="4000" b="1" dirty="0" smtClean="0"/>
              <a:t>КРЕПКАЯ СЕМЬЯ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крепкая сем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8382027" cy="47148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7"/>
            <a:ext cx="9215502" cy="1052534"/>
          </a:xfrm>
        </p:spPr>
        <p:txBody>
          <a:bodyPr/>
          <a:lstStyle/>
          <a:p>
            <a:r>
              <a:rPr lang="ru-RU" sz="2800" b="1" dirty="0" smtClean="0"/>
              <a:t>ВЫСОКИЕ НРАВСТВЕННЫЕ ИДЕАЛЫ. ПРИОРИТЕТ ДУХОВНОГО НАД МАТЕРИАЛЬНЫМ</a:t>
            </a:r>
            <a:r>
              <a:rPr lang="ru-RU" sz="3400" dirty="0" smtClean="0"/>
              <a:t>.</a:t>
            </a:r>
            <a:endParaRPr lang="ru-RU" sz="3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август 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8778240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СОЗИДАТЕЛЬНЫЙ ТРУД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озидательный тру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14488"/>
            <a:ext cx="8215338" cy="46211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СПРАВЕДЛИВОСТЬ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щий календарь аль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572660" cy="860425"/>
          </a:xfrm>
        </p:spPr>
        <p:txBody>
          <a:bodyPr/>
          <a:lstStyle/>
          <a:p>
            <a:pPr algn="ctr"/>
            <a:r>
              <a:rPr lang="ru-RU" sz="3600" b="1" dirty="0" smtClean="0"/>
              <a:t>ЕДИНСТВО НАРОДОВ РОССИИ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нояб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00174"/>
            <a:ext cx="7715272" cy="43398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572660" cy="860425"/>
          </a:xfrm>
        </p:spPr>
        <p:txBody>
          <a:bodyPr/>
          <a:lstStyle/>
          <a:p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Русь аль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8255026" cy="46434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572660" cy="860425"/>
          </a:xfrm>
        </p:spPr>
        <p:txBody>
          <a:bodyPr/>
          <a:lstStyle/>
          <a:p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СС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8072462" cy="45407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572660" cy="860425"/>
          </a:xfrm>
        </p:spPr>
        <p:txBody>
          <a:bodyPr/>
          <a:lstStyle/>
          <a:p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Росс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643050"/>
            <a:ext cx="7858148" cy="44202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5"/>
            <a:ext cx="7769225" cy="981096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4400" b="1" dirty="0" smtClean="0"/>
              <a:t>ВСЕГДА </a:t>
            </a:r>
            <a:br>
              <a:rPr lang="ru-RU" sz="4400" b="1" dirty="0" smtClean="0"/>
            </a:br>
            <a:r>
              <a:rPr lang="ru-RU" sz="4400" b="1" dirty="0" smtClean="0"/>
              <a:t>                                 С ТОБОЙ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Ален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357214"/>
            <a:ext cx="2744882" cy="4357694"/>
          </a:xfrm>
          <a:prstGeom prst="rect">
            <a:avLst/>
          </a:prstGeom>
          <a:noFill/>
        </p:spPr>
      </p:pic>
      <p:pic>
        <p:nvPicPr>
          <p:cNvPr id="2050" name="Picture 2" descr="C:\Users\Алена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2793492" cy="3967171"/>
          </a:xfrm>
          <a:prstGeom prst="rect">
            <a:avLst/>
          </a:prstGeom>
          <a:noFill/>
        </p:spPr>
      </p:pic>
      <p:pic>
        <p:nvPicPr>
          <p:cNvPr id="10" name="Рисунок 9" descr="TNUCNJU_p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071678"/>
            <a:ext cx="5100275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 idx="4294967295"/>
          </p:nvPr>
        </p:nvSpPr>
        <p:spPr>
          <a:xfrm>
            <a:off x="285720" y="549275"/>
            <a:ext cx="8715436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200"/>
              <a:buFont typeface="Book Antiqua"/>
              <a:buNone/>
            </a:pPr>
            <a:r>
              <a:rPr lang="ru-RU" sz="3600" b="1" dirty="0" smtClean="0"/>
              <a:t>В ЧЕМ ВИДИМ ПРОБЛЕМУ</a:t>
            </a:r>
            <a:r>
              <a:rPr lang="en-US" sz="3600" b="1" i="0" u="none" strike="noStrike" cap="none" dirty="0" smtClean="0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rPr>
              <a:t>?</a:t>
            </a:r>
            <a:endParaRPr sz="36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294967295"/>
          </p:nvPr>
        </p:nvSpPr>
        <p:spPr>
          <a:xfrm>
            <a:off x="395287" y="1989137"/>
            <a:ext cx="8748712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r>
              <a:rPr lang="en-US" sz="2800" b="0" i="0" u="none" strike="noStrike" cap="none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rPr>
              <a:t>								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684200" y="1844675"/>
            <a:ext cx="7559700" cy="4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О ценностях и Указе говорят всюду.</a:t>
            </a:r>
            <a:endParaRPr sz="1600" b="1">
              <a:solidFill>
                <a:srgbClr val="1C4587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600" b="1">
              <a:solidFill>
                <a:srgbClr val="1C4587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Чаще это довольно формальный разговор или задачка на заучивание.</a:t>
            </a:r>
            <a:endParaRPr sz="1600" b="1">
              <a:solidFill>
                <a:srgbClr val="1C4587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600" b="1">
              <a:solidFill>
                <a:srgbClr val="1C4587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При таком подходе мы не получим эффекта глубокого понимания и осознания перечня ценностей как смысловой основы цивилизации Россия.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600" b="1">
              <a:solidFill>
                <a:srgbClr val="1C4587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Визуальный </a:t>
            </a:r>
            <a:r>
              <a:rPr lang="ru-RU" sz="1600" b="1" dirty="0" err="1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контент</a:t>
            </a: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, подкрепленный поговорками и пословицами, сможет помочь: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Char char="-"/>
            </a:pP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- заинтересовать аудиторию (картинку нельзя «</a:t>
            </a:r>
            <a:r>
              <a:rPr lang="ru-RU" sz="1600" b="1" dirty="0" err="1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развидеть</a:t>
            </a: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»),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Char char="-"/>
            </a:pP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- вовлечь ее в дискуссию и обмен идеями,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Char char="-"/>
            </a:pP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- тем самым ввести ценности в жизненный контекст.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Также возможность делиться картинками и мнением в </a:t>
            </a:r>
            <a:r>
              <a:rPr lang="ru-RU" sz="1600" b="1" dirty="0" err="1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соцсетях</a:t>
            </a: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, размещать картинки на </a:t>
            </a:r>
            <a:r>
              <a:rPr lang="ru-RU" sz="1600" b="1" dirty="0" err="1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гаджетах</a:t>
            </a: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 позволит обеспечить постепенное введение в повседневный контекст, а распространение в интернете – внедрение в поле захвата </a:t>
            </a:r>
            <a:r>
              <a:rPr lang="ru-RU" sz="1600" b="1" dirty="0" err="1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нейросетей</a:t>
            </a:r>
            <a:r>
              <a:rPr lang="ru-RU" sz="1600" b="1" dirty="0" smtClean="0">
                <a:solidFill>
                  <a:srgbClr val="1C4587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Контент</a:t>
            </a:r>
            <a:r>
              <a:rPr lang="ru-RU" b="1" dirty="0" smtClean="0"/>
              <a:t> представлен: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014" y="1714487"/>
            <a:ext cx="8348324" cy="477362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/>
              <a:t>форумы </a:t>
            </a:r>
            <a:r>
              <a:rPr lang="ru-RU" sz="2400" dirty="0" err="1" smtClean="0"/>
              <a:t>медиаэстафеты</a:t>
            </a:r>
            <a:r>
              <a:rPr lang="ru-RU" sz="2400" dirty="0" smtClean="0"/>
              <a:t>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«17 ценностей России» , фестиваль просветителей </a:t>
            </a:r>
            <a:r>
              <a:rPr lang="ru-RU" sz="2400" dirty="0" err="1" smtClean="0"/>
              <a:t>УрФО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семинар «</a:t>
            </a:r>
            <a:r>
              <a:rPr lang="ru-RU" sz="2400" dirty="0" err="1" smtClean="0"/>
              <a:t>Роспатриотцентра</a:t>
            </a:r>
            <a:r>
              <a:rPr lang="ru-RU" sz="2400" dirty="0" smtClean="0"/>
              <a:t>» в Новом Херсонесе</a:t>
            </a:r>
          </a:p>
          <a:p>
            <a:pPr>
              <a:buFontTx/>
              <a:buChar char="-"/>
            </a:pPr>
            <a:r>
              <a:rPr lang="ru-RU" sz="2400" dirty="0" smtClean="0"/>
              <a:t> «Маяки культуры» в «Тавриде»</a:t>
            </a:r>
          </a:p>
          <a:p>
            <a:pPr>
              <a:buFontTx/>
              <a:buChar char="-"/>
            </a:pPr>
            <a:r>
              <a:rPr lang="en-US" sz="2400" dirty="0" smtClean="0"/>
              <a:t>III</a:t>
            </a:r>
            <a:r>
              <a:rPr lang="ru-RU" sz="2400" dirty="0" smtClean="0"/>
              <a:t> Международный слет студенческих СМИ</a:t>
            </a:r>
          </a:p>
          <a:p>
            <a:pPr>
              <a:buFontTx/>
              <a:buChar char="-"/>
            </a:pPr>
            <a:r>
              <a:rPr lang="ru-RU" sz="2400" dirty="0" smtClean="0"/>
              <a:t>Центр знаний «Машук»</a:t>
            </a:r>
          </a:p>
          <a:p>
            <a:pPr>
              <a:buFontTx/>
              <a:buChar char="-"/>
            </a:pPr>
            <a:r>
              <a:rPr lang="ru-RU" sz="2400" dirty="0" smtClean="0"/>
              <a:t>поддержан </a:t>
            </a:r>
            <a:r>
              <a:rPr lang="ru-RU" sz="2400" dirty="0" err="1" smtClean="0"/>
              <a:t>Минпросвещения</a:t>
            </a:r>
            <a:r>
              <a:rPr lang="ru-RU" sz="2400" dirty="0" smtClean="0"/>
              <a:t> РФ, командой Российского общества «Знание» и сообществом наставников-просветителей</a:t>
            </a:r>
          </a:p>
          <a:p>
            <a:pPr>
              <a:buFontTx/>
              <a:buChar char="-"/>
            </a:pPr>
            <a:r>
              <a:rPr lang="ru-RU" sz="2400" smtClean="0"/>
              <a:t>Проект активно освещается </a:t>
            </a:r>
            <a:r>
              <a:rPr lang="ru-RU" sz="2400" dirty="0" smtClean="0"/>
              <a:t>в СМИ </a:t>
            </a:r>
            <a:r>
              <a:rPr lang="en-US" sz="2400" dirty="0" smtClean="0"/>
              <a:t>https://disk.yandex.ru/i/K9z-ZsoxLBz5OA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РАБОТАЕТ ПРОЕКТ?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71613"/>
            <a:ext cx="9286908" cy="4916500"/>
          </a:xfrm>
        </p:spPr>
        <p:txBody>
          <a:bodyPr/>
          <a:lstStyle/>
          <a:p>
            <a:r>
              <a:rPr lang="ru-RU" dirty="0" smtClean="0"/>
              <a:t>	</a:t>
            </a:r>
          </a:p>
          <a:p>
            <a:r>
              <a:rPr lang="ru-RU" dirty="0" smtClean="0"/>
              <a:t>	Свои мысли по поводу визуализации выражают участники проекта «Другое дело» - они делятся картинками в </a:t>
            </a:r>
            <a:r>
              <a:rPr lang="ru-RU" dirty="0" err="1" smtClean="0"/>
              <a:t>соцсетях</a:t>
            </a:r>
            <a:r>
              <a:rPr lang="ru-RU" dirty="0" smtClean="0"/>
              <a:t>, пишут свои мысли. </a:t>
            </a:r>
          </a:p>
          <a:p>
            <a:r>
              <a:rPr lang="ru-RU" dirty="0" smtClean="0"/>
              <a:t>   Начата работа по анимации </a:t>
            </a:r>
            <a:r>
              <a:rPr lang="ru-RU" dirty="0" err="1" smtClean="0"/>
              <a:t>контента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Алена\Desktop\кузнец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14884"/>
            <a:ext cx="1785950" cy="1785950"/>
          </a:xfrm>
          <a:prstGeom prst="rect">
            <a:avLst/>
          </a:prstGeom>
          <a:noFill/>
        </p:spPr>
      </p:pic>
      <p:pic>
        <p:nvPicPr>
          <p:cNvPr id="1027" name="Picture 3" descr="C:\Users\Алена\Desktop\сопел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714884"/>
            <a:ext cx="1809737" cy="1809737"/>
          </a:xfrm>
          <a:prstGeom prst="rect">
            <a:avLst/>
          </a:prstGeom>
          <a:noFill/>
        </p:spPr>
      </p:pic>
      <p:pic>
        <p:nvPicPr>
          <p:cNvPr id="4" name="Picture 2" descr="C:\Users\Алена\Desktop\МАЛЬЧИ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786322"/>
            <a:ext cx="1666861" cy="1666861"/>
          </a:xfrm>
          <a:prstGeom prst="rect">
            <a:avLst/>
          </a:prstGeom>
          <a:noFill/>
        </p:spPr>
      </p:pic>
      <p:pic>
        <p:nvPicPr>
          <p:cNvPr id="6146" name="Picture 2" descr="C:\Users\Алена\Desktop\июль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786322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49275"/>
            <a:ext cx="8540781" cy="8604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МОЛОДЕЖЬ ДУМАЕТ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25-03-05_14-23-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205" y="1446062"/>
            <a:ext cx="2046305" cy="4351338"/>
          </a:xfrm>
        </p:spPr>
      </p:pic>
      <p:pic>
        <p:nvPicPr>
          <p:cNvPr id="5" name="Рисунок 4" descr="2025-03-05_14-28-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712" y="1414731"/>
            <a:ext cx="3635724" cy="4262437"/>
          </a:xfrm>
          <a:prstGeom prst="rect">
            <a:avLst/>
          </a:prstGeom>
        </p:spPr>
      </p:pic>
      <p:pic>
        <p:nvPicPr>
          <p:cNvPr id="6" name="Рисунок 5" descr="2025-03-05_14-41-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799" y="444932"/>
            <a:ext cx="2464938" cy="583011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025-11-13_10-23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5133975" cy="5962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25-11-12_05-14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5143536" cy="515283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25-11-14_16-09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957262"/>
            <a:ext cx="6686550" cy="4943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 idx="4294967295"/>
          </p:nvPr>
        </p:nvSpPr>
        <p:spPr>
          <a:xfrm>
            <a:off x="684212" y="549275"/>
            <a:ext cx="79995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/>
            <a:r>
              <a:rPr lang="en-US" b="1" dirty="0"/>
              <a:t>     </a:t>
            </a:r>
            <a:r>
              <a:rPr lang="ru-RU" b="1" dirty="0" smtClean="0"/>
              <a:t>ЗАЧЕМ ЭТО НУЖНО?</a:t>
            </a:r>
            <a:endParaRPr sz="42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4294967295"/>
          </p:nvPr>
        </p:nvSpPr>
        <p:spPr>
          <a:xfrm>
            <a:off x="395287" y="1989137"/>
            <a:ext cx="8748600" cy="44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r>
              <a:rPr lang="en-US" sz="2800" b="1" i="0" u="none" strike="noStrike" cap="none" dirty="0">
                <a:solidFill>
                  <a:srgbClr val="000099"/>
                </a:solidFill>
              </a:rPr>
              <a:t>	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rPr>
              <a:t>							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1619250" y="1844675"/>
            <a:ext cx="66246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643050"/>
            <a:ext cx="78581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/>
                </a:solidFill>
              </a:rPr>
              <a:t> Заинтересовать юное и молодое поколения визуальным продуктом и вызвать живой интерес к изучению и понимаю традиционных российских ценностей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/>
                </a:solidFill>
              </a:rPr>
              <a:t> Встроить российские традиционные ценности в повседневный контекст коммуникаций разных поколений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/>
                </a:solidFill>
              </a:rPr>
              <a:t> Встроить в работу </a:t>
            </a:r>
            <a:r>
              <a:rPr lang="ru-RU" sz="2400" b="1" dirty="0" err="1" smtClean="0">
                <a:solidFill>
                  <a:schemeClr val="accent2"/>
                </a:solidFill>
              </a:rPr>
              <a:t>нейросетей</a:t>
            </a:r>
            <a:r>
              <a:rPr lang="ru-RU" sz="2400" b="1" dirty="0" smtClean="0">
                <a:solidFill>
                  <a:schemeClr val="accent2"/>
                </a:solidFill>
              </a:rPr>
              <a:t> российские образы для изменения результата продуктов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/>
                </a:solidFill>
              </a:rPr>
              <a:t> Организовать дискуссию между поколениями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/>
                </a:solidFill>
              </a:rPr>
              <a:t> Помочь педагогическому и родительскому сообществу готовым визуальным материалом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 idx="4294967295"/>
          </p:nvPr>
        </p:nvSpPr>
        <p:spPr>
          <a:xfrm>
            <a:off x="684212" y="549275"/>
            <a:ext cx="79995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/>
            <a:r>
              <a:rPr lang="en-US" b="1" dirty="0"/>
              <a:t>   </a:t>
            </a:r>
            <a:r>
              <a:rPr lang="ru-RU" b="1" dirty="0" smtClean="0"/>
              <a:t>ФОРМАТ</a:t>
            </a:r>
            <a:endParaRPr sz="42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4294967295"/>
          </p:nvPr>
        </p:nvSpPr>
        <p:spPr>
          <a:xfrm>
            <a:off x="395287" y="1989137"/>
            <a:ext cx="8748600" cy="44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Book Antiqua"/>
              <a:buNone/>
            </a:pPr>
            <a:r>
              <a:rPr lang="en-US" sz="2800" b="1" i="0" u="none" strike="noStrike" cap="none" dirty="0">
                <a:solidFill>
                  <a:srgbClr val="000099"/>
                </a:solidFill>
              </a:rPr>
              <a:t>	</a:t>
            </a:r>
            <a:r>
              <a:rPr lang="en-US" sz="2800" b="0" i="0" u="none" strike="noStrike" cap="none" dirty="0">
                <a:solidFill>
                  <a:srgbClr val="000099"/>
                </a:solidFill>
                <a:latin typeface="Book Antiqua"/>
                <a:ea typeface="Book Antiqua"/>
                <a:cs typeface="Book Antiqua"/>
                <a:sym typeface="Book Antiqua"/>
              </a:rPr>
              <a:t>								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Book Antiqua"/>
              <a:buNone/>
            </a:pPr>
            <a:endParaRPr sz="4000" b="0" i="0" u="none" strike="noStrike" cap="none">
              <a:solidFill>
                <a:srgbClr val="00009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1619250" y="1844675"/>
            <a:ext cx="66246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643050"/>
            <a:ext cx="78581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Сайт с визуальными продуктами для ноутбуков, телефонов и распечатки, </a:t>
            </a:r>
            <a:r>
              <a:rPr lang="ru-RU" sz="2000" b="1" dirty="0" err="1" smtClean="0">
                <a:solidFill>
                  <a:schemeClr val="accent2"/>
                </a:solidFill>
              </a:rPr>
              <a:t>соцсети</a:t>
            </a:r>
            <a:r>
              <a:rPr lang="ru-RU" sz="2000" b="1" dirty="0" smtClean="0">
                <a:solidFill>
                  <a:schemeClr val="accent2"/>
                </a:solidFill>
              </a:rPr>
              <a:t> проекта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/>
                </a:solidFill>
              </a:rPr>
              <a:t> Визуализация авторскими художественными работами по </a:t>
            </a:r>
            <a:r>
              <a:rPr lang="ru-RU" sz="2000" b="1" dirty="0" err="1" smtClean="0">
                <a:solidFill>
                  <a:schemeClr val="accent2"/>
                </a:solidFill>
              </a:rPr>
              <a:t>техзаданию</a:t>
            </a:r>
            <a:r>
              <a:rPr lang="ru-RU" sz="2000" b="1" dirty="0" smtClean="0">
                <a:solidFill>
                  <a:schemeClr val="accent2"/>
                </a:solidFill>
              </a:rPr>
              <a:t> идеолога в трех эпохах: Русь стародавняя, времена СССР, современная Россия (ответ на вопрос, откуда произрастают ценности)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/>
                </a:solidFill>
              </a:rPr>
              <a:t> Образы не привязаны к историческим личностям, они </a:t>
            </a:r>
            <a:r>
              <a:rPr lang="ru-RU" sz="2000" b="1" dirty="0" err="1" smtClean="0">
                <a:solidFill>
                  <a:schemeClr val="accent2"/>
                </a:solidFill>
              </a:rPr>
              <a:t>собирательны</a:t>
            </a:r>
            <a:r>
              <a:rPr lang="ru-RU" sz="2000" b="1" dirty="0" smtClean="0">
                <a:solidFill>
                  <a:schemeClr val="accent2"/>
                </a:solidFill>
              </a:rPr>
              <a:t> и дают свободу в обсуждении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/>
                </a:solidFill>
              </a:rPr>
              <a:t> Образы сопровождаются пословицами и поговорками, внедряя их в повседневный контекст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/>
                </a:solidFill>
              </a:rPr>
              <a:t> Образы можно свободно скачать - как с календарем, так и без него, как по три образа, так и по одному, в вертикальном и горизонтальном форматах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hoto_2025-04-17_17-08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4" y="396816"/>
            <a:ext cx="8329192" cy="62468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b="1" dirty="0" smtClean="0"/>
              <a:t>Куда идет человек за ответами?!</a:t>
            </a:r>
          </a:p>
          <a:p>
            <a:r>
              <a:rPr lang="ru-RU" sz="4800" b="1" dirty="0" smtClean="0"/>
              <a:t>В Интернет и </a:t>
            </a:r>
            <a:r>
              <a:rPr lang="ru-RU" sz="4800" b="1" dirty="0" err="1" smtClean="0"/>
              <a:t>нейронки</a:t>
            </a:r>
            <a:endParaRPr lang="ru-RU" sz="4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998" y="1"/>
            <a:ext cx="8731855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видит там… ответ </a:t>
            </a:r>
            <a:b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запрос о ценностях</a:t>
            </a:r>
            <a:endParaRPr lang="ru-RU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C38D62-2316-D49A-5F47-5763B604F94C}"/>
              </a:ext>
            </a:extLst>
          </p:cNvPr>
          <p:cNvSpPr txBox="1"/>
          <p:nvPr/>
        </p:nvSpPr>
        <p:spPr>
          <a:xfrm>
            <a:off x="397158" y="1580134"/>
            <a:ext cx="3431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>
                <a:solidFill>
                  <a:srgbClr val="FFFFFF"/>
                </a:solidFill>
              </a:defRPr>
            </a:pPr>
            <a:endParaRPr lang="ru-RU" sz="2000" dirty="0">
              <a:solidFill>
                <a:srgbClr val="444444"/>
              </a:solidFill>
              <a:latin typeface="GT Eesti Pro Display UltraBold" panose="00000A00000000000000" pitchFamily="50" charset="-52"/>
              <a:cs typeface="GT Eesti Pro Display UltraBold" panose="00000A00000000000000" pitchFamily="50" charset="-52"/>
            </a:endParaRPr>
          </a:p>
          <a:p>
            <a:pPr>
              <a:defRPr sz="1700">
                <a:solidFill>
                  <a:srgbClr val="FFFFFF"/>
                </a:solidFill>
              </a:defRPr>
            </a:pPr>
            <a:endParaRPr lang="ru-RU" sz="2000" dirty="0">
              <a:solidFill>
                <a:srgbClr val="444444"/>
              </a:solidFill>
              <a:latin typeface="GT Eesti Pro Display" panose="00000500000000000000" pitchFamily="2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DA9C03F-E54B-7948-9429-1EB0E78CA022}"/>
              </a:ext>
            </a:extLst>
          </p:cNvPr>
          <p:cNvSpPr/>
          <p:nvPr/>
        </p:nvSpPr>
        <p:spPr>
          <a:xfrm>
            <a:off x="711680" y="1380226"/>
            <a:ext cx="7854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Clr>
                <a:srgbClr val="755B99"/>
              </a:buClr>
              <a:buSzPct val="88000"/>
            </a:pPr>
            <a:endParaRPr lang="ru-RU" sz="2000" b="1" dirty="0" smtClean="0">
              <a:latin typeface="Montserrat" pitchFamily="2" charset="-52"/>
            </a:endParaRPr>
          </a:p>
          <a:p>
            <a:pPr marL="457200" indent="-457200" fontAlgn="base">
              <a:buClr>
                <a:srgbClr val="755B99"/>
              </a:buClr>
              <a:buSzPct val="88000"/>
              <a:buFont typeface="Wingdings" panose="05000000000000000000" pitchFamily="2" charset="2"/>
              <a:buChar char="¢"/>
            </a:pPr>
            <a:endParaRPr lang="en-US" sz="2000" b="1" dirty="0" smtClean="0">
              <a:latin typeface="Montserrat" pitchFamily="2" charset="-52"/>
            </a:endParaRPr>
          </a:p>
          <a:p>
            <a:pPr marL="457200" indent="-457200" fontAlgn="base">
              <a:buClr>
                <a:srgbClr val="755B99"/>
              </a:buClr>
              <a:buSzPct val="88000"/>
              <a:buFont typeface="Wingdings" panose="05000000000000000000" pitchFamily="2" charset="2"/>
              <a:buChar char="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</a:endParaRPr>
          </a:p>
          <a:p>
            <a:pPr marL="457200" indent="-457200" fontAlgn="base">
              <a:buClr>
                <a:srgbClr val="755B99"/>
              </a:buClr>
              <a:buSzPct val="88000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</a:endParaRPr>
          </a:p>
          <a:p>
            <a:pPr marL="457200" indent="-457200" fontAlgn="base">
              <a:buClr>
                <a:srgbClr val="755B99"/>
              </a:buClr>
              <a:buSzPct val="88000"/>
              <a:buFont typeface="Wingdings" panose="05000000000000000000" pitchFamily="2" charset="2"/>
              <a:buChar char="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</a:endParaRPr>
          </a:p>
          <a:p>
            <a:pPr marL="457200" indent="-457200" fontAlgn="base">
              <a:buClr>
                <a:srgbClr val="755B99"/>
              </a:buClr>
              <a:buSzPct val="88000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</a:endParaRPr>
          </a:p>
        </p:txBody>
      </p:sp>
      <p:pic>
        <p:nvPicPr>
          <p:cNvPr id="6" name="Рисунок 5" descr="2025-05-22_20-18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91" y="1211580"/>
            <a:ext cx="8274599" cy="5646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71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делает проект?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Э</a:t>
            </a:r>
            <a:r>
              <a:rPr lang="ru-RU" dirty="0" smtClean="0"/>
              <a:t>то </a:t>
            </a:r>
            <a:r>
              <a:rPr lang="ru-RU" dirty="0" smtClean="0"/>
              <a:t>авторский </a:t>
            </a:r>
            <a:r>
              <a:rPr lang="ru-RU" dirty="0" err="1" smtClean="0"/>
              <a:t>контент</a:t>
            </a:r>
            <a:r>
              <a:rPr lang="ru-RU" dirty="0" smtClean="0"/>
              <a:t>, исполненный по </a:t>
            </a:r>
            <a:r>
              <a:rPr lang="ru-RU" dirty="0" smtClean="0"/>
              <a:t>ТЗ автора-идеолога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Контент</a:t>
            </a:r>
            <a:r>
              <a:rPr lang="ru-RU" dirty="0" smtClean="0"/>
              <a:t> распространяется в заинтересованных сообществах, Интернете, </a:t>
            </a:r>
            <a:r>
              <a:rPr lang="ru-RU" dirty="0" err="1" smtClean="0"/>
              <a:t>тг-каналах</a:t>
            </a:r>
            <a:r>
              <a:rPr lang="ru-RU" dirty="0" smtClean="0"/>
              <a:t>, предлагается для работы с населением</a:t>
            </a:r>
          </a:p>
          <a:p>
            <a:pPr>
              <a:buFontTx/>
              <a:buChar char="-"/>
            </a:pPr>
            <a:r>
              <a:rPr lang="ru-RU" dirty="0" err="1" smtClean="0"/>
              <a:t>Коллаборации</a:t>
            </a:r>
            <a:r>
              <a:rPr lang="ru-RU" dirty="0" smtClean="0"/>
              <a:t> проекта помогают распространять </a:t>
            </a:r>
            <a:r>
              <a:rPr lang="ru-RU" dirty="0" err="1" smtClean="0"/>
              <a:t>контент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618</Words>
  <PresentationFormat>Экран (4:3)</PresentationFormat>
  <Paragraphs>149</Paragraphs>
  <Slides>35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Book Antiqua</vt:lpstr>
      <vt:lpstr>Verdana</vt:lpstr>
      <vt:lpstr>GT Eesti Pro Display UltraBold</vt:lpstr>
      <vt:lpstr>GT Eesti Pro Display</vt:lpstr>
      <vt:lpstr>Montserrat</vt:lpstr>
      <vt:lpstr>Wingdings</vt:lpstr>
      <vt:lpstr>Times New Roman</vt:lpstr>
      <vt:lpstr>Default Design</vt:lpstr>
      <vt:lpstr>ПРОЕКТ ДЛЯ ЛЮБЯЩИХ РОССИЮ</vt:lpstr>
      <vt:lpstr>ЗАГАДКА РОССИЙСКОГО КОДА…</vt:lpstr>
      <vt:lpstr>В ЧЕМ ВИДИМ ПРОБЛЕМУ?</vt:lpstr>
      <vt:lpstr>     ЗАЧЕМ ЭТО НУЖНО?</vt:lpstr>
      <vt:lpstr>   ФОРМАТ</vt:lpstr>
      <vt:lpstr>Слайд 6</vt:lpstr>
      <vt:lpstr>Слайд 7</vt:lpstr>
      <vt:lpstr>И видит там… ответ  на запрос о ценностях</vt:lpstr>
      <vt:lpstr>Что делает проект?</vt:lpstr>
      <vt:lpstr>Механика проекта</vt:lpstr>
      <vt:lpstr>Результаты на июнь 2026</vt:lpstr>
      <vt:lpstr>Пример контента</vt:lpstr>
      <vt:lpstr>        ЖИЗНЬ</vt:lpstr>
      <vt:lpstr>        ЖИЗНЬ</vt:lpstr>
      <vt:lpstr>        ЖИЗНЬ</vt:lpstr>
      <vt:lpstr>ПАТРИОТИЗМ. ГРАЖДАНСТВЕННОСТЬ. СЛУЖЕНИЕ ОТЕЧЕСТВУ</vt:lpstr>
      <vt:lpstr>      ПРАВА И СВОБОДЫ</vt:lpstr>
      <vt:lpstr>ДОСТОИНСТВО</vt:lpstr>
      <vt:lpstr>ИСТОРИЧЕСКАЯ ПАМЯТЬ  И ПРЕЕМСТВЕННОСТЬ ПОКОЛЕНИЙ</vt:lpstr>
      <vt:lpstr>КОЛЛЕКТИВИЗМ, ВЗАИМОПОМОЩЬ И ВЗАИМОУВАЖЕНИЕ</vt:lpstr>
      <vt:lpstr>     КРЕПКАЯ СЕМЬЯ</vt:lpstr>
      <vt:lpstr>ВЫСОКИЕ НРАВСТВЕННЫЕ ИДЕАЛЫ. ПРИОРИТЕТ ДУХОВНОГО НАД МАТЕРИАЛЬНЫМ.</vt:lpstr>
      <vt:lpstr>СОЗИДАТЕЛЬНЫЙ ТРУД</vt:lpstr>
      <vt:lpstr>СПРАВЕДЛИВОСТЬ</vt:lpstr>
      <vt:lpstr>ЕДИНСТВО НАРОДОВ РОССИИ</vt:lpstr>
      <vt:lpstr>Слайд 26</vt:lpstr>
      <vt:lpstr>Слайд 27</vt:lpstr>
      <vt:lpstr>Слайд 28</vt:lpstr>
      <vt:lpstr>                         ВСЕГДА                                   С ТОБОЙ</vt:lpstr>
      <vt:lpstr>Контент представлен:</vt:lpstr>
      <vt:lpstr>КАК РАБОТАЕТ ПРОЕКТ?</vt:lpstr>
      <vt:lpstr>МОЛОДЕЖЬ ДУМАЕТ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Алена Август и Ко*</dc:title>
  <dc:creator>Алена</dc:creator>
  <cp:lastModifiedBy>Алена</cp:lastModifiedBy>
  <cp:revision>140</cp:revision>
  <dcterms:modified xsi:type="dcterms:W3CDTF">2026-06-14T14:15:26Z</dcterms:modified>
</cp:coreProperties>
</file>