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58" r:id="rId5"/>
    <p:sldId id="274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66FF"/>
    <a:srgbClr val="CC0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BB2FCED-16A1-898D-3475-319F884A7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478C82-C538-593E-2FDE-25B7B1E84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4764" y="639764"/>
            <a:ext cx="5922818" cy="2387600"/>
          </a:xfrm>
        </p:spPr>
        <p:txBody>
          <a:bodyPr anchor="b">
            <a:normAutofit/>
          </a:bodyPr>
          <a:lstStyle>
            <a:lvl1pPr algn="r">
              <a:defRPr sz="8000" b="1">
                <a:solidFill>
                  <a:srgbClr val="501825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33B75DA-FC4A-6D80-CE40-4C3D60C4A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4764" y="3140223"/>
            <a:ext cx="5922818" cy="1655762"/>
          </a:xfrm>
        </p:spPr>
        <p:txBody>
          <a:bodyPr/>
          <a:lstStyle>
            <a:lvl1pPr marL="0" indent="0" algn="r">
              <a:buNone/>
              <a:defRPr sz="2400" b="1">
                <a:solidFill>
                  <a:srgbClr val="50182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4FB2E9-6637-1FDC-7670-9A4095EBC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F42CCF-3339-5115-9CCD-0C80D9B06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1BC47B-5C12-F192-56A4-3D6AE596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6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67D381-7F2C-BDE8-3A1D-23B5990C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26D6D4B-B3B1-64A0-E1D4-A5F5D9DE3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EAB590-8D51-D913-425D-6861A602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2F911E-7BC0-9B74-7915-FC71A66DE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30AE85-2A12-434A-22EF-E5A8F1BA7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4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F994B4D-4914-9B62-8164-7A121E248E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D916105-BF81-6CE3-D514-6BAAE7A7D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F1A8DA-BC44-0284-A06E-026059993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46B902-7200-BCC1-03E6-0BD28D21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44D2F8-EA2D-FD81-4E57-9CA7F11B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01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C61236-FBC1-5102-CD39-BCB6CB0F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418951-F260-EC39-D920-0E130ABA5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B6121C3-2AC1-60D3-335C-5965660C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94464B-B081-4AED-BC70-32AA0FA1E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92F4A7-3A51-7FAF-C948-B0231C327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711B06-7431-2BEE-DA71-B7422326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D359EEC-9BEF-5340-A691-B9A6F5EAB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350829-1968-7F80-CAA0-77C94D51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D96C33-A84A-4788-E422-246A43EA2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2E469F-A33E-94F9-A148-A62D23103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59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E05BA5-1174-B284-5003-FFF90CDC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B68356-D2AE-74F2-0B8F-6996595CD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4292731-1C79-D728-7183-0F109DC7E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24C6D11-E7CA-D855-1F64-554E22C7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69AE33B-421F-0446-6033-3B3048F8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659EEDD-7F69-E465-800A-33B172BAE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9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35E82E-1D2E-BC89-360C-93F665943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67C9D05-7982-0D56-A397-BC1E55BA3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D82D636-26A2-923D-B8FC-192B9A21B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081D1A1-C55B-B4F5-B726-5CFB3C307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DED5831-12FB-2930-CF0A-7B05620A5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68EBAB8-750A-EF43-6DD5-A9C8C954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911907D-DA78-1FBF-F2D5-2E0B20261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FFC7F7A-DF0C-FDA7-7664-DD0C83DE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2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820353-8941-8A93-D6FA-3D185C746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7641C10-7399-CCCB-5C81-01B545B5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ECDCF46-B7B0-1292-192B-1C38EAD3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04F22ED-20D0-7B41-1CD7-E28D0AE5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00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00F61A9-206F-EF00-3F88-93354FBF7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9590C34-3215-7F4A-4054-A344D257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CB8A6F1-4167-532A-71C0-492F5346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9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AD3596-1A95-2713-CE69-020D28EE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171526-629C-EBEE-A796-19F03BD60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4D25502-F474-4894-7237-FEEBAA82B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9DB57C9-9153-78E6-F6AF-F4F19AAC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0396DE8-2753-828A-23F4-E2386E6F3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5C6530E-AE32-555A-D78E-979BBA047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54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E3800C-A4F8-63A1-CBD4-F451E18C9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4169B57-D3A9-BA6D-41BD-993589806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B14185F-E4AA-E5BD-ED53-4ED4DB820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775AAA-4239-FE8D-4528-57B31BE0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068C6DE-F19D-15A0-0145-EC61960F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892F2D8-C33F-ECB7-1A20-87FA9E9A2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14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9281971-5973-C143-1337-E7F4F6DDA0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B6BFA5E-BC9A-12A9-6F8C-B40EC17D7715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7000"/>
                  <a:lumOff val="3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C8DDD5-6918-67C3-59A0-D35DAB2B4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431" y="298883"/>
            <a:ext cx="7005205" cy="613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62CE2FF-25BD-C172-FE9A-1D17647E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E2719B-3AAD-11A3-A1B7-015D037C3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5C53C2-9F73-1B1C-89FA-C9ED9F63D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C12405-898C-5EA8-6EA9-4228A1C28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84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0182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Клубная деятельность</a:t>
            </a:r>
            <a:endParaRPr lang="ru-RU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886200"/>
            <a:ext cx="6552728" cy="220709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особый долг заключается в том, что, если кто-либо особенно нуждается в нашей помощи, мы должны приложить все силы к тому, чтобы помочь этому человеку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Тулий Цицерон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005205" cy="613930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 клуба могут быть: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908720"/>
            <a:ext cx="3886200" cy="435133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раждане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пожилого возраста и инвалиды из числа получателей социальных услуг, принятые на социальное обслуживание в отделение социально-правовой помощи;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олучатели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услуг принятые в отделения социального обслуживания на дому;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раждане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пенсионного возраста и инвалиды старше 18 лет.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96752"/>
            <a:ext cx="2900892" cy="4351338"/>
          </a:xfrm>
        </p:spPr>
      </p:pic>
      <p:sp>
        <p:nvSpPr>
          <p:cNvPr id="4" name="TextBox 3"/>
          <p:cNvSpPr txBox="1"/>
          <p:nvPr/>
        </p:nvSpPr>
        <p:spPr>
          <a:xfrm>
            <a:off x="5940152" y="5870264"/>
            <a:ext cx="268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ad Script" panose="02000000000000000000" pitchFamily="2" charset="0"/>
              </a:rPr>
              <a:t>Волшебство из нитей</a:t>
            </a:r>
            <a:endParaRPr lang="ru-RU" b="1" dirty="0"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клуб на основании устного заявления в адрес специалиста по социальной работе. Специалист фиксирует обращение гражданина в журнале регистрации заявлений на зачисление в клуб.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Прекращения членства в клубе производиться по желанию гражданина на основании устного заявления в адрес специалиста по социальной работе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64704"/>
            <a:ext cx="3265544" cy="4351338"/>
          </a:xfrm>
        </p:spPr>
      </p:pic>
      <p:sp>
        <p:nvSpPr>
          <p:cNvPr id="4" name="TextBox 3"/>
          <p:cNvSpPr txBox="1"/>
          <p:nvPr/>
        </p:nvSpPr>
        <p:spPr>
          <a:xfrm>
            <a:off x="6012160" y="5445224"/>
            <a:ext cx="2077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Bad Script" panose="02000000000000000000" pitchFamily="2" charset="0"/>
              </a:rPr>
              <a:t>Поездка в г. Казань</a:t>
            </a:r>
            <a:endParaRPr lang="ru-RU" b="1" dirty="0"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005205" cy="613930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клуба имеет право</a:t>
            </a:r>
            <a:r>
              <a:rPr lang="ru-RU" sz="36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908720"/>
            <a:ext cx="3886200" cy="5328592"/>
          </a:xfrm>
        </p:spPr>
        <p:txBody>
          <a:bodyPr>
            <a:normAutofit fontScale="70000" lnSpcReduction="2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выражать свое мнение;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олучать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всю информацию о работе клуба;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информацию о своих правах, обязанностях и условиях пребывание в клубе;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и гуманное отношение со стороны специалистов отделения;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 информации личного характера;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участия в клубе;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частвовать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проводимых клубом мероприятиях, на которые получил приглашения.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886200" cy="3168352"/>
          </a:xfrm>
        </p:spPr>
      </p:pic>
      <p:sp>
        <p:nvSpPr>
          <p:cNvPr id="4" name="TextBox 3"/>
          <p:cNvSpPr txBox="1"/>
          <p:nvPr/>
        </p:nvSpPr>
        <p:spPr>
          <a:xfrm>
            <a:off x="5724128" y="5085184"/>
            <a:ext cx="246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ad Script" panose="02000000000000000000" pitchFamily="2" charset="0"/>
              </a:rPr>
              <a:t>Турбаза «Чусовая»</a:t>
            </a:r>
            <a:endParaRPr lang="ru-RU" b="1" dirty="0"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854" y="404664"/>
            <a:ext cx="7005205" cy="61393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«Кругозор»</a:t>
            </a:r>
            <a:endParaRPr lang="ru-RU" sz="36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269232" cy="331236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3886200" cy="3312368"/>
          </a:xfrm>
        </p:spPr>
      </p:pic>
      <p:sp>
        <p:nvSpPr>
          <p:cNvPr id="4" name="TextBox 3"/>
          <p:cNvSpPr txBox="1"/>
          <p:nvPr/>
        </p:nvSpPr>
        <p:spPr>
          <a:xfrm>
            <a:off x="5148064" y="5445224"/>
            <a:ext cx="560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ad Script" panose="02000000000000000000" pitchFamily="2" charset="0"/>
              </a:rPr>
              <a:t>Экскурсия по Вознесенскому Собору</a:t>
            </a:r>
            <a:endParaRPr lang="ru-RU" b="1" dirty="0">
              <a:latin typeface="Bad Script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390" y="544522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ad Script" panose="02000000000000000000" pitchFamily="2" charset="0"/>
              </a:rPr>
              <a:t>Экскурсия г.. Верхотурье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882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05205" cy="61393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50345"/>
            <a:ext cx="2977736" cy="446660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4119314" cy="3542698"/>
          </a:xfrm>
        </p:spPr>
      </p:pic>
      <p:sp>
        <p:nvSpPr>
          <p:cNvPr id="4" name="TextBox 3"/>
          <p:cNvSpPr txBox="1"/>
          <p:nvPr/>
        </p:nvSpPr>
        <p:spPr>
          <a:xfrm>
            <a:off x="5580112" y="537321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ad Script" panose="02000000000000000000" pitchFamily="2" charset="0"/>
              </a:rPr>
              <a:t>«Урал своих не бросает!»</a:t>
            </a:r>
            <a:endParaRPr lang="ru-RU" b="1" dirty="0">
              <a:latin typeface="Bad Script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070" y="479416"/>
            <a:ext cx="6203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«Серебряная нить»</a:t>
            </a:r>
            <a:endParaRPr lang="ru-RU" sz="36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574517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ad Script" panose="02000000000000000000" pitchFamily="2" charset="0"/>
              </a:rPr>
              <a:t>Конкурс </a:t>
            </a:r>
            <a:r>
              <a:rPr lang="ru-RU" b="1" dirty="0">
                <a:latin typeface="Bad Script" panose="02000000000000000000" pitchFamily="2" charset="0"/>
              </a:rPr>
              <a:t>«Осенние кружева»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43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844824"/>
            <a:ext cx="5396136" cy="172819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цель в работе раскрыть возможности, благодаря чему улучшится качество жизни граждан серебряного возраста.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9384" y="5445224"/>
            <a:ext cx="5544616" cy="64807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1608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36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клубной </a:t>
            </a:r>
            <a:r>
              <a:rPr lang="ru-RU" sz="36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</a:t>
            </a:r>
            <a:endParaRPr lang="ru-RU" sz="36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общения, обмена информацией в различных областях культуры, истории, образования;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самовыражения и объединения в группы по интересам;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социальных связей;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гармонизация эмоционального состояния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4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05205" cy="613930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клубной деятельности являются</a:t>
            </a:r>
            <a:r>
              <a:rPr lang="ru-RU" sz="36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400600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еализация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потенциала граждан пожилого возраста и инвалидов, их культурных и образовательных потребностей;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одействие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самореализации граждан и личностному росту;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активной жизненной позиции граждан;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активности граждан;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здорового образа жизни;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 грамотной , комплексной оценки существующей деятельности;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взаимопомощи и морально-психологической поддержки между членами клуба;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зучение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удовлетворённости работой клубов 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зучение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в организации новых клубов.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248472" cy="3888432"/>
          </a:xfrm>
        </p:spPr>
      </p:pic>
      <p:sp>
        <p:nvSpPr>
          <p:cNvPr id="4" name="TextBox 3"/>
          <p:cNvSpPr txBox="1"/>
          <p:nvPr/>
        </p:nvSpPr>
        <p:spPr>
          <a:xfrm>
            <a:off x="4932040" y="58772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b="1" dirty="0" smtClean="0">
                <a:latin typeface="Bad Script" panose="02000000000000000000" pitchFamily="2" charset="0"/>
              </a:rPr>
              <a:t>клуб «Серебряная нить»</a:t>
            </a:r>
            <a:endParaRPr lang="ru-RU" b="1" dirty="0"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поставленных </a:t>
            </a:r>
            <a:r>
              <a:rPr lang="ru-RU" sz="36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</a:t>
            </a:r>
            <a:r>
              <a:rPr lang="ru-RU" sz="36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клубе организуется и проводится: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лекция,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урок;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ворческие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отчеты  о результатах своей деятельности (концерты, выставки ,конкурсы,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мастер-классы)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еминары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диспуты,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ворческие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встречи, кинопросмотры, экскурсии 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естивали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турниры.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1"/>
            <a:ext cx="3600400" cy="4248472"/>
          </a:xfrm>
        </p:spPr>
      </p:pic>
      <p:sp>
        <p:nvSpPr>
          <p:cNvPr id="4" name="TextBox 3"/>
          <p:cNvSpPr txBox="1"/>
          <p:nvPr/>
        </p:nvSpPr>
        <p:spPr>
          <a:xfrm>
            <a:off x="5796136" y="617696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ad Script" panose="02000000000000000000" pitchFamily="2" charset="0"/>
              </a:rPr>
              <a:t>Клуб «Кругозор»</a:t>
            </a:r>
            <a:endParaRPr lang="ru-RU" b="1" dirty="0"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Клубная деятельность </a:t>
            </a:r>
            <a:r>
              <a:rPr lang="ru-RU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в двух направлениях: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здоровительное: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3887391" cy="8239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Декоративно-прикладное: </a:t>
            </a:r>
          </a:p>
        </p:txBody>
      </p:sp>
      <p:pic>
        <p:nvPicPr>
          <p:cNvPr id="7" name="Объект 6" descr="C:\Users\Директор\Desktop\питер\4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896593"/>
            <a:ext cx="3868737" cy="290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:\Users\Директор\Desktop\открытки\8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889448"/>
            <a:ext cx="3887788" cy="29158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19672" y="59423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ad Script" panose="02000000000000000000" pitchFamily="2" charset="0"/>
              </a:rPr>
              <a:t>Клуб «Кругозор»</a:t>
            </a:r>
            <a:endParaRPr lang="ru-RU" b="1" dirty="0">
              <a:latin typeface="Bad Script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1293" y="566532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Bad Script" panose="02000000000000000000" pitchFamily="2" charset="0"/>
            </a:endParaRPr>
          </a:p>
          <a:p>
            <a:r>
              <a:rPr lang="ru-RU" b="1" dirty="0" smtClean="0">
                <a:latin typeface="Bad Script" panose="02000000000000000000" pitchFamily="2" charset="0"/>
              </a:rPr>
              <a:t>Клуб «Серебряная нить»</a:t>
            </a:r>
            <a:endParaRPr lang="ru-RU" b="1" dirty="0"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56990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культурно досуговой деятельности специалиста: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плана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запланированных мероприятий;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учетно-отчетной документации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132856"/>
            <a:ext cx="3995986" cy="3384376"/>
          </a:xfrm>
        </p:spPr>
      </p:pic>
      <p:sp>
        <p:nvSpPr>
          <p:cNvPr id="4" name="TextBox 3"/>
          <p:cNvSpPr txBox="1"/>
          <p:nvPr/>
        </p:nvSpPr>
        <p:spPr>
          <a:xfrm>
            <a:off x="4716016" y="5622965"/>
            <a:ext cx="399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</a:t>
            </a:r>
            <a:r>
              <a:rPr lang="ru-RU" b="1" dirty="0" smtClean="0">
                <a:latin typeface="Bad Script" panose="02000000000000000000" pitchFamily="2" charset="0"/>
              </a:rPr>
              <a:t>Поездка в г. Верхотурье</a:t>
            </a:r>
            <a:endParaRPr lang="ru-RU" b="1" dirty="0"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404664"/>
            <a:ext cx="4038600" cy="5832648"/>
          </a:xfrm>
        </p:spPr>
        <p:txBody>
          <a:bodyPr>
            <a:no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клубов ведется в соответствии с программой, составленной руководителем клуба и утвержденной заведующей отделением.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клубах проводятся согласно графику работы клуба, определяющему периодичность занятий и их продолжительность.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Клубная деятельность предполагает разнообразные формы и методы проведения занятий. Занятия могут проводиться по группам, индивидуально или всем составом клуба.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685" y="1556792"/>
            <a:ext cx="3886200" cy="2916472"/>
          </a:xfrm>
        </p:spPr>
      </p:pic>
      <p:sp>
        <p:nvSpPr>
          <p:cNvPr id="4" name="TextBox 3"/>
          <p:cNvSpPr txBox="1"/>
          <p:nvPr/>
        </p:nvSpPr>
        <p:spPr>
          <a:xfrm>
            <a:off x="4716016" y="471585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ad Script" panose="02000000000000000000" pitchFamily="2" charset="0"/>
              </a:rPr>
              <a:t>Мастер класс по изготовлению открыток.</a:t>
            </a:r>
            <a:endParaRPr lang="ru-RU" b="1" dirty="0"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Клубная деятельность предполагает разнообразные формы и методы проведения занятий. Занятия могут проводиться по группам, индивидуально или всем составом клуба.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клубной деятельности могут быть организованы «круглые столы», встречи с интересными людьми, вечера отдыха, праздничные мероприятия, концертные программы, ярмарки- продажи, а также психологические, правовые консультации с приглашением специалистов различных ведомств.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могут проводиться как в помещении самого отделения, так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дистанционно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веб-конференцию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WhatsApp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-мессенджер.</a:t>
            </a:r>
          </a:p>
          <a:p>
            <a:endParaRPr lang="ru-RU" sz="18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843" y="764704"/>
            <a:ext cx="3263503" cy="4351338"/>
          </a:xfrm>
        </p:spPr>
      </p:pic>
      <p:sp>
        <p:nvSpPr>
          <p:cNvPr id="4" name="TextBox 3"/>
          <p:cNvSpPr txBox="1"/>
          <p:nvPr/>
        </p:nvSpPr>
        <p:spPr>
          <a:xfrm>
            <a:off x="5205761" y="5589240"/>
            <a:ext cx="3047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ad Script" panose="02000000000000000000" pitchFamily="2" charset="0"/>
              </a:rPr>
              <a:t>Подготовка к Новому году </a:t>
            </a:r>
            <a:endParaRPr lang="ru-RU" b="1" dirty="0"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7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2946309" cy="44194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20688"/>
            <a:ext cx="2900892" cy="4351338"/>
          </a:xfrm>
        </p:spPr>
      </p:pic>
      <p:sp>
        <p:nvSpPr>
          <p:cNvPr id="2" name="TextBox 1"/>
          <p:cNvSpPr txBox="1"/>
          <p:nvPr/>
        </p:nvSpPr>
        <p:spPr>
          <a:xfrm>
            <a:off x="1475656" y="554318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ad Script" panose="02000000000000000000" pitchFamily="2" charset="0"/>
              </a:rPr>
              <a:t>Клуб «Серебряная нить» конкурс «Осенние кружева»</a:t>
            </a:r>
            <a:endParaRPr lang="ru-RU" b="1" dirty="0"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103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powerpointbase.com-1033</Template>
  <TotalTime>89804</TotalTime>
  <Words>611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Bad Script</vt:lpstr>
      <vt:lpstr>Calibri</vt:lpstr>
      <vt:lpstr>Calibri Light</vt:lpstr>
      <vt:lpstr>Times New Roman</vt:lpstr>
      <vt:lpstr>powerpointbase.com-1033</vt:lpstr>
      <vt:lpstr>Клубная деятельность</vt:lpstr>
      <vt:lpstr>Организация клубной деятельности:</vt:lpstr>
      <vt:lpstr>Задачами клубной деятельности являются:</vt:lpstr>
      <vt:lpstr>Для достижения поставленных задач в клубе организуется и проводится:</vt:lpstr>
      <vt:lpstr>Клубная деятельность ведется в двух направлениях:</vt:lpstr>
      <vt:lpstr>В рамках культурно досуговой деятельности специалиста:</vt:lpstr>
      <vt:lpstr>Презентация PowerPoint</vt:lpstr>
      <vt:lpstr>Презентация PowerPoint</vt:lpstr>
      <vt:lpstr>Презентация PowerPoint</vt:lpstr>
      <vt:lpstr>Членами клуба могут быть:</vt:lpstr>
      <vt:lpstr>Презентация PowerPoint</vt:lpstr>
      <vt:lpstr>Член клуба имеет право:</vt:lpstr>
      <vt:lpstr>Клуб «Кругозор»</vt:lpstr>
      <vt:lpstr>:</vt:lpstr>
      <vt:lpstr>    Моя цель в работе раскрыть возможности, благодаря чему улучшится качество жизни граждан серебряного возраста.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Клубная деятельность.</dc:title>
  <dc:creator>Анастасия</dc:creator>
  <cp:lastModifiedBy>Директор</cp:lastModifiedBy>
  <cp:revision>28</cp:revision>
  <cp:lastPrinted>2023-03-01T03:32:43Z</cp:lastPrinted>
  <dcterms:created xsi:type="dcterms:W3CDTF">2022-12-27T09:27:30Z</dcterms:created>
  <dcterms:modified xsi:type="dcterms:W3CDTF">2023-03-01T03:33:01Z</dcterms:modified>
</cp:coreProperties>
</file>