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21"/>
  </p:notesMasterIdLst>
  <p:handoutMasterIdLst>
    <p:handoutMasterId r:id="rId22"/>
  </p:handoutMasterIdLst>
  <p:sldIdLst>
    <p:sldId id="866" r:id="rId4"/>
    <p:sldId id="868" r:id="rId5"/>
    <p:sldId id="912" r:id="rId6"/>
    <p:sldId id="913" r:id="rId7"/>
    <p:sldId id="811" r:id="rId8"/>
    <p:sldId id="906" r:id="rId9"/>
    <p:sldId id="903" r:id="rId10"/>
    <p:sldId id="907" r:id="rId11"/>
    <p:sldId id="904" r:id="rId12"/>
    <p:sldId id="877" r:id="rId13"/>
    <p:sldId id="898" r:id="rId14"/>
    <p:sldId id="911" r:id="rId15"/>
    <p:sldId id="909" r:id="rId16"/>
    <p:sldId id="899" r:id="rId17"/>
    <p:sldId id="900" r:id="rId18"/>
    <p:sldId id="901" r:id="rId19"/>
    <p:sldId id="902" r:id="rId20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HOWEET" id="{D34E524A-D6EF-4CBC-A13A-51C3740B0549}">
          <p14:sldIdLst>
            <p14:sldId id="866"/>
            <p14:sldId id="868"/>
            <p14:sldId id="811"/>
            <p14:sldId id="906"/>
            <p14:sldId id="903"/>
            <p14:sldId id="907"/>
            <p14:sldId id="904"/>
            <p14:sldId id="877"/>
            <p14:sldId id="898"/>
            <p14:sldId id="911"/>
            <p14:sldId id="909"/>
            <p14:sldId id="899"/>
            <p14:sldId id="900"/>
            <p14:sldId id="901"/>
            <p14:sldId id="902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2" autoAdjust="0"/>
    <p:restoredTop sz="95417" autoAdjust="0"/>
  </p:normalViewPr>
  <p:slideViewPr>
    <p:cSldViewPr>
      <p:cViewPr>
        <p:scale>
          <a:sx n="70" d="100"/>
          <a:sy n="70" d="100"/>
        </p:scale>
        <p:origin x="-276" y="24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43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23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5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3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09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0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43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66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41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4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49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8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5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47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80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83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74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xmlns="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xmlns="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xmlns="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97659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201068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11972362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xmlns="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2780928"/>
            <a:ext cx="7848872" cy="1247291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«Добрая воля – добрые </a:t>
            </a:r>
            <a:r>
              <a:rPr lang="ru-RU" sz="4400" dirty="0" smtClean="0"/>
              <a:t>дела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/>
              <a:t>– добрая жизнь!»</a:t>
            </a:r>
            <a:endParaRPr lang="en-US" sz="4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410" y="188640"/>
            <a:ext cx="864524" cy="8640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6888088" y="98010"/>
            <a:ext cx="5186954" cy="667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ea typeface="+mn-ea"/>
                <a:cs typeface="+mn-cs"/>
              </a:rPr>
              <a:t>С</a:t>
            </a:r>
            <a:r>
              <a:rPr lang="ru-RU" sz="1800" dirty="0" smtClean="0">
                <a:ea typeface="+mn-ea"/>
                <a:cs typeface="+mn-cs"/>
              </a:rPr>
              <a:t>овместные </a:t>
            </a:r>
            <a:r>
              <a:rPr lang="ru-RU" sz="1800" dirty="0">
                <a:ea typeface="+mn-ea"/>
                <a:cs typeface="+mn-cs"/>
              </a:rPr>
              <a:t>акции и рейды с сотрудниками </a:t>
            </a:r>
            <a:r>
              <a:rPr lang="ru-RU" sz="1800" dirty="0" smtClean="0">
                <a:ea typeface="+mn-ea"/>
                <a:cs typeface="+mn-cs"/>
              </a:rPr>
              <a:t>Госавтоинспекции и участковыми </a:t>
            </a:r>
            <a:r>
              <a:rPr lang="ru-RU" sz="1800" dirty="0">
                <a:ea typeface="+mn-ea"/>
                <a:cs typeface="+mn-cs"/>
              </a:rPr>
              <a:t>полиции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3835" b="8163"/>
          <a:stretch/>
        </p:blipFill>
        <p:spPr>
          <a:xfrm>
            <a:off x="6634470" y="3789041"/>
            <a:ext cx="4474729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615"/>
          <a:stretch/>
        </p:blipFill>
        <p:spPr>
          <a:xfrm>
            <a:off x="928841" y="847825"/>
            <a:ext cx="5471951" cy="2437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0" b="297"/>
          <a:stretch/>
        </p:blipFill>
        <p:spPr>
          <a:xfrm>
            <a:off x="6634471" y="847825"/>
            <a:ext cx="4474729" cy="2813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67" b="11292"/>
          <a:stretch/>
        </p:blipFill>
        <p:spPr>
          <a:xfrm>
            <a:off x="928841" y="3396080"/>
            <a:ext cx="5471951" cy="29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423592" y="320872"/>
            <a:ext cx="9642091" cy="93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ea typeface="+mn-ea"/>
                <a:cs typeface="+mn-cs"/>
              </a:rPr>
              <a:t>«Киберпатруль»: проект по</a:t>
            </a:r>
          </a:p>
          <a:p>
            <a:pPr algn="r"/>
            <a:r>
              <a:rPr lang="ru-RU" sz="2800" dirty="0">
                <a:ea typeface="+mn-ea"/>
                <a:cs typeface="+mn-cs"/>
              </a:rPr>
              <a:t> противодействию распространению в сети Интернет противоправной информации</a:t>
            </a:r>
            <a:r>
              <a:rPr lang="en-US" sz="2800" dirty="0">
                <a:ea typeface="+mn-ea"/>
                <a:cs typeface="+mn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10" y="1763033"/>
            <a:ext cx="5328074" cy="35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008" y="1763033"/>
            <a:ext cx="5328075" cy="35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97490" y="5428588"/>
            <a:ext cx="6027222" cy="93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/>
              <a:t>Выявление интернет-ресурсов </a:t>
            </a:r>
            <a:r>
              <a:rPr lang="ru-RU" sz="1800" dirty="0"/>
              <a:t>с запрещенной информацией</a:t>
            </a:r>
            <a:endParaRPr lang="en-US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634" y="2060848"/>
            <a:ext cx="5110668" cy="3528392"/>
          </a:xfrm>
          <a:prstGeom prst="rect">
            <a:avLst/>
          </a:prstGeom>
        </p:spPr>
      </p:pic>
      <p:pic>
        <p:nvPicPr>
          <p:cNvPr id="8" name="Picture 4" descr="https://sun9-41.userapi.com/impf/c851436/v851436481/1deaff/AzaLisOuJkw.jpg?size=680x451&amp;quality=96&amp;sign=bd3779d09c323344dcb1240ecb6d30ed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4" t="16886"/>
          <a:stretch/>
        </p:blipFill>
        <p:spPr bwMode="auto">
          <a:xfrm>
            <a:off x="297490" y="2060848"/>
            <a:ext cx="574097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3359696" y="332656"/>
            <a:ext cx="8067285" cy="936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800" dirty="0"/>
              <a:t>Проверка общественных мест на наличие фильтров для безопасного выхода в Интернет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616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3143672" y="404664"/>
            <a:ext cx="8403486" cy="86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>
                <a:ea typeface="+mn-ea"/>
                <a:cs typeface="+mn-cs"/>
              </a:rPr>
              <a:t>В</a:t>
            </a:r>
            <a:r>
              <a:rPr lang="ru-RU" sz="2800" dirty="0" smtClean="0">
                <a:ea typeface="+mn-ea"/>
                <a:cs typeface="+mn-cs"/>
              </a:rPr>
              <a:t>ыявление </a:t>
            </a:r>
            <a:r>
              <a:rPr lang="ru-RU" sz="2800" dirty="0">
                <a:ea typeface="+mn-ea"/>
                <a:cs typeface="+mn-cs"/>
              </a:rPr>
              <a:t>и уничтожение рекламы наркотиков на зданиях и различных </a:t>
            </a:r>
            <a:r>
              <a:rPr lang="ru-RU" sz="2800" dirty="0" smtClean="0">
                <a:ea typeface="+mn-ea"/>
                <a:cs typeface="+mn-cs"/>
              </a:rPr>
              <a:t>сооружениях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endParaRPr lang="en-US" sz="2800" dirty="0"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7" t="16574" r="2606"/>
          <a:stretch/>
        </p:blipFill>
        <p:spPr>
          <a:xfrm>
            <a:off x="6672064" y="1844824"/>
            <a:ext cx="4924857" cy="3747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0"/>
          <a:stretch/>
        </p:blipFill>
        <p:spPr>
          <a:xfrm>
            <a:off x="697874" y="1844824"/>
            <a:ext cx="2949854" cy="3701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45" r="14636"/>
          <a:stretch/>
        </p:blipFill>
        <p:spPr>
          <a:xfrm>
            <a:off x="3791744" y="1844824"/>
            <a:ext cx="2748672" cy="37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4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03512" y="1916832"/>
            <a:ext cx="9650288" cy="295232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«Стараясь о счастье других, мы находим свое собственное счастье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/>
              <a:t>философ </a:t>
            </a:r>
            <a:r>
              <a:rPr lang="ru-RU" dirty="0" smtClean="0"/>
              <a:t>Платон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47528" y="2132856"/>
            <a:ext cx="9650288" cy="295232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>
                <a:solidFill>
                  <a:schemeClr val="accent2"/>
                </a:solidFill>
              </a:rPr>
              <a:t>Чем человек умнее и добрее, тем больше он замечает добро в </a:t>
            </a:r>
            <a:r>
              <a:rPr lang="ru-RU" dirty="0" smtClean="0">
                <a:solidFill>
                  <a:schemeClr val="accent2"/>
                </a:solidFill>
              </a:rPr>
              <a:t>людях»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err="1"/>
              <a:t>Блез</a:t>
            </a:r>
            <a:r>
              <a:rPr lang="ru-RU" dirty="0"/>
              <a:t> </a:t>
            </a:r>
            <a:r>
              <a:rPr lang="ru-RU" dirty="0" smtClean="0"/>
              <a:t>Паскаль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3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416" y="2132856"/>
            <a:ext cx="10658400" cy="295232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>
                <a:solidFill>
                  <a:schemeClr val="accent2"/>
                </a:solidFill>
              </a:rPr>
              <a:t>Истинная доброта заключается в благожелательном отношении к </a:t>
            </a:r>
            <a:r>
              <a:rPr lang="ru-RU" dirty="0" smtClean="0">
                <a:solidFill>
                  <a:schemeClr val="accent2"/>
                </a:solidFill>
              </a:rPr>
              <a:t>людям»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/>
              <a:t>Жан Жак </a:t>
            </a:r>
            <a:r>
              <a:rPr lang="ru-RU" dirty="0" smtClean="0"/>
              <a:t>Руссо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3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47528" y="2132856"/>
            <a:ext cx="9650288" cy="2952328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>
                <a:solidFill>
                  <a:schemeClr val="accent2"/>
                </a:solidFill>
              </a:rPr>
              <a:t>Чтобы оценить доброту в человеке, надо иметь некоторую долю этого качества в самом </a:t>
            </a:r>
            <a:r>
              <a:rPr lang="ru-RU" dirty="0" smtClean="0">
                <a:solidFill>
                  <a:schemeClr val="accent2"/>
                </a:solidFill>
              </a:rPr>
              <a:t>себе»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/>
              <a:t>Вильям </a:t>
            </a:r>
            <a:r>
              <a:rPr lang="ru-RU" dirty="0" smtClean="0"/>
              <a:t>Шекспир</a:t>
            </a:r>
            <a:r>
              <a:rPr lang="ru-RU" dirty="0"/>
              <a:t> </a:t>
            </a:r>
            <a:br>
              <a:rPr lang="ru-RU" dirty="0"/>
            </a:br>
            <a:r>
              <a:rPr lang="ru-RU" sz="4000" dirty="0" smtClean="0">
                <a:solidFill>
                  <a:schemeClr val="accent2"/>
                </a:solidFill>
              </a:rPr>
              <a:t/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8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Профилактическое добровольчество:</a:t>
            </a:r>
            <a:endParaRPr lang="en-US" sz="3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7136358" cy="1071784"/>
          </a:xfrm>
        </p:spPr>
        <p:txBody>
          <a:bodyPr>
            <a:noAutofit/>
          </a:bodyPr>
          <a:lstStyle/>
          <a:p>
            <a:r>
              <a:rPr lang="ru-RU" dirty="0" smtClean="0"/>
              <a:t>Направления деятельности волонтеров в сфере профилактики употребления психоактивных веществ и пропаганды здорового образа жизни</a:t>
            </a:r>
            <a:endParaRPr lang="en-US"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" r="946"/>
          <a:stretch>
            <a:fillRect/>
          </a:stretch>
        </p:blipFill>
        <p:spPr/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188640"/>
            <a:ext cx="864524" cy="8640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9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">
            <a:extLst>
              <a:ext uri="{FF2B5EF4-FFF2-40B4-BE49-F238E27FC236}">
                <a16:creationId xmlns="" xmlns:a16="http://schemas.microsoft.com/office/drawing/2014/main" id="{A3B0DF40-C49E-4642-8812-08274DAF5BF1}"/>
              </a:ext>
            </a:extLst>
          </p:cNvPr>
          <p:cNvGrpSpPr/>
          <p:nvPr/>
        </p:nvGrpSpPr>
        <p:grpSpPr>
          <a:xfrm>
            <a:off x="231493" y="2312484"/>
            <a:ext cx="2560020" cy="2092729"/>
            <a:chOff x="1921112" y="114053"/>
            <a:chExt cx="8110307" cy="6629895"/>
          </a:xfrm>
        </p:grpSpPr>
        <p:sp>
          <p:nvSpPr>
            <p:cNvPr id="67" name="Figure">
              <a:extLst>
                <a:ext uri="{FF2B5EF4-FFF2-40B4-BE49-F238E27FC236}">
                  <a16:creationId xmlns="" xmlns:a16="http://schemas.microsoft.com/office/drawing/2014/main" id="{0AEE4FD5-81D6-4C5E-8CBD-00F4108D5475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="" xmlns:a16="http://schemas.microsoft.com/office/drawing/2014/main" id="{ACBBA69B-2C80-4A4F-B011-C38D171A91F6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="" xmlns:a16="http://schemas.microsoft.com/office/drawing/2014/main" id="{B68770DD-AC13-4198-9DE7-CEB7E3603E79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="" xmlns:a16="http://schemas.microsoft.com/office/drawing/2014/main" id="{74A3A687-15ED-4866-8B7B-45215D1D255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="" xmlns:a16="http://schemas.microsoft.com/office/drawing/2014/main" id="{824FB043-3C1D-4D3A-A1AE-9C8F3136E7A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="" xmlns:a16="http://schemas.microsoft.com/office/drawing/2014/main" id="{5BEB2C59-7958-4F86-8DAF-416377092A6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" name="Group 79">
            <a:extLst>
              <a:ext uri="{FF2B5EF4-FFF2-40B4-BE49-F238E27FC236}">
                <a16:creationId xmlns="" xmlns:a16="http://schemas.microsoft.com/office/drawing/2014/main" id="{44124AFC-F55F-4841-A830-7FFCE9C2C0BE}"/>
              </a:ext>
            </a:extLst>
          </p:cNvPr>
          <p:cNvGrpSpPr/>
          <p:nvPr/>
        </p:nvGrpSpPr>
        <p:grpSpPr>
          <a:xfrm>
            <a:off x="4742638" y="2312484"/>
            <a:ext cx="2560020" cy="2092729"/>
            <a:chOff x="1921112" y="114053"/>
            <a:chExt cx="8110307" cy="6629895"/>
          </a:xfrm>
        </p:grpSpPr>
        <p:sp>
          <p:nvSpPr>
            <p:cNvPr id="81" name="Figure">
              <a:extLst>
                <a:ext uri="{FF2B5EF4-FFF2-40B4-BE49-F238E27FC236}">
                  <a16:creationId xmlns="" xmlns:a16="http://schemas.microsoft.com/office/drawing/2014/main" id="{2870612D-5192-4704-84A7-9DC7D96A652F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2" name="Figure">
              <a:extLst>
                <a:ext uri="{FF2B5EF4-FFF2-40B4-BE49-F238E27FC236}">
                  <a16:creationId xmlns="" xmlns:a16="http://schemas.microsoft.com/office/drawing/2014/main" id="{BD8496F4-6584-44EE-9CD5-0BE3932CE1B2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="" xmlns:a16="http://schemas.microsoft.com/office/drawing/2014/main" id="{13248431-A400-47A3-B207-49EEE9BC17F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="" xmlns:a16="http://schemas.microsoft.com/office/drawing/2014/main" id="{78D041A8-66E5-4FD5-8CB9-F3B783E1F960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="" xmlns:a16="http://schemas.microsoft.com/office/drawing/2014/main" id="{31AD4DAE-275D-490C-A898-A3FBA15CEC99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="" xmlns:a16="http://schemas.microsoft.com/office/drawing/2014/main" id="{467AC8B5-E2B8-4D49-8BEC-B8B72985B19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7" name="Group 86">
            <a:extLst>
              <a:ext uri="{FF2B5EF4-FFF2-40B4-BE49-F238E27FC236}">
                <a16:creationId xmlns="" xmlns:a16="http://schemas.microsoft.com/office/drawing/2014/main" id="{A1794D90-6AB1-4374-9F6A-280AD4B97D9B}"/>
              </a:ext>
            </a:extLst>
          </p:cNvPr>
          <p:cNvGrpSpPr/>
          <p:nvPr/>
        </p:nvGrpSpPr>
        <p:grpSpPr>
          <a:xfrm>
            <a:off x="9253782" y="2312484"/>
            <a:ext cx="2560020" cy="2092729"/>
            <a:chOff x="1921112" y="114053"/>
            <a:chExt cx="8110307" cy="6629895"/>
          </a:xfrm>
        </p:grpSpPr>
        <p:sp>
          <p:nvSpPr>
            <p:cNvPr id="88" name="Figure">
              <a:extLst>
                <a:ext uri="{FF2B5EF4-FFF2-40B4-BE49-F238E27FC236}">
                  <a16:creationId xmlns="" xmlns:a16="http://schemas.microsoft.com/office/drawing/2014/main" id="{383A4DD6-15B3-49C6-B14A-2B716B5C3EB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9" name="Figure">
              <a:extLst>
                <a:ext uri="{FF2B5EF4-FFF2-40B4-BE49-F238E27FC236}">
                  <a16:creationId xmlns="" xmlns:a16="http://schemas.microsoft.com/office/drawing/2014/main" id="{FA7BE794-52FC-4CA7-9AD5-82F7BFE46A65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="" xmlns:a16="http://schemas.microsoft.com/office/drawing/2014/main" id="{169A64DF-42F7-45D2-98D1-051FBF82CA55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="" xmlns:a16="http://schemas.microsoft.com/office/drawing/2014/main" id="{727D6876-A7C0-426D-A6D9-8AE2D085C535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="" xmlns:a16="http://schemas.microsoft.com/office/drawing/2014/main" id="{D6808B61-5893-44E4-B804-8099F4AF23E7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="" xmlns:a16="http://schemas.microsoft.com/office/drawing/2014/main" id="{044E8351-C4B7-4C79-B756-5F0BFF73DEE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AE13C-CA50-40CF-B938-DCC3435C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7" y="332337"/>
            <a:ext cx="9029827" cy="1132235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Координационный ресурсный центр поддержки добровольческого движения Тюменской области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2A7D938-E25C-4DC5-A44E-72B5F4FB39B0}"/>
              </a:ext>
            </a:extLst>
          </p:cNvPr>
          <p:cNvSpPr/>
          <p:nvPr/>
        </p:nvSpPr>
        <p:spPr>
          <a:xfrm>
            <a:off x="551330" y="2475487"/>
            <a:ext cx="2120404" cy="17302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C7F47DF-2D14-47F0-83CD-9DEE14344B6F}"/>
              </a:ext>
            </a:extLst>
          </p:cNvPr>
          <p:cNvSpPr/>
          <p:nvPr/>
        </p:nvSpPr>
        <p:spPr>
          <a:xfrm>
            <a:off x="2793564" y="2475487"/>
            <a:ext cx="2120404" cy="17302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5EA50D-64A5-47BB-B4B9-15B976115181}"/>
              </a:ext>
            </a:extLst>
          </p:cNvPr>
          <p:cNvSpPr/>
          <p:nvPr/>
        </p:nvSpPr>
        <p:spPr>
          <a:xfrm>
            <a:off x="5035798" y="2475487"/>
            <a:ext cx="2120404" cy="17302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A5460DE-89F7-41C1-BF04-0759E8098A6C}"/>
              </a:ext>
            </a:extLst>
          </p:cNvPr>
          <p:cNvSpPr/>
          <p:nvPr/>
        </p:nvSpPr>
        <p:spPr>
          <a:xfrm>
            <a:off x="9520267" y="2475487"/>
            <a:ext cx="2120404" cy="17302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3700877-0264-41CE-8156-20A7494F1418}"/>
              </a:ext>
            </a:extLst>
          </p:cNvPr>
          <p:cNvSpPr/>
          <p:nvPr/>
        </p:nvSpPr>
        <p:spPr>
          <a:xfrm>
            <a:off x="7278032" y="2475487"/>
            <a:ext cx="2120404" cy="17302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Inhaltsplatzhalter 4">
            <a:extLst>
              <a:ext uri="{FF2B5EF4-FFF2-40B4-BE49-F238E27FC236}">
                <a16:creationId xmlns="" xmlns:a16="http://schemas.microsoft.com/office/drawing/2014/main" id="{CEB4AE03-5F89-4003-B4FC-00370D346D20}"/>
              </a:ext>
            </a:extLst>
          </p:cNvPr>
          <p:cNvSpPr txBox="1">
            <a:spLocks/>
          </p:cNvSpPr>
          <p:nvPr/>
        </p:nvSpPr>
        <p:spPr>
          <a:xfrm>
            <a:off x="668172" y="3174369"/>
            <a:ext cx="1860882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b="1" dirty="0" smtClean="0">
                <a:latin typeface="+mn-lt"/>
              </a:rPr>
              <a:t>Социальное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="" xmlns:a16="http://schemas.microsoft.com/office/drawing/2014/main" id="{8E5C719B-5EA9-407D-BF54-C9707C99BBC9}"/>
              </a:ext>
            </a:extLst>
          </p:cNvPr>
          <p:cNvSpPr txBox="1">
            <a:spLocks/>
          </p:cNvSpPr>
          <p:nvPr/>
        </p:nvSpPr>
        <p:spPr>
          <a:xfrm>
            <a:off x="3040283" y="3164221"/>
            <a:ext cx="1658536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latin typeface="+mn-lt"/>
              </a:rPr>
              <a:t>Экологическое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fr-FR" sz="1400" b="1" dirty="0">
              <a:latin typeface="+mn-lt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="" xmlns:a16="http://schemas.microsoft.com/office/drawing/2014/main" id="{A070BB64-DA2A-4546-8A49-FAF5EF487C5D}"/>
              </a:ext>
            </a:extLst>
          </p:cNvPr>
          <p:cNvSpPr txBox="1">
            <a:spLocks/>
          </p:cNvSpPr>
          <p:nvPr/>
        </p:nvSpPr>
        <p:spPr>
          <a:xfrm>
            <a:off x="5256585" y="3180237"/>
            <a:ext cx="165853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latin typeface="+mn-lt"/>
              </a:rPr>
              <a:t>Медицинское</a:t>
            </a:r>
            <a:endParaRPr lang="fr-FR" sz="2000" b="1" dirty="0">
              <a:latin typeface="+mn-lt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="" xmlns:a16="http://schemas.microsoft.com/office/drawing/2014/main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7508966" y="3194998"/>
            <a:ext cx="165853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latin typeface="+mn-lt"/>
              </a:rPr>
              <a:t>Гражданское</a:t>
            </a:r>
            <a:endParaRPr lang="fr-FR" sz="2000" b="1" dirty="0">
              <a:latin typeface="+mn-lt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="" xmlns:a16="http://schemas.microsoft.com/office/drawing/2014/main" id="{AB59670F-D315-48F1-8E0C-ADBAF3E4D81E}"/>
              </a:ext>
            </a:extLst>
          </p:cNvPr>
          <p:cNvSpPr txBox="1">
            <a:spLocks/>
          </p:cNvSpPr>
          <p:nvPr/>
        </p:nvSpPr>
        <p:spPr>
          <a:xfrm>
            <a:off x="9746679" y="3158980"/>
            <a:ext cx="175843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b="1" dirty="0" smtClean="0">
                <a:latin typeface="+mn-lt"/>
              </a:rPr>
              <a:t>Культурное</a:t>
            </a:r>
            <a:endParaRPr lang="fr-FR" sz="2000" b="1" dirty="0">
              <a:latin typeface="+mn-lt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A553F846-0BFD-4750-9D94-DFF422D2625A}"/>
              </a:ext>
            </a:extLst>
          </p:cNvPr>
          <p:cNvSpPr/>
          <p:nvPr/>
        </p:nvSpPr>
        <p:spPr>
          <a:xfrm>
            <a:off x="551331" y="5334798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Работа с людьми, попавшими в трудную жизненную ситуацию</a:t>
            </a:r>
            <a:endParaRPr lang="en-US" sz="1300" b="1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71704A3C-75B2-4E09-9002-7FC2DC2F1509}"/>
              </a:ext>
            </a:extLst>
          </p:cNvPr>
          <p:cNvSpPr/>
          <p:nvPr/>
        </p:nvSpPr>
        <p:spPr>
          <a:xfrm>
            <a:off x="7278034" y="5334798"/>
            <a:ext cx="2120401" cy="672353"/>
          </a:xfrm>
          <a:custGeom>
            <a:avLst/>
            <a:gdLst>
              <a:gd name="connsiteX0" fmla="*/ 0 w 2120401"/>
              <a:gd name="connsiteY0" fmla="*/ 0 h 672353"/>
              <a:gd name="connsiteX1" fmla="*/ 2120401 w 2120401"/>
              <a:gd name="connsiteY1" fmla="*/ 0 h 672353"/>
              <a:gd name="connsiteX2" fmla="*/ 2120401 w 2120401"/>
              <a:gd name="connsiteY2" fmla="*/ 672353 h 672353"/>
              <a:gd name="connsiteX3" fmla="*/ 0 w 2120401"/>
              <a:gd name="connsiteY3" fmla="*/ 672353 h 672353"/>
              <a:gd name="connsiteX4" fmla="*/ 0 w 2120401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1" h="672353">
                <a:moveTo>
                  <a:pt x="0" y="0"/>
                </a:moveTo>
                <a:lnTo>
                  <a:pt x="2120401" y="0"/>
                </a:lnTo>
                <a:lnTo>
                  <a:pt x="2120401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РДШ</a:t>
            </a:r>
            <a:endParaRPr lang="en-US" sz="1600" b="1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CE377398-07C7-481B-8588-098704D06D4D}"/>
              </a:ext>
            </a:extLst>
          </p:cNvPr>
          <p:cNvSpPr/>
          <p:nvPr/>
        </p:nvSpPr>
        <p:spPr>
          <a:xfrm>
            <a:off x="2793565" y="5334799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Решение экологических проблем</a:t>
            </a:r>
            <a:endParaRPr lang="en-US" sz="1400" b="1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BE6163F5-3BDE-42E1-996F-146609BE2B02}"/>
              </a:ext>
            </a:extLst>
          </p:cNvPr>
          <p:cNvSpPr/>
          <p:nvPr/>
        </p:nvSpPr>
        <p:spPr>
          <a:xfrm>
            <a:off x="5035799" y="5334799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Деятельность в сфере здравоохранения</a:t>
            </a:r>
            <a:endParaRPr lang="en-US" sz="1400" b="1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F579CB15-2ACC-4BB8-8EC2-5FF3C3458079}"/>
              </a:ext>
            </a:extLst>
          </p:cNvPr>
          <p:cNvSpPr/>
          <p:nvPr/>
        </p:nvSpPr>
        <p:spPr>
          <a:xfrm>
            <a:off x="9520269" y="5334800"/>
            <a:ext cx="2120400" cy="672353"/>
          </a:xfrm>
          <a:custGeom>
            <a:avLst/>
            <a:gdLst>
              <a:gd name="connsiteX0" fmla="*/ 0 w 2120400"/>
              <a:gd name="connsiteY0" fmla="*/ 0 h 672353"/>
              <a:gd name="connsiteX1" fmla="*/ 2120400 w 2120400"/>
              <a:gd name="connsiteY1" fmla="*/ 0 h 672353"/>
              <a:gd name="connsiteX2" fmla="*/ 2120400 w 2120400"/>
              <a:gd name="connsiteY2" fmla="*/ 672353 h 672353"/>
              <a:gd name="connsiteX3" fmla="*/ 0 w 2120400"/>
              <a:gd name="connsiteY3" fmla="*/ 672353 h 672353"/>
              <a:gd name="connsiteX4" fmla="*/ 0 w 2120400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0" h="672353">
                <a:moveTo>
                  <a:pt x="0" y="0"/>
                </a:moveTo>
                <a:lnTo>
                  <a:pt x="2120400" y="0"/>
                </a:lnTo>
                <a:lnTo>
                  <a:pt x="2120400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Культурная деятельность</a:t>
            </a:r>
            <a:endParaRPr lang="en-US" sz="14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86494BE-C64E-4D8D-BBCD-D02AA84E5741}"/>
              </a:ext>
            </a:extLst>
          </p:cNvPr>
          <p:cNvSpPr/>
          <p:nvPr/>
        </p:nvSpPr>
        <p:spPr>
          <a:xfrm>
            <a:off x="9773698" y="1847662"/>
            <a:ext cx="1614545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6 федеральных</a:t>
            </a:r>
          </a:p>
          <a:p>
            <a:pPr algn="ctr"/>
            <a:r>
              <a:rPr lang="ru-RU" sz="1400" b="1" cap="all" dirty="0" smtClean="0"/>
              <a:t>проектов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B8E91DF-4E34-4A40-AC0D-BC5CC01F611D}"/>
              </a:ext>
            </a:extLst>
          </p:cNvPr>
          <p:cNvSpPr/>
          <p:nvPr/>
        </p:nvSpPr>
        <p:spPr>
          <a:xfrm>
            <a:off x="7639237" y="1847662"/>
            <a:ext cx="1614545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7 региональных </a:t>
            </a:r>
          </a:p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проектов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F3D3878-1FCC-43B3-A121-646B859FFA48}"/>
              </a:ext>
            </a:extLst>
          </p:cNvPr>
          <p:cNvSpPr/>
          <p:nvPr/>
        </p:nvSpPr>
        <p:spPr>
          <a:xfrm>
            <a:off x="5230721" y="1847662"/>
            <a:ext cx="173156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10 студенческих штабов </a:t>
            </a:r>
          </a:p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развития добровольчества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467B7ED-2511-4404-81B6-EE3A6448CC53}"/>
              </a:ext>
            </a:extLst>
          </p:cNvPr>
          <p:cNvSpPr/>
          <p:nvPr/>
        </p:nvSpPr>
        <p:spPr>
          <a:xfrm>
            <a:off x="2921961" y="1847662"/>
            <a:ext cx="186461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/>
              <a:t>26 муниципальных</a:t>
            </a:r>
          </a:p>
          <a:p>
            <a:pPr algn="ctr"/>
            <a:r>
              <a:rPr lang="ru-RU" sz="1400" b="1" cap="all" dirty="0" smtClean="0"/>
              <a:t> центров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95F2C77-7C0B-440E-89E9-756326989170}"/>
              </a:ext>
            </a:extLst>
          </p:cNvPr>
          <p:cNvSpPr/>
          <p:nvPr/>
        </p:nvSpPr>
        <p:spPr>
          <a:xfrm>
            <a:off x="1114942" y="1847662"/>
            <a:ext cx="99418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/>
              <a:t>11 опорных </a:t>
            </a:r>
          </a:p>
          <a:p>
            <a:pPr algn="ctr"/>
            <a:r>
              <a:rPr lang="ru-RU" sz="1400" b="1" cap="all" dirty="0" smtClean="0"/>
              <a:t>центров</a:t>
            </a:r>
            <a:endParaRPr lang="en-US" sz="1400" b="1" cap="all" dirty="0"/>
          </a:p>
        </p:txBody>
      </p:sp>
      <p:sp>
        <p:nvSpPr>
          <p:cNvPr id="96" name="Slide Number Placeholder 95">
            <a:extLst>
              <a:ext uri="{FF2B5EF4-FFF2-40B4-BE49-F238E27FC236}">
                <a16:creationId xmlns="" xmlns:a16="http://schemas.microsoft.com/office/drawing/2014/main" id="{EA18BEE0-8CC4-4D45-9726-46B21BF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7" t="26074" r="8132" b="27446"/>
          <a:stretch/>
        </p:blipFill>
        <p:spPr>
          <a:xfrm>
            <a:off x="10220429" y="324841"/>
            <a:ext cx="1289204" cy="1289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Graphic 54" descr="Chat">
            <a:extLst>
              <a:ext uri="{FF2B5EF4-FFF2-40B4-BE49-F238E27FC236}">
                <a16:creationId xmlns="" xmlns:a16="http://schemas.microsoft.com/office/drawing/2014/main" id="{C8507592-2DAB-4645-A391-56DF9674A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0429" y="4480686"/>
            <a:ext cx="720080" cy="695015"/>
          </a:xfrm>
          <a:prstGeom prst="rect">
            <a:avLst/>
          </a:prstGeom>
        </p:spPr>
      </p:pic>
      <p:pic>
        <p:nvPicPr>
          <p:cNvPr id="54" name="Graphic 54" descr="Chat">
            <a:extLst>
              <a:ext uri="{FF2B5EF4-FFF2-40B4-BE49-F238E27FC236}">
                <a16:creationId xmlns="" xmlns:a16="http://schemas.microsoft.com/office/drawing/2014/main" id="{C8507592-2DAB-4645-A391-56DF9674A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8194" y="4577953"/>
            <a:ext cx="720080" cy="695015"/>
          </a:xfrm>
          <a:prstGeom prst="rect">
            <a:avLst/>
          </a:prstGeom>
        </p:spPr>
      </p:pic>
      <p:pic>
        <p:nvPicPr>
          <p:cNvPr id="65" name="Graphic 54" descr="Chat">
            <a:extLst>
              <a:ext uri="{FF2B5EF4-FFF2-40B4-BE49-F238E27FC236}">
                <a16:creationId xmlns="" xmlns:a16="http://schemas.microsoft.com/office/drawing/2014/main" id="{C8507592-2DAB-4645-A391-56DF9674A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6307" y="4586928"/>
            <a:ext cx="720080" cy="695015"/>
          </a:xfrm>
          <a:prstGeom prst="rect">
            <a:avLst/>
          </a:prstGeom>
        </p:spPr>
      </p:pic>
      <p:pic>
        <p:nvPicPr>
          <p:cNvPr id="73" name="Graphic 54" descr="Chat">
            <a:extLst>
              <a:ext uri="{FF2B5EF4-FFF2-40B4-BE49-F238E27FC236}">
                <a16:creationId xmlns="" xmlns:a16="http://schemas.microsoft.com/office/drawing/2014/main" id="{C8507592-2DAB-4645-A391-56DF9674A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428" y="4515558"/>
            <a:ext cx="720080" cy="695015"/>
          </a:xfrm>
          <a:prstGeom prst="rect">
            <a:avLst/>
          </a:prstGeom>
        </p:spPr>
      </p:pic>
      <p:pic>
        <p:nvPicPr>
          <p:cNvPr id="74" name="Graphic 54" descr="Chat">
            <a:extLst>
              <a:ext uri="{FF2B5EF4-FFF2-40B4-BE49-F238E27FC236}">
                <a16:creationId xmlns="" xmlns:a16="http://schemas.microsoft.com/office/drawing/2014/main" id="{C8507592-2DAB-4645-A391-56DF9674A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549" y="4492421"/>
            <a:ext cx="720080" cy="6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3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">
            <a:extLst>
              <a:ext uri="{FF2B5EF4-FFF2-40B4-BE49-F238E27FC236}">
                <a16:creationId xmlns="" xmlns:a16="http://schemas.microsoft.com/office/drawing/2014/main" id="{A3B0DF40-C49E-4642-8812-08274DAF5BF1}"/>
              </a:ext>
            </a:extLst>
          </p:cNvPr>
          <p:cNvGrpSpPr/>
          <p:nvPr/>
        </p:nvGrpSpPr>
        <p:grpSpPr>
          <a:xfrm>
            <a:off x="231493" y="2312484"/>
            <a:ext cx="2560020" cy="2092729"/>
            <a:chOff x="1921112" y="114053"/>
            <a:chExt cx="8110307" cy="6629895"/>
          </a:xfrm>
        </p:grpSpPr>
        <p:sp>
          <p:nvSpPr>
            <p:cNvPr id="67" name="Figure">
              <a:extLst>
                <a:ext uri="{FF2B5EF4-FFF2-40B4-BE49-F238E27FC236}">
                  <a16:creationId xmlns="" xmlns:a16="http://schemas.microsoft.com/office/drawing/2014/main" id="{0AEE4FD5-81D6-4C5E-8CBD-00F4108D5475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="" xmlns:a16="http://schemas.microsoft.com/office/drawing/2014/main" id="{ACBBA69B-2C80-4A4F-B011-C38D171A91F6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="" xmlns:a16="http://schemas.microsoft.com/office/drawing/2014/main" id="{B68770DD-AC13-4198-9DE7-CEB7E3603E79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="" xmlns:a16="http://schemas.microsoft.com/office/drawing/2014/main" id="{74A3A687-15ED-4866-8B7B-45215D1D255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="" xmlns:a16="http://schemas.microsoft.com/office/drawing/2014/main" id="{824FB043-3C1D-4D3A-A1AE-9C8F3136E7A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="" xmlns:a16="http://schemas.microsoft.com/office/drawing/2014/main" id="{5BEB2C59-7958-4F86-8DAF-416377092A6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" name="Group 86">
            <a:extLst>
              <a:ext uri="{FF2B5EF4-FFF2-40B4-BE49-F238E27FC236}">
                <a16:creationId xmlns="" xmlns:a16="http://schemas.microsoft.com/office/drawing/2014/main" id="{A1794D90-6AB1-4374-9F6A-280AD4B97D9B}"/>
              </a:ext>
            </a:extLst>
          </p:cNvPr>
          <p:cNvGrpSpPr/>
          <p:nvPr/>
        </p:nvGrpSpPr>
        <p:grpSpPr>
          <a:xfrm>
            <a:off x="9253782" y="2312484"/>
            <a:ext cx="2560020" cy="2092729"/>
            <a:chOff x="1921112" y="114053"/>
            <a:chExt cx="8110307" cy="6629895"/>
          </a:xfrm>
        </p:grpSpPr>
        <p:sp>
          <p:nvSpPr>
            <p:cNvPr id="88" name="Figure">
              <a:extLst>
                <a:ext uri="{FF2B5EF4-FFF2-40B4-BE49-F238E27FC236}">
                  <a16:creationId xmlns="" xmlns:a16="http://schemas.microsoft.com/office/drawing/2014/main" id="{383A4DD6-15B3-49C6-B14A-2B716B5C3EB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9" name="Figure">
              <a:extLst>
                <a:ext uri="{FF2B5EF4-FFF2-40B4-BE49-F238E27FC236}">
                  <a16:creationId xmlns="" xmlns:a16="http://schemas.microsoft.com/office/drawing/2014/main" id="{FA7BE794-52FC-4CA7-9AD5-82F7BFE46A65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="" xmlns:a16="http://schemas.microsoft.com/office/drawing/2014/main" id="{169A64DF-42F7-45D2-98D1-051FBF82CA55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="" xmlns:a16="http://schemas.microsoft.com/office/drawing/2014/main" id="{727D6876-A7C0-426D-A6D9-8AE2D085C535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="" xmlns:a16="http://schemas.microsoft.com/office/drawing/2014/main" id="{D6808B61-5893-44E4-B804-8099F4AF23E7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="" xmlns:a16="http://schemas.microsoft.com/office/drawing/2014/main" id="{044E8351-C4B7-4C79-B756-5F0BFF73DEE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AE13C-CA50-40CF-B938-DCC3435C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7" y="332337"/>
            <a:ext cx="9029827" cy="1132235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Координационный ресурсный центр поддержки добровольческого движения Тюменской области</a:t>
            </a:r>
            <a:endParaRPr lang="en-US" sz="3200" dirty="0"/>
          </a:p>
        </p:txBody>
      </p:sp>
      <p:sp>
        <p:nvSpPr>
          <p:cNvPr id="26" name="Inhaltsplatzhalter 4">
            <a:extLst>
              <a:ext uri="{FF2B5EF4-FFF2-40B4-BE49-F238E27FC236}">
                <a16:creationId xmlns="" xmlns:a16="http://schemas.microsoft.com/office/drawing/2014/main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7508966" y="3194998"/>
            <a:ext cx="165853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dirty="0" smtClean="0">
                <a:latin typeface="+mn-lt"/>
              </a:rPr>
              <a:t>Гражданское</a:t>
            </a:r>
            <a:endParaRPr lang="fr-FR" sz="2000" dirty="0">
              <a:latin typeface="+mn-lt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A553F846-0BFD-4750-9D94-DFF422D2625A}"/>
              </a:ext>
            </a:extLst>
          </p:cNvPr>
          <p:cNvSpPr/>
          <p:nvPr/>
        </p:nvSpPr>
        <p:spPr>
          <a:xfrm>
            <a:off x="551331" y="5334798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603 отряда</a:t>
            </a:r>
            <a:endParaRPr lang="en-US" sz="2000" b="1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71704A3C-75B2-4E09-9002-7FC2DC2F1509}"/>
              </a:ext>
            </a:extLst>
          </p:cNvPr>
          <p:cNvSpPr/>
          <p:nvPr/>
        </p:nvSpPr>
        <p:spPr>
          <a:xfrm>
            <a:off x="7278034" y="5334798"/>
            <a:ext cx="2120401" cy="672353"/>
          </a:xfrm>
          <a:custGeom>
            <a:avLst/>
            <a:gdLst>
              <a:gd name="connsiteX0" fmla="*/ 0 w 2120401"/>
              <a:gd name="connsiteY0" fmla="*/ 0 h 672353"/>
              <a:gd name="connsiteX1" fmla="*/ 2120401 w 2120401"/>
              <a:gd name="connsiteY1" fmla="*/ 0 h 672353"/>
              <a:gd name="connsiteX2" fmla="*/ 2120401 w 2120401"/>
              <a:gd name="connsiteY2" fmla="*/ 672353 h 672353"/>
              <a:gd name="connsiteX3" fmla="*/ 0 w 2120401"/>
              <a:gd name="connsiteY3" fmla="*/ 672353 h 672353"/>
              <a:gd name="connsiteX4" fmla="*/ 0 w 2120401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1" h="672353">
                <a:moveTo>
                  <a:pt x="0" y="0"/>
                </a:moveTo>
                <a:lnTo>
                  <a:pt x="2120401" y="0"/>
                </a:lnTo>
                <a:lnTo>
                  <a:pt x="2120401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13 603 мероприятия</a:t>
            </a:r>
            <a:endParaRPr lang="en-US" sz="2000" b="1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CE377398-07C7-481B-8588-098704D06D4D}"/>
              </a:ext>
            </a:extLst>
          </p:cNvPr>
          <p:cNvSpPr/>
          <p:nvPr/>
        </p:nvSpPr>
        <p:spPr>
          <a:xfrm>
            <a:off x="2793565" y="5334799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17 778 чел.</a:t>
            </a:r>
            <a:endParaRPr lang="en-US" sz="2000" b="1" dirty="0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BE6163F5-3BDE-42E1-996F-146609BE2B02}"/>
              </a:ext>
            </a:extLst>
          </p:cNvPr>
          <p:cNvSpPr/>
          <p:nvPr/>
        </p:nvSpPr>
        <p:spPr>
          <a:xfrm>
            <a:off x="5035799" y="5334799"/>
            <a:ext cx="2120402" cy="672353"/>
          </a:xfrm>
          <a:custGeom>
            <a:avLst/>
            <a:gdLst>
              <a:gd name="connsiteX0" fmla="*/ 0 w 2120402"/>
              <a:gd name="connsiteY0" fmla="*/ 0 h 672353"/>
              <a:gd name="connsiteX1" fmla="*/ 2120402 w 2120402"/>
              <a:gd name="connsiteY1" fmla="*/ 0 h 672353"/>
              <a:gd name="connsiteX2" fmla="*/ 2120402 w 2120402"/>
              <a:gd name="connsiteY2" fmla="*/ 672353 h 672353"/>
              <a:gd name="connsiteX3" fmla="*/ 0 w 2120402"/>
              <a:gd name="connsiteY3" fmla="*/ 672353 h 672353"/>
              <a:gd name="connsiteX4" fmla="*/ 0 w 2120402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2" h="672353">
                <a:moveTo>
                  <a:pt x="0" y="0"/>
                </a:moveTo>
                <a:lnTo>
                  <a:pt x="2120402" y="0"/>
                </a:lnTo>
                <a:lnTo>
                  <a:pt x="2120402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26 МО</a:t>
            </a:r>
            <a:endParaRPr lang="en-US" sz="2000" b="1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F579CB15-2ACC-4BB8-8EC2-5FF3C3458079}"/>
              </a:ext>
            </a:extLst>
          </p:cNvPr>
          <p:cNvSpPr/>
          <p:nvPr/>
        </p:nvSpPr>
        <p:spPr>
          <a:xfrm>
            <a:off x="9520269" y="5334800"/>
            <a:ext cx="2120400" cy="672353"/>
          </a:xfrm>
          <a:custGeom>
            <a:avLst/>
            <a:gdLst>
              <a:gd name="connsiteX0" fmla="*/ 0 w 2120400"/>
              <a:gd name="connsiteY0" fmla="*/ 0 h 672353"/>
              <a:gd name="connsiteX1" fmla="*/ 2120400 w 2120400"/>
              <a:gd name="connsiteY1" fmla="*/ 0 h 672353"/>
              <a:gd name="connsiteX2" fmla="*/ 2120400 w 2120400"/>
              <a:gd name="connsiteY2" fmla="*/ 672353 h 672353"/>
              <a:gd name="connsiteX3" fmla="*/ 0 w 2120400"/>
              <a:gd name="connsiteY3" fmla="*/ 672353 h 672353"/>
              <a:gd name="connsiteX4" fmla="*/ 0 w 2120400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400" h="672353">
                <a:moveTo>
                  <a:pt x="0" y="0"/>
                </a:moveTo>
                <a:lnTo>
                  <a:pt x="2120400" y="0"/>
                </a:lnTo>
                <a:lnTo>
                  <a:pt x="2120400" y="672353"/>
                </a:lnTo>
                <a:lnTo>
                  <a:pt x="0" y="672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6 172 чел. прошло обучение</a:t>
            </a:r>
            <a:endParaRPr lang="en-US" b="1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86494BE-C64E-4D8D-BBCD-D02AA84E5741}"/>
              </a:ext>
            </a:extLst>
          </p:cNvPr>
          <p:cNvSpPr/>
          <p:nvPr/>
        </p:nvSpPr>
        <p:spPr>
          <a:xfrm>
            <a:off x="9773698" y="1847662"/>
            <a:ext cx="1614545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6 федеральных</a:t>
            </a:r>
          </a:p>
          <a:p>
            <a:pPr algn="ctr"/>
            <a:r>
              <a:rPr lang="ru-RU" sz="1400" b="1" cap="all" dirty="0" smtClean="0"/>
              <a:t>проектов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B8E91DF-4E34-4A40-AC0D-BC5CC01F611D}"/>
              </a:ext>
            </a:extLst>
          </p:cNvPr>
          <p:cNvSpPr/>
          <p:nvPr/>
        </p:nvSpPr>
        <p:spPr>
          <a:xfrm>
            <a:off x="7639237" y="1847662"/>
            <a:ext cx="1614545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7 региональных </a:t>
            </a:r>
          </a:p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проектов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F3D3878-1FCC-43B3-A121-646B859FFA48}"/>
              </a:ext>
            </a:extLst>
          </p:cNvPr>
          <p:cNvSpPr/>
          <p:nvPr/>
        </p:nvSpPr>
        <p:spPr>
          <a:xfrm>
            <a:off x="5230721" y="1847662"/>
            <a:ext cx="173156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10 студенческих штабов </a:t>
            </a:r>
          </a:p>
          <a:p>
            <a:pPr algn="ctr"/>
            <a:r>
              <a:rPr lang="ru-RU" sz="1400" b="1" cap="all" dirty="0" smtClean="0">
                <a:solidFill>
                  <a:schemeClr val="tx1"/>
                </a:solidFill>
              </a:rPr>
              <a:t>развития добровольчества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467B7ED-2511-4404-81B6-EE3A6448CC53}"/>
              </a:ext>
            </a:extLst>
          </p:cNvPr>
          <p:cNvSpPr/>
          <p:nvPr/>
        </p:nvSpPr>
        <p:spPr>
          <a:xfrm>
            <a:off x="2921961" y="1847662"/>
            <a:ext cx="186461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/>
              <a:t>26 муниципальных</a:t>
            </a:r>
          </a:p>
          <a:p>
            <a:pPr algn="ctr"/>
            <a:r>
              <a:rPr lang="ru-RU" sz="1400" b="1" cap="all" dirty="0" smtClean="0"/>
              <a:t> центров</a:t>
            </a:r>
            <a:endParaRPr lang="en-US" sz="1400" b="1" cap="all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95F2C77-7C0B-440E-89E9-756326989170}"/>
              </a:ext>
            </a:extLst>
          </p:cNvPr>
          <p:cNvSpPr/>
          <p:nvPr/>
        </p:nvSpPr>
        <p:spPr>
          <a:xfrm>
            <a:off x="1114942" y="1847662"/>
            <a:ext cx="994183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1400" b="1" cap="all" dirty="0" smtClean="0"/>
              <a:t>11 опорных </a:t>
            </a:r>
          </a:p>
          <a:p>
            <a:pPr algn="ctr"/>
            <a:r>
              <a:rPr lang="ru-RU" sz="1400" b="1" cap="all" dirty="0" smtClean="0"/>
              <a:t>центров</a:t>
            </a:r>
            <a:endParaRPr lang="en-US" sz="1400" b="1" cap="all" dirty="0"/>
          </a:p>
        </p:txBody>
      </p:sp>
      <p:sp>
        <p:nvSpPr>
          <p:cNvPr id="96" name="Slide Number Placeholder 95">
            <a:extLst>
              <a:ext uri="{FF2B5EF4-FFF2-40B4-BE49-F238E27FC236}">
                <a16:creationId xmlns="" xmlns:a16="http://schemas.microsoft.com/office/drawing/2014/main" id="{EA18BEE0-8CC4-4D45-9726-46B21BF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7" t="26074" r="8132" b="27446"/>
          <a:stretch/>
        </p:blipFill>
        <p:spPr>
          <a:xfrm>
            <a:off x="10220429" y="324841"/>
            <a:ext cx="1289204" cy="1289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Rectangle 17">
            <a:extLst>
              <a:ext uri="{FF2B5EF4-FFF2-40B4-BE49-F238E27FC236}">
                <a16:creationId xmlns="" xmlns:a16="http://schemas.microsoft.com/office/drawing/2014/main" id="{B3700877-0264-41CE-8156-20A7494F1418}"/>
              </a:ext>
            </a:extLst>
          </p:cNvPr>
          <p:cNvSpPr/>
          <p:nvPr/>
        </p:nvSpPr>
        <p:spPr>
          <a:xfrm>
            <a:off x="4259029" y="2633868"/>
            <a:ext cx="3641387" cy="23106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Inhaltsplatzhalter 4">
            <a:extLst>
              <a:ext uri="{FF2B5EF4-FFF2-40B4-BE49-F238E27FC236}">
                <a16:creationId xmlns="" xmlns:a16="http://schemas.microsoft.com/office/drawing/2014/main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4393330" y="3465191"/>
            <a:ext cx="3399841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3200" b="1" dirty="0" smtClean="0">
                <a:latin typeface="+mn-lt"/>
              </a:rPr>
              <a:t>Профилактическое</a:t>
            </a:r>
            <a:endParaRPr lang="fr-FR" sz="3200" b="1" dirty="0">
              <a:latin typeface="+mn-lt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939" y="2959973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3" name="Inhaltsplatzhalter 4">
            <a:extLst>
              <a:ext uri="{FF2B5EF4-FFF2-40B4-BE49-F238E27FC236}">
                <a16:creationId xmlns="" xmlns:a16="http://schemas.microsoft.com/office/drawing/2014/main" id="{AB59670F-D315-48F1-8E0C-ADBAF3E4D81E}"/>
              </a:ext>
            </a:extLst>
          </p:cNvPr>
          <p:cNvSpPr txBox="1">
            <a:spLocks/>
          </p:cNvSpPr>
          <p:nvPr/>
        </p:nvSpPr>
        <p:spPr>
          <a:xfrm>
            <a:off x="9684787" y="3049123"/>
            <a:ext cx="1927529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600" b="1" dirty="0" smtClean="0">
                <a:latin typeface="+mn-lt"/>
              </a:rPr>
              <a:t>Опорный центр профилактического добровольчества</a:t>
            </a:r>
            <a:endParaRPr lang="fr-FR" sz="1600" b="1" dirty="0">
              <a:latin typeface="+mn-lt"/>
            </a:endParaRPr>
          </a:p>
        </p:txBody>
      </p:sp>
      <p:sp>
        <p:nvSpPr>
          <p:cNvPr id="75" name="Date Placeholder 1">
            <a:extLst>
              <a:ext uri="{FF2B5EF4-FFF2-40B4-BE49-F238E27FC236}">
                <a16:creationId xmlns="" xmlns:a16="http://schemas.microsoft.com/office/drawing/2014/main" id="{AFDB9AC4-3712-4BEF-A120-798A2EFAA9CA}"/>
              </a:ext>
            </a:extLst>
          </p:cNvPr>
          <p:cNvSpPr txBox="1">
            <a:spLocks/>
          </p:cNvSpPr>
          <p:nvPr/>
        </p:nvSpPr>
        <p:spPr>
          <a:xfrm>
            <a:off x="4217936" y="6226983"/>
            <a:ext cx="7196293" cy="503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*А ВОЛОНТЁРЫ ПРОФИЛАКТИКИ ГДЕ?</a:t>
            </a:r>
          </a:p>
        </p:txBody>
      </p:sp>
    </p:spTree>
    <p:extLst>
      <p:ext uri="{BB962C8B-B14F-4D97-AF65-F5344CB8AC3E}">
        <p14:creationId xmlns:p14="http://schemas.microsoft.com/office/powerpoint/2010/main" xmlns="" val="519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2171" y="183482"/>
            <a:ext cx="8931370" cy="1073689"/>
          </a:xfrm>
        </p:spPr>
        <p:txBody>
          <a:bodyPr>
            <a:noAutofit/>
          </a:bodyPr>
          <a:lstStyle/>
          <a:p>
            <a:pPr algn="r"/>
            <a:r>
              <a:rPr lang="ru-RU" sz="2800" u="sng" dirty="0" smtClean="0"/>
              <a:t>Проведение мероприятий </a:t>
            </a:r>
            <a:br>
              <a:rPr lang="ru-RU" sz="2800" u="sng" dirty="0" smtClean="0"/>
            </a:br>
            <a:r>
              <a:rPr lang="ru-RU" sz="2800" u="sng" dirty="0" smtClean="0"/>
              <a:t>по пропаганде здорового образа жизни:</a:t>
            </a:r>
            <a:endParaRPr lang="en-US" sz="2800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43672" y="5877272"/>
            <a:ext cx="5616624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7 апреля – Всемирный день здоровья</a:t>
            </a:r>
            <a:endParaRPr lang="en-US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5" y="3793498"/>
            <a:ext cx="3918521" cy="1959261"/>
          </a:xfrm>
          <a:prstGeom prst="rect">
            <a:avLst/>
          </a:prstGeom>
        </p:spPr>
      </p:pic>
      <p:pic>
        <p:nvPicPr>
          <p:cNvPr id="1026" name="Picture 2" descr="C:\Users\User\Desktop\Для презы\DSC_02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8" b="12693"/>
          <a:stretch/>
        </p:blipFill>
        <p:spPr bwMode="auto">
          <a:xfrm>
            <a:off x="7248128" y="1630605"/>
            <a:ext cx="3918521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ля презы\+ DSC_0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93" y="1630605"/>
            <a:ext cx="6195319" cy="41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4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Content Placeholder 9"/>
          <p:cNvSpPr txBox="1">
            <a:spLocks/>
          </p:cNvSpPr>
          <p:nvPr/>
        </p:nvSpPr>
        <p:spPr>
          <a:xfrm>
            <a:off x="2711624" y="6093296"/>
            <a:ext cx="7344816" cy="60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9913" indent="-5699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ctr">
              <a:lnSpc>
                <a:spcPct val="110000"/>
              </a:lnSpc>
            </a:pPr>
            <a:r>
              <a:rPr lang="ru-RU" sz="2400" b="1" dirty="0" smtClean="0"/>
              <a:t>11 сентября – Всероссийский день трезвости</a:t>
            </a:r>
            <a:endParaRPr lang="en-US" sz="2400" b="1" dirty="0"/>
          </a:p>
        </p:txBody>
      </p:sp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040" y="1653892"/>
            <a:ext cx="5631173" cy="4223380"/>
          </a:xfrm>
          <a:prstGeom prst="rect">
            <a:avLst/>
          </a:prstGeom>
        </p:spPr>
      </p:pic>
      <p:pic>
        <p:nvPicPr>
          <p:cNvPr id="2050" name="Picture 2" descr="C:\Users\User\Desktop\Для презы\z6AyBn9e1A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63" r="19882" b="25720"/>
          <a:stretch/>
        </p:blipFill>
        <p:spPr bwMode="auto">
          <a:xfrm>
            <a:off x="7017270" y="1653892"/>
            <a:ext cx="4047281" cy="18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962171" y="183482"/>
            <a:ext cx="8931370" cy="1073689"/>
          </a:xfrm>
        </p:spPr>
        <p:txBody>
          <a:bodyPr>
            <a:noAutofit/>
          </a:bodyPr>
          <a:lstStyle/>
          <a:p>
            <a:pPr algn="r"/>
            <a:r>
              <a:rPr lang="ru-RU" sz="2800" u="sng" dirty="0" smtClean="0"/>
              <a:t>Проведение мероприятий </a:t>
            </a:r>
            <a:br>
              <a:rPr lang="ru-RU" sz="2800" u="sng" dirty="0" smtClean="0"/>
            </a:br>
            <a:r>
              <a:rPr lang="ru-RU" sz="2800" u="sng" dirty="0" smtClean="0"/>
              <a:t>по пропаганде здорового образа жизни:</a:t>
            </a:r>
            <a:endParaRPr lang="en-US" sz="2800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55"/>
          <a:stretch/>
        </p:blipFill>
        <p:spPr>
          <a:xfrm>
            <a:off x="7017270" y="3678356"/>
            <a:ext cx="4047281" cy="23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Content Placeholder 9"/>
          <p:cNvSpPr txBox="1">
            <a:spLocks/>
          </p:cNvSpPr>
          <p:nvPr/>
        </p:nvSpPr>
        <p:spPr>
          <a:xfrm>
            <a:off x="751234" y="5589240"/>
            <a:ext cx="1031331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9913" indent="-5699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ctr">
              <a:lnSpc>
                <a:spcPct val="110000"/>
              </a:lnSpc>
            </a:pPr>
            <a:r>
              <a:rPr lang="ru-RU" sz="2400" b="1" dirty="0" smtClean="0"/>
              <a:t>26 июня – Международный день борьбы с наркоманией и незаконным оборотом наркотиков</a:t>
            </a:r>
            <a:endParaRPr lang="en-US" sz="2400" b="1" dirty="0"/>
          </a:p>
        </p:txBody>
      </p:sp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919536" y="183482"/>
            <a:ext cx="9974005" cy="1073689"/>
          </a:xfrm>
        </p:spPr>
        <p:txBody>
          <a:bodyPr>
            <a:noAutofit/>
          </a:bodyPr>
          <a:lstStyle/>
          <a:p>
            <a:pPr algn="r"/>
            <a:r>
              <a:rPr lang="ru-RU" sz="2800" u="sng" dirty="0" smtClean="0"/>
              <a:t>Проведение мероприятий </a:t>
            </a:r>
            <a:br>
              <a:rPr lang="ru-RU" sz="2800" u="sng" dirty="0" smtClean="0"/>
            </a:br>
            <a:r>
              <a:rPr lang="ru-RU" sz="2800" u="sng" dirty="0" smtClean="0"/>
              <a:t>по пропаганде здорового образа жизни:</a:t>
            </a:r>
            <a:endParaRPr lang="en-US" sz="2800" u="sng" dirty="0"/>
          </a:p>
        </p:txBody>
      </p:sp>
      <p:pic>
        <p:nvPicPr>
          <p:cNvPr id="3074" name="Picture 2" descr="C:\Users\User\Desktop\Для презы\DSC_00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6"/>
          <a:stretch/>
        </p:blipFill>
        <p:spPr bwMode="auto">
          <a:xfrm>
            <a:off x="6409753" y="1628800"/>
            <a:ext cx="4654799" cy="39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6.userapi.com/impg/nFg3s7skDwnrPrWo44LXTTAH6MkPPtPnqmpnqA/D5Jq6q0phn8.jpg?size=1280x960&amp;quality=95&amp;sign=781fc0a14dfb7ccb0f2dc4df4ddf3084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9" t="16204"/>
          <a:stretch/>
        </p:blipFill>
        <p:spPr bwMode="auto">
          <a:xfrm>
            <a:off x="623392" y="1844824"/>
            <a:ext cx="5274491" cy="35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2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Content Placeholder 9"/>
          <p:cNvSpPr txBox="1">
            <a:spLocks/>
          </p:cNvSpPr>
          <p:nvPr/>
        </p:nvSpPr>
        <p:spPr>
          <a:xfrm>
            <a:off x="807740" y="5805264"/>
            <a:ext cx="10312424" cy="66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9913" indent="-5699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914400" algn="l"/>
              </a:tabLst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ctr">
              <a:lnSpc>
                <a:spcPct val="110000"/>
              </a:lnSpc>
            </a:pPr>
            <a:r>
              <a:rPr lang="ru-RU" sz="2400" b="1" dirty="0" smtClean="0"/>
              <a:t>Третий четверг ноября – Международный день отказа от курения</a:t>
            </a:r>
            <a:endParaRPr lang="en-US" sz="2400" b="1" dirty="0"/>
          </a:p>
        </p:txBody>
      </p:sp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962171" y="183482"/>
            <a:ext cx="8931370" cy="1073689"/>
          </a:xfrm>
        </p:spPr>
        <p:txBody>
          <a:bodyPr>
            <a:noAutofit/>
          </a:bodyPr>
          <a:lstStyle/>
          <a:p>
            <a:pPr algn="r"/>
            <a:r>
              <a:rPr lang="ru-RU" sz="2800" u="sng" dirty="0" smtClean="0"/>
              <a:t>Проведение мероприятий </a:t>
            </a:r>
            <a:br>
              <a:rPr lang="ru-RU" sz="2800" u="sng" dirty="0" smtClean="0"/>
            </a:br>
            <a:r>
              <a:rPr lang="ru-RU" sz="2800" u="sng" dirty="0" smtClean="0"/>
              <a:t>по пропаганде здорового образа жизни:</a:t>
            </a:r>
            <a:endParaRPr lang="en-US" sz="2800" u="sng" dirty="0"/>
          </a:p>
        </p:txBody>
      </p:sp>
      <p:pic>
        <p:nvPicPr>
          <p:cNvPr id="4098" name="Picture 2" descr="C:\Users\User\Desktop\Для презы\0-02-05-938fc5a44ed3fe439942d9d8feb025a4d3b81606164ddf7657a003ad91c966f5_2b17198cb749c7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622269"/>
            <a:ext cx="5472608" cy="40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ля презы\DSC_0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2" t="8609" r="31539" b="2748"/>
          <a:stretch/>
        </p:blipFill>
        <p:spPr bwMode="auto">
          <a:xfrm>
            <a:off x="7059569" y="1622269"/>
            <a:ext cx="3932975" cy="40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3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9656" y="404664"/>
            <a:ext cx="8931370" cy="839043"/>
          </a:xfrm>
        </p:spPr>
        <p:txBody>
          <a:bodyPr>
            <a:noAutofit/>
          </a:bodyPr>
          <a:lstStyle/>
          <a:p>
            <a:pPr algn="r"/>
            <a:r>
              <a:rPr lang="ru-RU" sz="2800" u="sng" dirty="0" smtClean="0"/>
              <a:t>Распространение профилактических </a:t>
            </a:r>
            <a:br>
              <a:rPr lang="ru-RU" sz="2800" u="sng" dirty="0" smtClean="0"/>
            </a:br>
            <a:r>
              <a:rPr lang="ru-RU" sz="2800" u="sng" dirty="0" smtClean="0"/>
              <a:t>листовок и проведение опросов населения:</a:t>
            </a:r>
            <a:endParaRPr lang="en-US" sz="2800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10" y="98010"/>
            <a:ext cx="1159735" cy="1159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748095"/>
            <a:ext cx="5904656" cy="3921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332" y="1759927"/>
            <a:ext cx="3909228" cy="39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73596</TotalTime>
  <Words>398</Words>
  <Application>Microsoft Office PowerPoint</Application>
  <PresentationFormat>Произвольный</PresentationFormat>
  <Paragraphs>113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Custom Design</vt:lpstr>
      <vt:lpstr>Showeet theme</vt:lpstr>
      <vt:lpstr>showeet</vt:lpstr>
      <vt:lpstr>«Добрая воля – добрые дела  – добрая жизнь!»</vt:lpstr>
      <vt:lpstr>Профилактическое добровольчество:</vt:lpstr>
      <vt:lpstr>Координационный ресурсный центр поддержки добровольческого движения Тюменской области</vt:lpstr>
      <vt:lpstr>Координационный ресурсный центр поддержки добровольческого движения Тюменской области</vt:lpstr>
      <vt:lpstr>Проведение мероприятий  по пропаганде здорового образа жизни:</vt:lpstr>
      <vt:lpstr>Проведение мероприятий  по пропаганде здорового образа жизни:</vt:lpstr>
      <vt:lpstr>Проведение мероприятий  по пропаганде здорового образа жизни:</vt:lpstr>
      <vt:lpstr>Проведение мероприятий  по пропаганде здорового образа жизни:</vt:lpstr>
      <vt:lpstr>Распространение профилактических  листовок и проведение опросов населения:</vt:lpstr>
      <vt:lpstr>Слайд 10</vt:lpstr>
      <vt:lpstr>Слайд 11</vt:lpstr>
      <vt:lpstr>Слайд 12</vt:lpstr>
      <vt:lpstr>Слайд 13</vt:lpstr>
      <vt:lpstr> «Стараясь о счастье других, мы находим свое собственное счастье» философ Платон   </vt:lpstr>
      <vt:lpstr> «Чем человек умнее и добрее, тем больше он замечает добро в людях» Блез Паскаль   </vt:lpstr>
      <vt:lpstr> «Истинная доброта заключается в благожелательном отношении к людям» Жан Жак Руссо   </vt:lpstr>
      <vt:lpstr> «Чтобы оценить доброту в человеке, надо иметь некоторую долю этого качества в самом себе» Вильям Шекспир 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Тони</cp:lastModifiedBy>
  <cp:revision>131</cp:revision>
  <dcterms:created xsi:type="dcterms:W3CDTF">2011-05-09T14:18:21Z</dcterms:created>
  <dcterms:modified xsi:type="dcterms:W3CDTF">2023-03-10T15:11:13Z</dcterms:modified>
  <cp:category>Templates</cp:category>
</cp:coreProperties>
</file>