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76672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ГКУ СО «Октябрьский центр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социального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обслуживания населения»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556792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Координация и организационно-методическое сопровождение деятельности волонтеров, привлеченных к работе с пожилыми гражданами  и инвалидами в рамках создания системы долговременного ухода на территории Волгоградской области.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84168" y="4941168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Носачева Лидия Алексеевна, 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заместитель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директора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Picture 1" descr="F:\картинки\2666_x9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149080"/>
            <a:ext cx="2564905" cy="25649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491880" y="764704"/>
            <a:ext cx="1728192" cy="5760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 этап.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835696" y="4149080"/>
            <a:ext cx="5544616" cy="18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Обобщение лучших практик по вовлечению добровольцев в организацию системы долговременного ухода за гражданами пожилого возраста и инвалидами в организациях социального обслуживания.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763688" y="2060848"/>
            <a:ext cx="5636890" cy="14401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Промежуточный мониторинг реализации мер поддержки добровольчества  в учреждениях социального обслуживания Волгоградской области.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4283968" y="1340768"/>
            <a:ext cx="36004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flipH="1">
            <a:off x="4355976" y="3501008"/>
            <a:ext cx="3600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23528" y="1155687"/>
            <a:ext cx="835292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Добровольческая деятельность становится для большинства волонтеров регулярной и профессиональной, доброволец уже не просто эпизодически посещает организацию и помогает в проведении акций, а становится постоянным ее сотрудником.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  <p:pic>
        <p:nvPicPr>
          <p:cNvPr id="23554" name="Picture 2" descr="F:\картинки\j9q46fSp8U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05064"/>
            <a:ext cx="8672187" cy="21815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348880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Monotype Corsiva" pitchFamily="66" charset="0"/>
              </a:rPr>
              <a:t>Спасибо за внимание!</a:t>
            </a:r>
            <a:endParaRPr lang="ru-RU" sz="5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Цели экспериментально-методической работы: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Изучение, обобщение и трансляция передового опыта организации добровольческой деятельности в работе с получателями услуг долговременного ухода. </a:t>
            </a:r>
          </a:p>
          <a:p>
            <a:pPr lvl="0"/>
            <a:r>
              <a:rPr lang="ru-RU" dirty="0" smtClean="0"/>
              <a:t>Методическое обеспечение функционирования  волонтерской деятельности в учреждениях социального обслуживания населения Волгоградской области. </a:t>
            </a:r>
          </a:p>
          <a:p>
            <a:pPr lvl="0"/>
            <a:r>
              <a:rPr lang="ru-RU" dirty="0" smtClean="0"/>
              <a:t>Апробация эффективных практик привлечения ресурсов волонтеров к работе с гражданами пожилого возраста и инвалидами,  нуждающимися в социальной помощи в  рамках внедрения системы долговременного ухода.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221088"/>
            <a:ext cx="842493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достижения поставленных целей,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соответствии с планом экспериментально-методической работы, необходимо выделить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4 основных этапа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реализации мероприятий, каждый из которых включает в себя задачи, мероприятия, сроки и результаты.</a:t>
            </a:r>
          </a:p>
          <a:p>
            <a:pPr lvl="0"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3" name="Picture 1" descr="C:\Documents and Settings\Admin\Рабочий стол\shutterstock_132877178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836712"/>
            <a:ext cx="3851920" cy="3491880"/>
          </a:xfrm>
          <a:prstGeom prst="rect">
            <a:avLst/>
          </a:prstGeom>
          <a:noFill/>
        </p:spPr>
      </p:pic>
      <p:pic>
        <p:nvPicPr>
          <p:cNvPr id="3074" name="Picture 2" descr="C:\Documents and Settings\Admin\Рабочий стол\CheckLi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980728"/>
            <a:ext cx="4320480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779912" y="692696"/>
            <a:ext cx="1656184" cy="6480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 этап.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11560" y="1988840"/>
            <a:ext cx="2171700" cy="38884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Изучение, обобщение, систематизация, актуализация информации об организации добровольческой деятельности и  добровольческих ресурсах в социальной сфере.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563888" y="2924944"/>
            <a:ext cx="2105025" cy="35283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Внедрение общих подходов в организации добровольческой деятельности в учреждениях  социального обслуживания населения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Волгоградской области.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372200" y="1772816"/>
            <a:ext cx="2105025" cy="39604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Содействие развитию социального партнерства в рамках организации добровольческой помощи получателям услуг долговременного ухода.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" name="Прямая со стрелкой 6"/>
          <p:cNvCxnSpPr>
            <a:stCxn id="1026" idx="1"/>
            <a:endCxn id="1027" idx="0"/>
          </p:cNvCxnSpPr>
          <p:nvPr/>
        </p:nvCxnSpPr>
        <p:spPr>
          <a:xfrm rot="10800000" flipV="1">
            <a:off x="1697410" y="1016732"/>
            <a:ext cx="2082502" cy="972108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1026" idx="3"/>
            <a:endCxn id="1029" idx="0"/>
          </p:cNvCxnSpPr>
          <p:nvPr/>
        </p:nvCxnSpPr>
        <p:spPr>
          <a:xfrm>
            <a:off x="5436096" y="1016732"/>
            <a:ext cx="1988617" cy="756084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026" idx="2"/>
            <a:endCxn id="1028" idx="0"/>
          </p:cNvCxnSpPr>
          <p:nvPr/>
        </p:nvCxnSpPr>
        <p:spPr>
          <a:xfrm rot="16200000" flipH="1">
            <a:off x="3820114" y="2128657"/>
            <a:ext cx="1584176" cy="8397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79512" y="0"/>
            <a:ext cx="504056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Результаты: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сформирован перечень нормативно-правовых документов регламентирующих добровольческую деятельность и  информационно-методических материалов, включающих в себя эффективные технологии организации добровольческой деятельности в социальной сфере;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обобщены и систематизированы результаты организации добровольческой деятельности среди учреждений социального обслуживания населения (определены целевые группы, проблемы и предложения по их решению);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разработано типовое положение о добровольческой деятельности в рамках системы долговременного ухода;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заключены соглашения об организации добровольческой деятельности с администрациями сельских поселений, общественными организациями, образовательными, медицинскими учреждениями и т.д.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AutoShape 3" descr="https://naimtruda.com/wp-content/uploads/2018/12/mountain_of_work-1100x103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C:\Documents and Settings\Admin\Рабочий стол\depositphotos_23150212-stock-photo-3d-white-man-next-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980728"/>
            <a:ext cx="3851920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619672" y="404664"/>
            <a:ext cx="1656184" cy="5040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 этап.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51520" y="1772816"/>
            <a:ext cx="1944216" cy="3600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Оказание содействия потенциальным добровольцам (волонтерам), выразившим готовность к сотрудничеству с учреждениями социального обслуживания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627784" y="1844824"/>
            <a:ext cx="1944216" cy="35283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Консультативная помощь специалистам учреждений социального обслуживания в организации добровольческих мероприятий  в рамках системы долговременного ухода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076056" y="1268760"/>
            <a:ext cx="3672408" cy="11654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Оказание социально-бытовой помощи гражданам пожилого возраста и инвалидам (включая участников и ветеранов ВОВ)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076056" y="2708920"/>
            <a:ext cx="3672408" cy="11521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Оказание инклюзивной помощи пожилым людям и инвалидам  (в том числе имеющим тяжёлые ограничения жизнедеятельности)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076056" y="4149080"/>
            <a:ext cx="3672408" cy="10801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Организация социально-сетевой работы  с ближайшим окружением и сетью социальных контактов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076056" y="5445224"/>
            <a:ext cx="3672408" cy="10801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Организация социально значимых и досуговых мероприятий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" name="Прямая со стрелкой 9"/>
          <p:cNvCxnSpPr>
            <a:stCxn id="18434" idx="2"/>
            <a:endCxn id="18435" idx="0"/>
          </p:cNvCxnSpPr>
          <p:nvPr/>
        </p:nvCxnSpPr>
        <p:spPr>
          <a:xfrm rot="5400000">
            <a:off x="1403648" y="728700"/>
            <a:ext cx="864096" cy="12241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18434" idx="2"/>
            <a:endCxn id="18436" idx="0"/>
          </p:cNvCxnSpPr>
          <p:nvPr/>
        </p:nvCxnSpPr>
        <p:spPr>
          <a:xfrm rot="16200000" flipH="1">
            <a:off x="2555776" y="800708"/>
            <a:ext cx="936104" cy="11521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18437" idx="1"/>
          </p:cNvCxnSpPr>
          <p:nvPr/>
        </p:nvCxnSpPr>
        <p:spPr>
          <a:xfrm flipV="1">
            <a:off x="4572000" y="1851497"/>
            <a:ext cx="504056" cy="20935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572000" y="3140968"/>
            <a:ext cx="50405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572000" y="4509120"/>
            <a:ext cx="50405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18440" idx="1"/>
          </p:cNvCxnSpPr>
          <p:nvPr/>
        </p:nvCxnSpPr>
        <p:spPr>
          <a:xfrm rot="16200000" flipH="1">
            <a:off x="4409982" y="5319210"/>
            <a:ext cx="828092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775349"/>
            <a:ext cx="504056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Результаты: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algn="just"/>
            <a:r>
              <a:rPr lang="ru-RU" dirty="0" smtClean="0"/>
              <a:t>- обеспечение доступности информации о возможности участия в добровольческой деятельности для потенциальных волонтеров, оказание им помощи и методического сопровождения при подготовке конкурсных материалов;</a:t>
            </a:r>
          </a:p>
          <a:p>
            <a:pPr algn="just"/>
            <a:r>
              <a:rPr lang="ru-RU" dirty="0" smtClean="0"/>
              <a:t>- расширение волонтерского корпуса в учреждениях социального обслуживания Волгоградской области;</a:t>
            </a:r>
          </a:p>
          <a:p>
            <a:pPr algn="just"/>
            <a:r>
              <a:rPr lang="ru-RU" dirty="0" smtClean="0"/>
              <a:t>- сформирован банк информационно-методических материалов, включающих в себя эффективные технологии добровольческой деятельности для обмена опытом в ходе  организации волонтерской деятельности.</a:t>
            </a:r>
            <a:endParaRPr lang="ru-RU" dirty="0"/>
          </a:p>
        </p:txBody>
      </p:sp>
      <p:pic>
        <p:nvPicPr>
          <p:cNvPr id="19457" name="Picture 1" descr="C:\Documents and Settings\Admin\Рабочий стол\torrent-logo-fon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1824" y="4077072"/>
            <a:ext cx="3792175" cy="2780928"/>
          </a:xfrm>
          <a:prstGeom prst="rect">
            <a:avLst/>
          </a:prstGeom>
          <a:noFill/>
        </p:spPr>
      </p:pic>
      <p:pic>
        <p:nvPicPr>
          <p:cNvPr id="19458" name="Picture 2" descr="C:\Documents and Settings\Admin\Рабочий стол\medotkopil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4775" y="764704"/>
            <a:ext cx="3889225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635896" y="764704"/>
            <a:ext cx="1728192" cy="5040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 этап.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043608" y="2492896"/>
            <a:ext cx="2698254" cy="33710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Организация мероприятий по распространению положительного опыта добровольческой деятельности  в рамках системы долговременного ухода в социальной сфере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652120" y="2492896"/>
            <a:ext cx="2352675" cy="33123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Организация пропаганды добровольческой (волонтерской) деятельности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2123447">
            <a:off x="4845687" y="1737943"/>
            <a:ext cx="150942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8585308">
            <a:off x="2727721" y="1669789"/>
            <a:ext cx="1530469" cy="499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1052347"/>
            <a:ext cx="504056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Результаты: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algn="just"/>
            <a:r>
              <a:rPr lang="ru-RU" dirty="0" smtClean="0"/>
              <a:t>- </a:t>
            </a:r>
            <a:r>
              <a:rPr lang="ru-RU" dirty="0" smtClean="0"/>
              <a:t>организация встречи на общей площадке руководителей и координаторов волонтерских отрядов, созданных  в учреждениях социального обслуживания населения;</a:t>
            </a:r>
          </a:p>
          <a:p>
            <a:pPr algn="just"/>
            <a:r>
              <a:rPr lang="ru-RU" dirty="0" smtClean="0"/>
              <a:t>- формирование единого алгоритма организации волонтерской деятельности в организациях социального обслуживания;  </a:t>
            </a:r>
          </a:p>
          <a:p>
            <a:pPr algn="just"/>
            <a:r>
              <a:rPr lang="ru-RU" dirty="0" smtClean="0"/>
              <a:t>- освещение деятельности добровольцев в СМИ, формирование инфраструктуры поддержки добровольчества. </a:t>
            </a:r>
          </a:p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  </a:t>
            </a:r>
            <a:endParaRPr lang="ru-RU" dirty="0"/>
          </a:p>
        </p:txBody>
      </p:sp>
      <p:pic>
        <p:nvPicPr>
          <p:cNvPr id="21506" name="Picture 2" descr="F:\картинки\00300160804_0924c0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681168"/>
            <a:ext cx="7848872" cy="2129370"/>
          </a:xfrm>
          <a:prstGeom prst="rect">
            <a:avLst/>
          </a:prstGeom>
          <a:noFill/>
        </p:spPr>
      </p:pic>
      <p:pic>
        <p:nvPicPr>
          <p:cNvPr id="21507" name="Picture 3" descr="F:\картинки\4185c08b02704ed2ac41a80ae35c3207.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1336" y="1052736"/>
            <a:ext cx="3652664" cy="3652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899</TotalTime>
  <Words>521</Words>
  <Application>Microsoft Office PowerPoint</Application>
  <PresentationFormat>Экран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Слайд 1</vt:lpstr>
      <vt:lpstr>Цели экспериментально-методической работы: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48</cp:revision>
  <dcterms:modified xsi:type="dcterms:W3CDTF">2019-12-03T13:56:04Z</dcterms:modified>
</cp:coreProperties>
</file>