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15"/>
  </p:notesMasterIdLst>
  <p:sldIdLst>
    <p:sldId id="256" r:id="rId2"/>
    <p:sldId id="257" r:id="rId3"/>
    <p:sldId id="258" r:id="rId4"/>
    <p:sldId id="280" r:id="rId5"/>
    <p:sldId id="259" r:id="rId6"/>
    <p:sldId id="261" r:id="rId7"/>
    <p:sldId id="262" r:id="rId8"/>
    <p:sldId id="264" r:id="rId9"/>
    <p:sldId id="266" r:id="rId10"/>
    <p:sldId id="271" r:id="rId11"/>
    <p:sldId id="275" r:id="rId12"/>
    <p:sldId id="276" r:id="rId13"/>
    <p:sldId id="279" r:id="rId14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16"/>
      <p:bold r:id="rId17"/>
      <p:italic r:id="rId18"/>
      <p:boldItalic r:id="rId19"/>
    </p:embeddedFont>
    <p:embeddedFont>
      <p:font typeface="Roboto" panose="020B0604020202020204" charset="0"/>
      <p:regular r:id="rId20"/>
      <p:bold r:id="rId21"/>
      <p:italic r:id="rId22"/>
      <p:boldItalic r:id="rId2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Средний стиль 2 —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D7B26C5-4107-4FEC-AEDC-1716B250A1EF}" styleName="Светлый стиль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BDBED569-4797-4DF1-A0F4-6AAB3CD982D8}" styleName="Светлый стиль 3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44" d="100"/>
          <a:sy n="144" d="100"/>
        </p:scale>
        <p:origin x="654" y="11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7.fntdata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" name="Google Shape;65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g1195f4badb5_0_5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0" name="Google Shape;170;g1195f4badb5_0_5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1195f4badb5_0_5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" name="Google Shape;198;g1195f4badb5_0_5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g1195f4badb5_0_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5" name="Google Shape;205;g1195f4badb5_0_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g119791c2011_1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6" name="Google Shape;226;g119791c2011_1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1195f4badb5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" name="Google Shape;72;g1195f4badb5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1195f4badb5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Google Shape;79;g1195f4badb5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1195f4badb5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Google Shape;79;g1195f4badb5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799821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1195f4badb5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" name="Google Shape;86;g1195f4badb5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1195f4badb5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" name="Google Shape;100;g1195f4badb5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1195f4badb5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" name="Google Shape;107;g1195f4badb5_0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1195f4badb5_0_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" name="Google Shape;121;g1195f4badb5_0_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1195f4badb5_0_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" name="Google Shape;135;g1195f4badb5_0_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 flipH="1">
            <a:off x="8246400" y="4245925"/>
            <a:ext cx="897600" cy="897600"/>
          </a:xfrm>
          <a:prstGeom prst="rtTriangl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 flipH="1">
            <a:off x="8246400" y="4245875"/>
            <a:ext cx="897600" cy="897600"/>
          </a:xfrm>
          <a:prstGeom prst="round1Rect">
            <a:avLst>
              <a:gd name="adj" fmla="val 16667"/>
            </a:avLst>
          </a:prstGeom>
          <a:solidFill>
            <a:schemeClr val="lt1">
              <a:alpha val="6808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390525" y="1819275"/>
            <a:ext cx="8222100" cy="93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390525" y="2789130"/>
            <a:ext cx="8222100" cy="43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bg>
      <p:bgPr>
        <a:solidFill>
          <a:schemeClr val="accent4"/>
        </a:solidFill>
        <a:effectLst/>
      </p:bgPr>
    </p:bg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1"/>
          <p:cNvSpPr txBox="1">
            <a:spLocks noGrp="1"/>
          </p:cNvSpPr>
          <p:nvPr>
            <p:ph type="title" hasCustomPrompt="1"/>
          </p:nvPr>
        </p:nvSpPr>
        <p:spPr>
          <a:xfrm>
            <a:off x="475500" y="1258525"/>
            <a:ext cx="82221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9" name="Google Shape;59;p11"/>
          <p:cNvSpPr txBox="1">
            <a:spLocks noGrp="1"/>
          </p:cNvSpPr>
          <p:nvPr>
            <p:ph type="body" idx="1"/>
          </p:nvPr>
        </p:nvSpPr>
        <p:spPr>
          <a:xfrm>
            <a:off x="475500" y="3304625"/>
            <a:ext cx="82221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0" name="Google Shape;60;p11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accent4"/>
        </a:solidFill>
        <a:effectLst/>
      </p:bgPr>
    </p:bg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2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>
            <a:spLocks noGrp="1"/>
          </p:cNvSpPr>
          <p:nvPr>
            <p:ph type="title"/>
          </p:nvPr>
        </p:nvSpPr>
        <p:spPr>
          <a:xfrm>
            <a:off x="460950" y="2065350"/>
            <a:ext cx="8222100" cy="101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4"/>
          <p:cNvSpPr/>
          <p:nvPr/>
        </p:nvSpPr>
        <p:spPr>
          <a:xfrm rot="10800000" flipH="1">
            <a:off x="0" y="1686000"/>
            <a:ext cx="9144000" cy="3457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0;p4"/>
          <p:cNvSpPr/>
          <p:nvPr/>
        </p:nvSpPr>
        <p:spPr>
          <a:xfrm>
            <a:off x="0" y="1686000"/>
            <a:ext cx="91440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4"/>
          <p:cNvSpPr txBox="1">
            <a:spLocks noGrp="1"/>
          </p:cNvSpPr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4"/>
          <p:cNvSpPr txBox="1">
            <a:spLocks noGrp="1"/>
          </p:cNvSpPr>
          <p:nvPr>
            <p:ph type="body" idx="1"/>
          </p:nvPr>
        </p:nvSpPr>
        <p:spPr>
          <a:xfrm>
            <a:off x="471900" y="1919075"/>
            <a:ext cx="8222100" cy="271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5"/>
          <p:cNvSpPr/>
          <p:nvPr/>
        </p:nvSpPr>
        <p:spPr>
          <a:xfrm rot="10800000" flipH="1">
            <a:off x="0" y="1686000"/>
            <a:ext cx="9144000" cy="3457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26;p5"/>
          <p:cNvSpPr/>
          <p:nvPr/>
        </p:nvSpPr>
        <p:spPr>
          <a:xfrm>
            <a:off x="0" y="1686000"/>
            <a:ext cx="91440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5"/>
          <p:cNvSpPr txBox="1">
            <a:spLocks noGrp="1"/>
          </p:cNvSpPr>
          <p:nvPr>
            <p:ph type="body" idx="1"/>
          </p:nvPr>
        </p:nvSpPr>
        <p:spPr>
          <a:xfrm>
            <a:off x="471900" y="1919075"/>
            <a:ext cx="3999900" cy="271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2"/>
          </p:nvPr>
        </p:nvSpPr>
        <p:spPr>
          <a:xfrm>
            <a:off x="4694250" y="1919075"/>
            <a:ext cx="3999900" cy="271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6"/>
          <p:cNvSpPr/>
          <p:nvPr/>
        </p:nvSpPr>
        <p:spPr>
          <a:xfrm rot="10800000" flipH="1">
            <a:off x="0" y="656400"/>
            <a:ext cx="9144000" cy="44871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33;p6"/>
          <p:cNvSpPr/>
          <p:nvPr/>
        </p:nvSpPr>
        <p:spPr>
          <a:xfrm>
            <a:off x="0" y="656350"/>
            <a:ext cx="91440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98250" y="16350"/>
            <a:ext cx="8826600" cy="60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7"/>
          <p:cNvSpPr txBox="1"/>
          <p:nvPr/>
        </p:nvSpPr>
        <p:spPr>
          <a:xfrm rot="10800000" flipH="1">
            <a:off x="3276600" y="25"/>
            <a:ext cx="5867400" cy="514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38;p7"/>
          <p:cNvSpPr/>
          <p:nvPr/>
        </p:nvSpPr>
        <p:spPr>
          <a:xfrm rot="-5400000">
            <a:off x="759150" y="2517450"/>
            <a:ext cx="51435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39;p7"/>
          <p:cNvSpPr txBox="1">
            <a:spLocks noGrp="1"/>
          </p:cNvSpPr>
          <p:nvPr>
            <p:ph type="title"/>
          </p:nvPr>
        </p:nvSpPr>
        <p:spPr>
          <a:xfrm>
            <a:off x="226078" y="357800"/>
            <a:ext cx="2808000" cy="953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0" name="Google Shape;40;p7"/>
          <p:cNvSpPr txBox="1">
            <a:spLocks noGrp="1"/>
          </p:cNvSpPr>
          <p:nvPr>
            <p:ph type="body" idx="1"/>
          </p:nvPr>
        </p:nvSpPr>
        <p:spPr>
          <a:xfrm>
            <a:off x="226075" y="1465800"/>
            <a:ext cx="2808000" cy="316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1" name="Google Shape;41;p7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8"/>
          <p:cNvSpPr txBox="1">
            <a:spLocks noGrp="1"/>
          </p:cNvSpPr>
          <p:nvPr>
            <p:ph type="title"/>
          </p:nvPr>
        </p:nvSpPr>
        <p:spPr>
          <a:xfrm>
            <a:off x="490250" y="488250"/>
            <a:ext cx="62271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sp>
        <p:nvSpPr>
          <p:cNvPr id="44" name="Google Shape;44;p8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9"/>
          <p:cNvSpPr/>
          <p:nvPr/>
        </p:nvSpPr>
        <p:spPr>
          <a:xfrm flipH="1">
            <a:off x="0" y="0"/>
            <a:ext cx="4572000" cy="514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47;p9"/>
          <p:cNvSpPr/>
          <p:nvPr/>
        </p:nvSpPr>
        <p:spPr>
          <a:xfrm rot="5400000">
            <a:off x="1946425" y="2517750"/>
            <a:ext cx="51429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48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9" name="Google Shape;49;p9"/>
          <p:cNvSpPr txBox="1">
            <a:spLocks noGrp="1"/>
          </p:cNvSpPr>
          <p:nvPr>
            <p:ph type="subTitle" idx="1"/>
          </p:nvPr>
        </p:nvSpPr>
        <p:spPr>
          <a:xfrm>
            <a:off x="265500" y="2779467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50" name="Google Shape;50;p9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1" name="Google Shape;51;p9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0"/>
          <p:cNvSpPr txBox="1"/>
          <p:nvPr/>
        </p:nvSpPr>
        <p:spPr>
          <a:xfrm rot="10800000" flipH="1">
            <a:off x="0" y="0"/>
            <a:ext cx="9144000" cy="46959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54;p10"/>
          <p:cNvSpPr/>
          <p:nvPr/>
        </p:nvSpPr>
        <p:spPr>
          <a:xfrm rot="10800000" flipH="1">
            <a:off x="0" y="4622725"/>
            <a:ext cx="9144000" cy="741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55;p10"/>
          <p:cNvSpPr txBox="1">
            <a:spLocks noGrp="1"/>
          </p:cNvSpPr>
          <p:nvPr>
            <p:ph type="body" idx="1"/>
          </p:nvPr>
        </p:nvSpPr>
        <p:spPr>
          <a:xfrm>
            <a:off x="57150" y="4696825"/>
            <a:ext cx="8382000" cy="446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1pPr>
          </a:lstStyle>
          <a:p>
            <a:endParaRPr/>
          </a:p>
        </p:txBody>
      </p:sp>
      <p:sp>
        <p:nvSpPr>
          <p:cNvPr id="56" name="Google Shape;56;p10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material">
    <p:bg>
      <p:bgPr>
        <a:solidFill>
          <a:schemeClr val="dk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71900" y="1919075"/>
            <a:ext cx="8222100" cy="271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Roboto"/>
              <a:buChar char="●"/>
              <a:defRPr sz="18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○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■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●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○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■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●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○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■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vk.com/away.php?to=https%3A%2F%2Fapps.apple.com%2Fru%2Fapp%2F%E4%EE%E1%F0%EE-%F0%F4%2Fid1555210308&amp;post=-24891406_4827&amp;cc_key=" TargetMode="External"/><Relationship Id="rId5" Type="http://schemas.openxmlformats.org/officeDocument/2006/relationships/hyperlink" Target="https://vk.com/away.php?to=https%3A%2F%2Fplay.google.com%2Fstore%2Fapps%2Fdetails%3Fid%3Dru.dobro&amp;post=-24891406_4827&amp;cc_key=" TargetMode="Externa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3"/>
          <p:cNvSpPr txBox="1">
            <a:spLocks noGrp="1"/>
          </p:cNvSpPr>
          <p:nvPr>
            <p:ph type="ctrTitle"/>
          </p:nvPr>
        </p:nvSpPr>
        <p:spPr>
          <a:xfrm>
            <a:off x="390525" y="1819275"/>
            <a:ext cx="8222100" cy="93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ru" sz="3720"/>
              <a:t>ЦЕНТР РАЗВИТИЯ ВОЛОНТЕРСТВА РЕСПУБЛИКИ КОМИ</a:t>
            </a:r>
            <a:endParaRPr sz="3520"/>
          </a:p>
        </p:txBody>
      </p:sp>
      <p:sp>
        <p:nvSpPr>
          <p:cNvPr id="68" name="Google Shape;68;p13"/>
          <p:cNvSpPr txBox="1">
            <a:spLocks noGrp="1"/>
          </p:cNvSpPr>
          <p:nvPr>
            <p:ph type="subTitle" idx="1"/>
          </p:nvPr>
        </p:nvSpPr>
        <p:spPr>
          <a:xfrm>
            <a:off x="390525" y="3491280"/>
            <a:ext cx="8222100" cy="43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58"/>
              <a:buNone/>
            </a:pPr>
            <a:endParaRPr sz="1485" dirty="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58"/>
              <a:buNone/>
            </a:pPr>
            <a:endParaRPr lang="ru" sz="1485" dirty="0" smtClean="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58"/>
              <a:buNone/>
            </a:pPr>
            <a:r>
              <a:rPr lang="ru" sz="1485" dirty="0" smtClean="0"/>
              <a:t>Специалист </a:t>
            </a:r>
            <a:r>
              <a:rPr lang="ru" sz="1485" dirty="0"/>
              <a:t>по работе с молодежью: Вострухина А.А.</a:t>
            </a:r>
            <a:endParaRPr sz="1485" dirty="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58"/>
              <a:buNone/>
            </a:pPr>
            <a:endParaRPr sz="1485" dirty="0"/>
          </a:p>
        </p:txBody>
      </p:sp>
      <p:pic>
        <p:nvPicPr>
          <p:cNvPr id="69" name="Google Shape;69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1875" y="309475"/>
            <a:ext cx="2244173" cy="10727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28"/>
          <p:cNvSpPr txBox="1">
            <a:spLocks noGrp="1"/>
          </p:cNvSpPr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ru" sz="2680" dirty="0"/>
              <a:t>Направление лучших добровольцев Республики Коми на форумы и профильные смены в ДОЛ</a:t>
            </a:r>
            <a:endParaRPr sz="2680" dirty="0"/>
          </a:p>
        </p:txBody>
      </p:sp>
      <p:sp>
        <p:nvSpPr>
          <p:cNvPr id="173" name="Google Shape;173;p28"/>
          <p:cNvSpPr txBox="1">
            <a:spLocks noGrp="1"/>
          </p:cNvSpPr>
          <p:nvPr>
            <p:ph type="body" idx="1"/>
          </p:nvPr>
        </p:nvSpPr>
        <p:spPr>
          <a:xfrm>
            <a:off x="140191" y="1860630"/>
            <a:ext cx="2726700" cy="271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00" dirty="0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sz="2500" dirty="0"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ru" sz="2500" dirty="0"/>
              <a:t>в течение года</a:t>
            </a:r>
            <a:endParaRPr sz="2500" dirty="0"/>
          </a:p>
        </p:txBody>
      </p:sp>
      <p:pic>
        <p:nvPicPr>
          <p:cNvPr id="174" name="Google Shape;174;p28"/>
          <p:cNvPicPr preferRelativeResize="0"/>
          <p:nvPr/>
        </p:nvPicPr>
        <p:blipFill rotWithShape="1">
          <a:blip r:embed="rId3">
            <a:alphaModFix/>
          </a:blip>
          <a:srcRect l="13786" t="5363" r="11368" b="5533"/>
          <a:stretch/>
        </p:blipFill>
        <p:spPr>
          <a:xfrm>
            <a:off x="5888851" y="1736034"/>
            <a:ext cx="3016609" cy="2163889"/>
          </a:xfrm>
          <a:prstGeom prst="rect">
            <a:avLst/>
          </a:prstGeom>
          <a:noFill/>
          <a:ln>
            <a:noFill/>
          </a:ln>
          <a:effectLst>
            <a:outerShdw blurRad="157163" dist="76200" dir="1002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87948" y="2568467"/>
            <a:ext cx="3686740" cy="24641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32"/>
          <p:cNvSpPr txBox="1">
            <a:spLocks noGrp="1"/>
          </p:cNvSpPr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ru" sz="2580"/>
              <a:t>Реализация инфраструктурного проекта рамках региональных практик поддержки волонтёрства «Регион добрых дел»</a:t>
            </a:r>
            <a:endParaRPr sz="2580"/>
          </a:p>
        </p:txBody>
      </p:sp>
      <p:sp>
        <p:nvSpPr>
          <p:cNvPr id="201" name="Google Shape;201;p32"/>
          <p:cNvSpPr txBox="1">
            <a:spLocks noGrp="1"/>
          </p:cNvSpPr>
          <p:nvPr>
            <p:ph type="body" idx="1"/>
          </p:nvPr>
        </p:nvSpPr>
        <p:spPr>
          <a:xfrm>
            <a:off x="1047225" y="1876400"/>
            <a:ext cx="3305400" cy="285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sz="2400"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ru" sz="2400"/>
              <a:t>в течение года</a:t>
            </a:r>
            <a:endParaRPr sz="2400"/>
          </a:p>
        </p:txBody>
      </p:sp>
      <p:pic>
        <p:nvPicPr>
          <p:cNvPr id="202" name="Google Shape;202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03352" y="1929408"/>
            <a:ext cx="2994851" cy="29948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33"/>
          <p:cNvSpPr txBox="1">
            <a:spLocks noGrp="1"/>
          </p:cNvSpPr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dirty="0"/>
              <a:t>Реализация волонтерских программ Ассоциации волонтерских центров</a:t>
            </a:r>
            <a:endParaRPr dirty="0"/>
          </a:p>
        </p:txBody>
      </p:sp>
      <p:sp>
        <p:nvSpPr>
          <p:cNvPr id="208" name="Google Shape;208;p33"/>
          <p:cNvSpPr txBox="1">
            <a:spLocks noGrp="1"/>
          </p:cNvSpPr>
          <p:nvPr>
            <p:ph type="body" idx="1"/>
          </p:nvPr>
        </p:nvSpPr>
        <p:spPr>
          <a:xfrm>
            <a:off x="471900" y="1919075"/>
            <a:ext cx="8222100" cy="271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00" dirty="0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sz="2500" dirty="0"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ru" sz="2500" dirty="0"/>
              <a:t>в течение года</a:t>
            </a:r>
            <a:endParaRPr sz="2500" dirty="0"/>
          </a:p>
        </p:txBody>
      </p:sp>
      <p:pic>
        <p:nvPicPr>
          <p:cNvPr id="209" name="Google Shape;209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69900" y="1875475"/>
            <a:ext cx="5747451" cy="30561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36"/>
          <p:cNvSpPr txBox="1">
            <a:spLocks noGrp="1"/>
          </p:cNvSpPr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Подписывайся и будь вкурсе)</a:t>
            </a:r>
            <a:endParaRPr/>
          </a:p>
        </p:txBody>
      </p:sp>
      <p:sp>
        <p:nvSpPr>
          <p:cNvPr id="229" name="Google Shape;229;p36"/>
          <p:cNvSpPr txBox="1">
            <a:spLocks noGrp="1"/>
          </p:cNvSpPr>
          <p:nvPr>
            <p:ph type="body" idx="1"/>
          </p:nvPr>
        </p:nvSpPr>
        <p:spPr>
          <a:xfrm>
            <a:off x="471900" y="1919075"/>
            <a:ext cx="8222100" cy="271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230" name="Google Shape;230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54288" y="1962862"/>
            <a:ext cx="2835426" cy="2835426"/>
          </a:xfrm>
          <a:prstGeom prst="rect">
            <a:avLst/>
          </a:prstGeom>
          <a:noFill/>
          <a:ln>
            <a:noFill/>
          </a:ln>
          <a:effectLst>
            <a:outerShdw blurRad="200025" dist="95250" dir="10080000" algn="bl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4"/>
          <p:cNvSpPr txBox="1">
            <a:spLocks noGrp="1"/>
          </p:cNvSpPr>
          <p:nvPr>
            <p:ph type="title"/>
          </p:nvPr>
        </p:nvSpPr>
        <p:spPr>
          <a:xfrm>
            <a:off x="548950" y="724700"/>
            <a:ext cx="8222100" cy="76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ru" sz="2580"/>
              <a:t>Проведение онлайн – школы для координаторов добровольческой деятельности с целью развития приоритетных направлений волонтерства</a:t>
            </a:r>
            <a:endParaRPr sz="2580"/>
          </a:p>
        </p:txBody>
      </p:sp>
      <p:sp>
        <p:nvSpPr>
          <p:cNvPr id="75" name="Google Shape;75;p14"/>
          <p:cNvSpPr txBox="1">
            <a:spLocks noGrp="1"/>
          </p:cNvSpPr>
          <p:nvPr>
            <p:ph type="body" idx="1"/>
          </p:nvPr>
        </p:nvSpPr>
        <p:spPr>
          <a:xfrm>
            <a:off x="619050" y="2108275"/>
            <a:ext cx="8222100" cy="271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00"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ru" sz="2300"/>
              <a:t>январь - февраль</a:t>
            </a:r>
            <a:endParaRPr sz="2300"/>
          </a:p>
        </p:txBody>
      </p:sp>
      <p:pic>
        <p:nvPicPr>
          <p:cNvPr id="76" name="Google Shape;76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90775" y="1853649"/>
            <a:ext cx="4257824" cy="3010575"/>
          </a:xfrm>
          <a:prstGeom prst="rect">
            <a:avLst/>
          </a:prstGeom>
          <a:noFill/>
          <a:ln>
            <a:noFill/>
          </a:ln>
          <a:effectLst>
            <a:outerShdw blurRad="300038" dist="180975" dir="9000000" algn="bl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5"/>
          <p:cNvSpPr txBox="1">
            <a:spLocks noGrp="1"/>
          </p:cNvSpPr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dirty="0"/>
              <a:t>Организация выдачи личных книжек волонтера со своей системой регистрации</a:t>
            </a:r>
            <a:endParaRPr dirty="0"/>
          </a:p>
        </p:txBody>
      </p:sp>
      <p:sp>
        <p:nvSpPr>
          <p:cNvPr id="82" name="Google Shape;82;p15"/>
          <p:cNvSpPr txBox="1">
            <a:spLocks noGrp="1"/>
          </p:cNvSpPr>
          <p:nvPr>
            <p:ph type="body" idx="1"/>
          </p:nvPr>
        </p:nvSpPr>
        <p:spPr>
          <a:xfrm>
            <a:off x="2722879" y="1919075"/>
            <a:ext cx="5970995" cy="271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50434" y="1919075"/>
            <a:ext cx="6089824" cy="277219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796" y="2875593"/>
            <a:ext cx="2566638" cy="66452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5"/>
          <p:cNvSpPr txBox="1">
            <a:spLocks noGrp="1"/>
          </p:cNvSpPr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dirty="0"/>
              <a:t>Организация выдачи личных книжек волонтера со своей системой регистрации</a:t>
            </a:r>
            <a:endParaRPr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99776" y="1873080"/>
            <a:ext cx="5194242" cy="1755800"/>
          </a:xfrm>
          <a:prstGeom prst="rect">
            <a:avLst/>
          </a:prstGeom>
        </p:spPr>
      </p:pic>
      <p:sp>
        <p:nvSpPr>
          <p:cNvPr id="82" name="Google Shape;82;p15"/>
          <p:cNvSpPr txBox="1">
            <a:spLocks noGrp="1"/>
          </p:cNvSpPr>
          <p:nvPr>
            <p:ph type="body" idx="1"/>
          </p:nvPr>
        </p:nvSpPr>
        <p:spPr>
          <a:xfrm>
            <a:off x="1360675" y="1919075"/>
            <a:ext cx="7333200" cy="271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0605" y="1873080"/>
            <a:ext cx="2778806" cy="280219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3699776" y="4079894"/>
            <a:ext cx="4934464" cy="5493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" lvl="0" indent="-9144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E48312"/>
              </a:buClr>
              <a:buSzPct val="100000"/>
              <a:buFont typeface="Calibri" panose="020F0502020204030204" pitchFamily="34" charset="0"/>
              <a:buChar char=" "/>
            </a:pPr>
            <a:r>
              <a:rPr lang="ru-RU" altLang="ru-RU" sz="1100" b="1" kern="1200" dirty="0">
                <a:latin typeface="-apple-system"/>
                <a:ea typeface="+mn-ea"/>
                <a:cs typeface="+mn-cs"/>
              </a:rPr>
              <a:t>Приложение доступно для скачивания в </a:t>
            </a:r>
            <a:r>
              <a:rPr lang="ru-RU" altLang="ru-RU" sz="1100" b="1" kern="1200" dirty="0" err="1">
                <a:latin typeface="-apple-system"/>
                <a:ea typeface="+mn-ea"/>
                <a:cs typeface="+mn-cs"/>
              </a:rPr>
              <a:t>AppStore</a:t>
            </a:r>
            <a:r>
              <a:rPr lang="ru-RU" altLang="ru-RU" sz="1100" b="1" kern="1200" dirty="0">
                <a:latin typeface="-apple-system"/>
                <a:ea typeface="+mn-ea"/>
                <a:cs typeface="+mn-cs"/>
              </a:rPr>
              <a:t> и </a:t>
            </a:r>
            <a:r>
              <a:rPr lang="ru-RU" altLang="ru-RU" sz="1100" b="1" kern="1200" dirty="0" err="1">
                <a:latin typeface="-apple-system"/>
                <a:ea typeface="+mn-ea"/>
                <a:cs typeface="+mn-cs"/>
              </a:rPr>
              <a:t>Play</a:t>
            </a:r>
            <a:r>
              <a:rPr lang="ru-RU" altLang="ru-RU" sz="1100" b="1" kern="1200" dirty="0">
                <a:latin typeface="-apple-system"/>
                <a:ea typeface="+mn-ea"/>
                <a:cs typeface="+mn-cs"/>
              </a:rPr>
              <a:t> </a:t>
            </a:r>
            <a:r>
              <a:rPr lang="ru-RU" altLang="ru-RU" sz="1100" b="1" kern="1200" dirty="0" err="1">
                <a:latin typeface="-apple-system"/>
                <a:ea typeface="+mn-ea"/>
                <a:cs typeface="+mn-cs"/>
              </a:rPr>
              <a:t>Market</a:t>
            </a:r>
            <a:r>
              <a:rPr lang="ru-RU" altLang="ru-RU" sz="1100" b="1" kern="1200" dirty="0">
                <a:latin typeface="-apple-system"/>
                <a:ea typeface="+mn-ea"/>
                <a:cs typeface="+mn-cs"/>
              </a:rPr>
              <a:t> </a:t>
            </a:r>
            <a:r>
              <a:rPr lang="ru-RU" altLang="ru-RU" sz="1100" b="1" kern="1200" dirty="0">
                <a:latin typeface="Calibri" panose="020F0502020204030204"/>
                <a:ea typeface="+mn-ea"/>
                <a:cs typeface="+mn-cs"/>
              </a:rPr>
              <a:t>  </a:t>
            </a:r>
            <a:r>
              <a:rPr lang="ru-RU" altLang="ru-RU" sz="1100" b="1" kern="1200" dirty="0">
                <a:latin typeface="Arial" panose="020B0604020202020204" pitchFamily="34" charset="0"/>
                <a:ea typeface="+mn-ea"/>
                <a:cs typeface="+mn-cs"/>
              </a:rPr>
              <a:t/>
            </a:r>
            <a:br>
              <a:rPr lang="ru-RU" altLang="ru-RU" sz="1100" b="1" kern="1200" dirty="0">
                <a:latin typeface="Arial" panose="020B0604020202020204" pitchFamily="34" charset="0"/>
                <a:ea typeface="+mn-ea"/>
                <a:cs typeface="+mn-cs"/>
              </a:rPr>
            </a:br>
            <a:r>
              <a:rPr lang="ru-RU" altLang="ru-RU" sz="1100" b="1" kern="1200" dirty="0">
                <a:latin typeface="-apple-system"/>
                <a:ea typeface="+mn-ea"/>
                <a:cs typeface="+mn-cs"/>
                <a:hlinkClick r:id="rId5"/>
              </a:rPr>
              <a:t>https://play.google.com/store/apps/details?id=ru.dobro</a:t>
            </a:r>
            <a:r>
              <a:rPr lang="ru-RU" altLang="ru-RU" sz="1100" b="1" kern="1200" dirty="0">
                <a:latin typeface="Calibri" panose="020F0502020204030204"/>
                <a:ea typeface="+mn-ea"/>
                <a:cs typeface="+mn-cs"/>
              </a:rPr>
              <a:t/>
            </a:r>
            <a:br>
              <a:rPr lang="ru-RU" altLang="ru-RU" sz="1100" b="1" kern="1200" dirty="0">
                <a:latin typeface="Calibri" panose="020F0502020204030204"/>
                <a:ea typeface="+mn-ea"/>
                <a:cs typeface="+mn-cs"/>
              </a:rPr>
            </a:br>
            <a:r>
              <a:rPr lang="ru-RU" altLang="ru-RU" sz="1100" b="1" kern="1200" dirty="0">
                <a:latin typeface="-apple-system"/>
                <a:ea typeface="+mn-ea"/>
                <a:cs typeface="+mn-cs"/>
                <a:hlinkClick r:id="rId6"/>
              </a:rPr>
              <a:t>https://apps.apple.com/ru/app/добро-рф/id1555210308</a:t>
            </a:r>
            <a:r>
              <a:rPr lang="ru-RU" altLang="ru-RU" sz="1100" b="1" kern="1200" dirty="0">
                <a:latin typeface="Calibri" panose="020F0502020204030204"/>
                <a:ea typeface="+mn-ea"/>
                <a:cs typeface="+mn-cs"/>
              </a:rPr>
              <a:t> </a:t>
            </a:r>
            <a:endParaRPr lang="ru-RU" altLang="ru-RU" sz="1100" b="1" kern="1200" dirty="0"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8022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6"/>
          <p:cNvSpPr txBox="1">
            <a:spLocks noGrp="1"/>
          </p:cNvSpPr>
          <p:nvPr>
            <p:ph type="title"/>
          </p:nvPr>
        </p:nvSpPr>
        <p:spPr>
          <a:xfrm>
            <a:off x="460950" y="563525"/>
            <a:ext cx="8222100" cy="76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Акция «Весенняя неделя добра»</a:t>
            </a:r>
            <a:endParaRPr/>
          </a:p>
        </p:txBody>
      </p:sp>
      <p:sp>
        <p:nvSpPr>
          <p:cNvPr id="89" name="Google Shape;89;p16"/>
          <p:cNvSpPr txBox="1">
            <a:spLocks noGrp="1"/>
          </p:cNvSpPr>
          <p:nvPr>
            <p:ph type="body" idx="1"/>
          </p:nvPr>
        </p:nvSpPr>
        <p:spPr>
          <a:xfrm>
            <a:off x="1460400" y="1919075"/>
            <a:ext cx="7233600" cy="271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00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sz="2500"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ru" sz="2500"/>
              <a:t>апрель</a:t>
            </a:r>
            <a:endParaRPr sz="2500"/>
          </a:p>
        </p:txBody>
      </p:sp>
      <p:pic>
        <p:nvPicPr>
          <p:cNvPr id="90" name="Google Shape;90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31200" y="1983175"/>
            <a:ext cx="4139950" cy="2929025"/>
          </a:xfrm>
          <a:prstGeom prst="rect">
            <a:avLst/>
          </a:prstGeom>
          <a:noFill/>
          <a:ln>
            <a:noFill/>
          </a:ln>
          <a:effectLst>
            <a:outerShdw blurRad="314325" dist="47625" dir="9060000" algn="bl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8"/>
          <p:cNvSpPr txBox="1">
            <a:spLocks noGrp="1"/>
          </p:cNvSpPr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ru" sz="2580"/>
              <a:t>Волонтерское сопровождение Федерального проекта «Формирование комфортной городской среды» на территории Республики Коми</a:t>
            </a:r>
            <a:endParaRPr sz="2280"/>
          </a:p>
        </p:txBody>
      </p:sp>
      <p:sp>
        <p:nvSpPr>
          <p:cNvPr id="103" name="Google Shape;103;p18"/>
          <p:cNvSpPr txBox="1">
            <a:spLocks noGrp="1"/>
          </p:cNvSpPr>
          <p:nvPr>
            <p:ph type="body" idx="1"/>
          </p:nvPr>
        </p:nvSpPr>
        <p:spPr>
          <a:xfrm>
            <a:off x="921900" y="1897700"/>
            <a:ext cx="8222100" cy="271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00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sz="2500"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ru" sz="2500"/>
              <a:t>апрель - май</a:t>
            </a:r>
            <a:endParaRPr sz="2500"/>
          </a:p>
        </p:txBody>
      </p:sp>
      <p:pic>
        <p:nvPicPr>
          <p:cNvPr id="104" name="Google Shape;104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21800" y="1799564"/>
            <a:ext cx="3150326" cy="3150326"/>
          </a:xfrm>
          <a:prstGeom prst="rect">
            <a:avLst/>
          </a:prstGeom>
          <a:noFill/>
          <a:ln>
            <a:noFill/>
          </a:ln>
          <a:effectLst>
            <a:outerShdw blurRad="171450" dist="114300" dir="8820000" algn="bl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19"/>
          <p:cNvSpPr txBox="1">
            <a:spLocks noGrp="1"/>
          </p:cNvSpPr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 algn="ctr">
              <a:buSzPts val="990"/>
            </a:pPr>
            <a:r>
              <a:rPr lang="ru" sz="2680" dirty="0"/>
              <a:t>Организация и проведение </a:t>
            </a:r>
            <a:r>
              <a:rPr lang="ru-RU" sz="2680" dirty="0"/>
              <a:t> регионального этапа Международной Премии «#</a:t>
            </a:r>
            <a:r>
              <a:rPr lang="ru-RU" sz="2680" dirty="0" err="1"/>
              <a:t>МыВместе</a:t>
            </a:r>
            <a:r>
              <a:rPr lang="ru-RU" sz="2680" dirty="0" smtClean="0"/>
              <a:t>»</a:t>
            </a:r>
            <a:endParaRPr sz="2480" dirty="0"/>
          </a:p>
        </p:txBody>
      </p:sp>
      <p:sp>
        <p:nvSpPr>
          <p:cNvPr id="110" name="Google Shape;110;p19"/>
          <p:cNvSpPr txBox="1">
            <a:spLocks noGrp="1"/>
          </p:cNvSpPr>
          <p:nvPr>
            <p:ph type="body" idx="1"/>
          </p:nvPr>
        </p:nvSpPr>
        <p:spPr>
          <a:xfrm>
            <a:off x="835225" y="1890575"/>
            <a:ext cx="8222100" cy="271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00" dirty="0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sz="2500" dirty="0"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ru" sz="2500" dirty="0"/>
              <a:t>май - июнь</a:t>
            </a:r>
            <a:endParaRPr sz="25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31705" y="1890575"/>
            <a:ext cx="4764156" cy="30278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21"/>
          <p:cNvSpPr txBox="1">
            <a:spLocks noGrp="1"/>
          </p:cNvSpPr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Реализация мотивационная программа для добровольцев «Шаг к добровольчеству»</a:t>
            </a:r>
            <a:endParaRPr/>
          </a:p>
        </p:txBody>
      </p:sp>
      <p:sp>
        <p:nvSpPr>
          <p:cNvPr id="124" name="Google Shape;124;p21"/>
          <p:cNvSpPr txBox="1">
            <a:spLocks noGrp="1"/>
          </p:cNvSpPr>
          <p:nvPr>
            <p:ph type="body" idx="1"/>
          </p:nvPr>
        </p:nvSpPr>
        <p:spPr>
          <a:xfrm>
            <a:off x="707000" y="1961825"/>
            <a:ext cx="8222100" cy="271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00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sz="2500"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ru" sz="2500"/>
              <a:t>октябрь - декабрь</a:t>
            </a:r>
            <a:endParaRPr sz="2500"/>
          </a:p>
        </p:txBody>
      </p:sp>
      <p:pic>
        <p:nvPicPr>
          <p:cNvPr id="125" name="Google Shape;125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52975" y="1850450"/>
            <a:ext cx="4191274" cy="3143452"/>
          </a:xfrm>
          <a:prstGeom prst="rect">
            <a:avLst/>
          </a:prstGeom>
          <a:noFill/>
          <a:ln>
            <a:noFill/>
          </a:ln>
          <a:effectLst>
            <a:outerShdw blurRad="185738" dist="76200" dir="7800000" algn="bl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23"/>
          <p:cNvSpPr txBox="1">
            <a:spLocks noGrp="1"/>
          </p:cNvSpPr>
          <p:nvPr>
            <p:ph type="title"/>
          </p:nvPr>
        </p:nvSpPr>
        <p:spPr>
          <a:xfrm>
            <a:off x="471900" y="738700"/>
            <a:ext cx="8222100" cy="76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ru" sz="1879"/>
              <a:t>Обобщение лучших практик и разработка методических рекомендаций по формированию добровольческих (волонтерских) центров, в том числе, на базе образовательных организаций высшего образования и профессиональных образовательных организаций</a:t>
            </a:r>
            <a:endParaRPr sz="1480"/>
          </a:p>
        </p:txBody>
      </p:sp>
      <p:sp>
        <p:nvSpPr>
          <p:cNvPr id="138" name="Google Shape;138;p23"/>
          <p:cNvSpPr txBox="1">
            <a:spLocks noGrp="1"/>
          </p:cNvSpPr>
          <p:nvPr>
            <p:ph type="body" idx="1"/>
          </p:nvPr>
        </p:nvSpPr>
        <p:spPr>
          <a:xfrm>
            <a:off x="1923450" y="2017300"/>
            <a:ext cx="3512100" cy="296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ru" sz="2600"/>
              <a:t>декабрь</a:t>
            </a:r>
            <a:endParaRPr sz="2600"/>
          </a:p>
        </p:txBody>
      </p:sp>
      <p:pic>
        <p:nvPicPr>
          <p:cNvPr id="139" name="Google Shape;139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79400" y="1844475"/>
            <a:ext cx="2789798" cy="3073001"/>
          </a:xfrm>
          <a:prstGeom prst="rect">
            <a:avLst/>
          </a:prstGeom>
          <a:noFill/>
          <a:ln>
            <a:noFill/>
          </a:ln>
          <a:effectLst>
            <a:outerShdw blurRad="171450" dist="114300" dir="8700000" algn="bl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aterial">
  <a:themeElements>
    <a:clrScheme name="Material">
      <a:dk1>
        <a:srgbClr val="4285F4"/>
      </a:dk1>
      <a:lt1>
        <a:srgbClr val="FFFFFF"/>
      </a:lt1>
      <a:dk2>
        <a:srgbClr val="424242"/>
      </a:dk2>
      <a:lt2>
        <a:srgbClr val="737373"/>
      </a:lt2>
      <a:accent1>
        <a:srgbClr val="0277BD"/>
      </a:accent1>
      <a:accent2>
        <a:srgbClr val="0F9D58"/>
      </a:accent2>
      <a:accent3>
        <a:srgbClr val="DB4437"/>
      </a:accent3>
      <a:accent4>
        <a:srgbClr val="FAFAFA"/>
      </a:accent4>
      <a:accent5>
        <a:srgbClr val="1A237E"/>
      </a:accent5>
      <a:accent6>
        <a:srgbClr val="F4B400"/>
      </a:accent6>
      <a:hlink>
        <a:srgbClr val="1A237E"/>
      </a:hlink>
      <a:folHlink>
        <a:srgbClr val="1A237E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114</TotalTime>
  <Words>193</Words>
  <Application>Microsoft Office PowerPoint</Application>
  <PresentationFormat>Экран (16:9)</PresentationFormat>
  <Paragraphs>42</Paragraphs>
  <Slides>13</Slides>
  <Notes>13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8" baseType="lpstr">
      <vt:lpstr>Calibri</vt:lpstr>
      <vt:lpstr>-apple-system</vt:lpstr>
      <vt:lpstr>Roboto</vt:lpstr>
      <vt:lpstr>Arial</vt:lpstr>
      <vt:lpstr>Material</vt:lpstr>
      <vt:lpstr>ЦЕНТР РАЗВИТИЯ ВОЛОНТЕРСТВА РЕСПУБЛИКИ КОМИ</vt:lpstr>
      <vt:lpstr>Проведение онлайн – школы для координаторов добровольческой деятельности с целью развития приоритетных направлений волонтерства</vt:lpstr>
      <vt:lpstr>Организация выдачи личных книжек волонтера со своей системой регистрации</vt:lpstr>
      <vt:lpstr>Организация выдачи личных книжек волонтера со своей системой регистрации</vt:lpstr>
      <vt:lpstr>Акция «Весенняя неделя добра»</vt:lpstr>
      <vt:lpstr>Волонтерское сопровождение Федерального проекта «Формирование комфортной городской среды» на территории Республики Коми</vt:lpstr>
      <vt:lpstr>Организация и проведение  регионального этапа Международной Премии «#МыВместе»</vt:lpstr>
      <vt:lpstr>Реализация мотивационная программа для добровольцев «Шаг к добровольчеству»</vt:lpstr>
      <vt:lpstr>Обобщение лучших практик и разработка методических рекомендаций по формированию добровольческих (волонтерских) центров, в том числе, на базе образовательных организаций высшего образования и профессиональных образовательных организаций</vt:lpstr>
      <vt:lpstr>Направление лучших добровольцев Республики Коми на форумы и профильные смены в ДОЛ</vt:lpstr>
      <vt:lpstr>Реализация инфраструктурного проекта рамках региональных практик поддержки волонтёрства «Регион добрых дел»</vt:lpstr>
      <vt:lpstr>Реализация волонтерских программ Ассоциации волонтерских центров</vt:lpstr>
      <vt:lpstr>Подписывайся и будь вкурсе)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ЦЕНТР РАЗВИТИЯ ВОЛОНТЕРСТВА РЕСПУБЛИКИ КОМИ</dc:title>
  <dc:creator>Вострухина Анастасия Андреевна</dc:creator>
  <cp:lastModifiedBy>Вострухина Анастасия Андреевна</cp:lastModifiedBy>
  <cp:revision>15</cp:revision>
  <dcterms:modified xsi:type="dcterms:W3CDTF">2023-05-11T12:05:09Z</dcterms:modified>
</cp:coreProperties>
</file>