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9" r:id="rId6"/>
    <p:sldId id="263" r:id="rId7"/>
    <p:sldId id="264" r:id="rId8"/>
    <p:sldId id="260" r:id="rId9"/>
    <p:sldId id="270" r:id="rId10"/>
    <p:sldId id="271" r:id="rId11"/>
    <p:sldId id="272" r:id="rId12"/>
    <p:sldId id="274" r:id="rId13"/>
    <p:sldId id="275" r:id="rId14"/>
    <p:sldId id="278" r:id="rId15"/>
    <p:sldId id="277" r:id="rId16"/>
    <p:sldId id="279" r:id="rId17"/>
    <p:sldId id="280" r:id="rId18"/>
    <p:sldId id="281" r:id="rId19"/>
    <p:sldId id="282" r:id="rId20"/>
    <p:sldId id="265" r:id="rId21"/>
    <p:sldId id="276" r:id="rId22"/>
    <p:sldId id="283" r:id="rId23"/>
    <p:sldId id="284" r:id="rId24"/>
    <p:sldId id="287" r:id="rId25"/>
    <p:sldId id="288" r:id="rId26"/>
    <p:sldId id="285" r:id="rId27"/>
    <p:sldId id="286" r:id="rId28"/>
    <p:sldId id="262" r:id="rId29"/>
    <p:sldId id="261" r:id="rId30"/>
    <p:sldId id="27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3D63C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695C0-D33B-401A-88EE-DD6504FF2D86}" v="2" dt="2022-04-22T17:56:09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80EE0-9F47-4D42-8292-76BA1861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2D0FEE-952E-4603-99F4-8F94A6785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BDB2D-AB5F-48CD-A937-CF7396EB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F96F68-9176-4EC1-8462-34A2AB2E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A0EB7-73C3-4A43-9390-44994198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6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C9E64-63EA-4EED-9A14-6319813E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50F974-7FA9-4412-9B59-D68AC30B7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79EFF-60F5-4D09-BC1E-E7A126B2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46603-AE97-4DCE-BC61-83596C6C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5B002-C9B0-4F76-8DC5-AA272F2A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3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7D0793-7E3F-4B5B-88E3-A25E46999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7A110-82E8-4ACE-9275-80EFA16D4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506A3D-1426-4E90-BBE9-93FECD15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1A08C-B2B9-4C03-8E13-710FA7C1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1D8AC3-4EEE-4838-9B4E-E6063B44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9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A87E5-1C20-4A62-8CDF-3578C57B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C2215-84F7-4A0A-ABB1-DA3A8368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16CA0-F585-4766-9B34-6C4AC4B8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58B36C-6005-4D58-9D8E-EFEB274B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7D5AF-5AA9-4D33-85B2-5E7E21AC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1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21B3-7D70-4BF0-86CB-E0BF9388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F7CC0E-C5B5-48A0-AD41-2876D17E4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E510A-8771-4CB7-AD9B-980B5CEF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E5DAB-1787-4225-9708-E7E5E069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AFD1BB-D220-4DCD-B32E-02287AA5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0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1677F-A864-4341-B0F7-88F2CE65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27848-CF2A-446C-8F00-2D62DE392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809A95-C3CD-4702-A191-48D0B4D6C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1ED142-A4D5-4BB3-A855-A0E5EFA9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CAA50F-C3B1-43D8-BD6E-3ABFE2B5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79493-57BA-4198-8972-E913B408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2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E3D6D-7888-4ADA-9DC2-53056593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5740D1-C9BC-4426-86F2-48FB3BCF5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D920A8-C766-4CAC-A50C-E25EB8CBD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B9EAA7-4363-4AD8-8A00-903F219E5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BB9629-C433-40D7-8646-31311DBA2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A50B35-B2CF-436E-A8D5-11E14CC3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291EC-9137-4A29-A2BA-8F9846E7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8087BB-AAB9-4302-8C5A-D9AD1FA4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3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4346D-DDA0-4927-BEA5-F7BBD688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FD7A0E-2488-4D7D-A1A5-2C2265E3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8163A1-AC8F-4564-9C85-32ABA75E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519F4D-C826-4D56-AF16-9C7509A1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9247D2-6B03-4B01-A2FD-59F66CA7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6CB70F-4B1C-4DAB-A383-E4918B43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088B14-BA85-4675-8E34-8757DDD7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B01FF-9B74-4B62-82D9-703A9525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FBA9E-601C-4DE4-A973-62CA77C82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8778DA-0E32-4309-B675-780C440D4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9EB956-7814-45A3-8245-6EDD0FE6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BA74F8-CB5B-4DD5-A658-5251EB1E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17C8D2-402E-42BA-BFFA-5AE858E6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2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62208-48EA-4D9C-A049-08008EAD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76071A-C9A1-428A-9E65-8C890C8BE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7040C5-A292-4818-B531-F6B73E5B3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C58A2B-6818-4661-BD9F-761B256B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BBB291-15AF-44D3-AB43-86E43D81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CF094B-3376-41D8-A000-1D6EB613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6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2AF80-8801-43B9-BF8C-4C50D387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39EC0E-7FD6-4677-BD91-BFAF779D9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B1B6C3-F5DD-4BCF-9166-09CBA2EB6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91565-5CCA-4E0F-8D26-943D2BB7133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89595-FEEF-4B26-9100-EA2E16E71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B53B8-41AE-45D0-9848-74849816B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D2B02-8C16-4374-B555-376A8122E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C9C5E3-28E8-40CE-A514-1F4C95CCF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31" y="-2072661"/>
            <a:ext cx="6858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74280A-787D-4A27-9E7A-1FA191BC9946}"/>
              </a:ext>
            </a:extLst>
          </p:cNvPr>
          <p:cNvSpPr txBox="1"/>
          <p:nvPr/>
        </p:nvSpPr>
        <p:spPr>
          <a:xfrm>
            <a:off x="1017033" y="3223436"/>
            <a:ext cx="713792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От идеи - до реализации!</a:t>
            </a: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48785D37-9CA6-44CA-AFEF-47A7EE052601}"/>
              </a:ext>
            </a:extLst>
          </p:cNvPr>
          <p:cNvSpPr/>
          <p:nvPr/>
        </p:nvSpPr>
        <p:spPr>
          <a:xfrm>
            <a:off x="1101010" y="3172407"/>
            <a:ext cx="6969968" cy="2612571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2717C9-817D-4930-963D-94931E35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818">
            <a:off x="232576" y="429798"/>
            <a:ext cx="2491889" cy="24918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51D9B4-A5D3-468C-B2F9-71A5C256E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8" b="90000" l="10000" r="90000">
                        <a14:foregroundMark x1="61622" y1="8108" x2="61622" y2="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9" y="1977105"/>
            <a:ext cx="5003176" cy="5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FD01D9-258B-4D10-A8BF-9EAC7A9FBBCE}"/>
              </a:ext>
            </a:extLst>
          </p:cNvPr>
          <p:cNvSpPr txBox="1"/>
          <p:nvPr/>
        </p:nvSpPr>
        <p:spPr>
          <a:xfrm>
            <a:off x="3133054" y="147409"/>
            <a:ext cx="4509317" cy="584775"/>
          </a:xfrm>
          <a:prstGeom prst="rect">
            <a:avLst/>
          </a:prstGeom>
          <a:solidFill>
            <a:srgbClr val="3D63C3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  Члены Оргкомитета</a:t>
            </a:r>
            <a:r>
              <a:rPr lang="ru-RU" sz="3200" b="1" dirty="0">
                <a:solidFill>
                  <a:schemeClr val="bg2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:</a:t>
            </a: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F9D150B1-1C5D-47AE-A382-729E8AF0B11B}"/>
              </a:ext>
            </a:extLst>
          </p:cNvPr>
          <p:cNvSpPr/>
          <p:nvPr/>
        </p:nvSpPr>
        <p:spPr>
          <a:xfrm>
            <a:off x="3028783" y="158450"/>
            <a:ext cx="4424742" cy="584775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905EA-E29E-417E-A76A-F09E591B1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1486" y1="28514" x2="81486" y2="28514"/>
                        <a14:foregroundMark x1="84054" y1="28378" x2="84054" y2="28378"/>
                        <a14:foregroundMark x1="80676" y1="30676" x2="80676" y2="30676"/>
                        <a14:foregroundMark x1="78649" y1="77432" x2="78649" y2="77432"/>
                        <a14:foregroundMark x1="79189" y1="79730" x2="79189" y2="79730"/>
                        <a14:foregroundMark x1="78378" y1="76757" x2="78378" y2="76757"/>
                        <a14:foregroundMark x1="78919" y1="73108" x2="78919" y2="73108"/>
                        <a14:foregroundMark x1="79189" y1="75811" x2="79189" y2="75811"/>
                        <a14:foregroundMark x1="78108" y1="76622" x2="78108" y2="76622"/>
                        <a14:foregroundMark x1="78108" y1="77027" x2="78108" y2="77027"/>
                        <a14:foregroundMark x1="77973" y1="78919" x2="77973" y2="78919"/>
                        <a14:foregroundMark x1="78108" y1="77162" x2="78108" y2="77162"/>
                        <a14:foregroundMark x1="78108" y1="77297" x2="78108" y2="77297"/>
                        <a14:foregroundMark x1="77838" y1="77568" x2="77838" y2="77568"/>
                        <a14:foregroundMark x1="77297" y1="77568" x2="77297" y2="77568"/>
                        <a14:foregroundMark x1="77162" y1="77162" x2="77162" y2="77162"/>
                        <a14:foregroundMark x1="77973" y1="78649" x2="77973" y2="78649"/>
                        <a14:foregroundMark x1="78108" y1="67838" x2="78108" y2="67838"/>
                        <a14:foregroundMark x1="83378" y1="15946" x2="83378" y2="15946"/>
                        <a14:foregroundMark x1="84595" y1="19595" x2="84595" y2="19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" t="7891" r="24418" b="10068"/>
          <a:stretch/>
        </p:blipFill>
        <p:spPr>
          <a:xfrm>
            <a:off x="9163088" y="2703188"/>
            <a:ext cx="3028912" cy="3600887"/>
          </a:xfrm>
          <a:prstGeom prst="rect">
            <a:avLst/>
          </a:prstGeom>
        </p:spPr>
      </p:pic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6C4BA8D-159D-4E3C-8189-FE10290C1C83}"/>
              </a:ext>
            </a:extLst>
          </p:cNvPr>
          <p:cNvSpPr/>
          <p:nvPr/>
        </p:nvSpPr>
        <p:spPr>
          <a:xfrm>
            <a:off x="1194032" y="5493461"/>
            <a:ext cx="2593911" cy="1015663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CA94245F-A949-4392-A8E1-AB8E707490FD}"/>
              </a:ext>
            </a:extLst>
          </p:cNvPr>
          <p:cNvSpPr/>
          <p:nvPr/>
        </p:nvSpPr>
        <p:spPr>
          <a:xfrm>
            <a:off x="5241154" y="5568510"/>
            <a:ext cx="2769009" cy="993582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1EEE8B-21FD-4B11-B390-6030F337C15E}"/>
              </a:ext>
            </a:extLst>
          </p:cNvPr>
          <p:cNvSpPr txBox="1"/>
          <p:nvPr/>
        </p:nvSpPr>
        <p:spPr>
          <a:xfrm>
            <a:off x="1263397" y="5493461"/>
            <a:ext cx="245518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Смирнов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Павел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Максимович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4C957-D12C-4450-9785-7023D0863D17}"/>
              </a:ext>
            </a:extLst>
          </p:cNvPr>
          <p:cNvSpPr txBox="1"/>
          <p:nvPr/>
        </p:nvSpPr>
        <p:spPr>
          <a:xfrm>
            <a:off x="5345425" y="5557469"/>
            <a:ext cx="229694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Саенко-Федюнина 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Мария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Владимировна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E4AF8FEB-B31F-4E41-A234-A8F16A82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96" y="947956"/>
            <a:ext cx="3255581" cy="43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E91F27-3A13-44DD-A11D-E2D4EE53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54" y="1074544"/>
            <a:ext cx="3160640" cy="42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1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905EA-E29E-417E-A76A-F09E591B1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1486" y1="28514" x2="81486" y2="28514"/>
                        <a14:foregroundMark x1="84054" y1="28378" x2="84054" y2="28378"/>
                        <a14:foregroundMark x1="80676" y1="30676" x2="80676" y2="30676"/>
                        <a14:foregroundMark x1="78649" y1="77432" x2="78649" y2="77432"/>
                        <a14:foregroundMark x1="79189" y1="79730" x2="79189" y2="79730"/>
                        <a14:foregroundMark x1="78378" y1="76757" x2="78378" y2="76757"/>
                        <a14:foregroundMark x1="78919" y1="73108" x2="78919" y2="73108"/>
                        <a14:foregroundMark x1="79189" y1="75811" x2="79189" y2="75811"/>
                        <a14:foregroundMark x1="78108" y1="76622" x2="78108" y2="76622"/>
                        <a14:foregroundMark x1="78108" y1="77027" x2="78108" y2="77027"/>
                        <a14:foregroundMark x1="77973" y1="78919" x2="77973" y2="78919"/>
                        <a14:foregroundMark x1="78108" y1="77162" x2="78108" y2="77162"/>
                        <a14:foregroundMark x1="78108" y1="77297" x2="78108" y2="77297"/>
                        <a14:foregroundMark x1="77838" y1="77568" x2="77838" y2="77568"/>
                        <a14:foregroundMark x1="77297" y1="77568" x2="77297" y2="77568"/>
                        <a14:foregroundMark x1="77162" y1="77162" x2="77162" y2="77162"/>
                        <a14:foregroundMark x1="77973" y1="78649" x2="77973" y2="78649"/>
                        <a14:foregroundMark x1="78108" y1="67838" x2="78108" y2="67838"/>
                        <a14:foregroundMark x1="83378" y1="15946" x2="83378" y2="15946"/>
                        <a14:foregroundMark x1="84595" y1="19595" x2="84595" y2="19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" t="7891" r="24418" b="10068"/>
          <a:stretch/>
        </p:blipFill>
        <p:spPr>
          <a:xfrm>
            <a:off x="9163088" y="2703188"/>
            <a:ext cx="3028912" cy="3600887"/>
          </a:xfrm>
          <a:prstGeom prst="rect">
            <a:avLst/>
          </a:prstGeom>
        </p:spPr>
      </p:pic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6C4BA8D-159D-4E3C-8189-FE10290C1C83}"/>
              </a:ext>
            </a:extLst>
          </p:cNvPr>
          <p:cNvSpPr/>
          <p:nvPr/>
        </p:nvSpPr>
        <p:spPr>
          <a:xfrm>
            <a:off x="1069869" y="5186933"/>
            <a:ext cx="2593911" cy="1015663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CA94245F-A949-4392-A8E1-AB8E707490FD}"/>
              </a:ext>
            </a:extLst>
          </p:cNvPr>
          <p:cNvSpPr/>
          <p:nvPr/>
        </p:nvSpPr>
        <p:spPr>
          <a:xfrm>
            <a:off x="5224376" y="5180690"/>
            <a:ext cx="2769009" cy="993582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1EEE8B-21FD-4B11-B390-6030F337C15E}"/>
              </a:ext>
            </a:extLst>
          </p:cNvPr>
          <p:cNvSpPr txBox="1"/>
          <p:nvPr/>
        </p:nvSpPr>
        <p:spPr>
          <a:xfrm>
            <a:off x="1238237" y="5200929"/>
            <a:ext cx="259391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Евдокимова 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Марина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Алексеевна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4C957-D12C-4450-9785-7023D0863D17}"/>
              </a:ext>
            </a:extLst>
          </p:cNvPr>
          <p:cNvSpPr txBox="1"/>
          <p:nvPr/>
        </p:nvSpPr>
        <p:spPr>
          <a:xfrm>
            <a:off x="5392746" y="5180690"/>
            <a:ext cx="276900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Соломахина 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Ангелина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Валентиновна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D329A70-0234-45BC-9994-ED82842C2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r="8251"/>
          <a:stretch/>
        </p:blipFill>
        <p:spPr bwMode="auto">
          <a:xfrm>
            <a:off x="971654" y="1153418"/>
            <a:ext cx="3127079" cy="38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ABD93B2-A714-45AE-9854-141775E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2735" r="18444" b="2754"/>
          <a:stretch/>
        </p:blipFill>
        <p:spPr bwMode="auto">
          <a:xfrm>
            <a:off x="5224376" y="1153418"/>
            <a:ext cx="2937379" cy="38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F46240-DC8E-45F6-B40E-49A0ABDF1D79}"/>
              </a:ext>
            </a:extLst>
          </p:cNvPr>
          <p:cNvGrpSpPr/>
          <p:nvPr/>
        </p:nvGrpSpPr>
        <p:grpSpPr>
          <a:xfrm>
            <a:off x="3554848" y="203809"/>
            <a:ext cx="4606907" cy="592353"/>
            <a:chOff x="4282837" y="176820"/>
            <a:chExt cx="4606907" cy="592353"/>
          </a:xfrm>
        </p:grpSpPr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4317417" y="176820"/>
              <a:ext cx="4424742" cy="584775"/>
            </a:xfrm>
            <a:prstGeom prst="flowChartAlternateProcess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4282837" y="184398"/>
              <a:ext cx="46069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2"/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Члены Оргкомитета: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35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C9C5E3-28E8-40CE-A514-1F4C95CCF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0"/>
          <a:stretch/>
        </p:blipFill>
        <p:spPr>
          <a:xfrm>
            <a:off x="2766731" y="-2072661"/>
            <a:ext cx="6858000" cy="465724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3E5FBB-FCE6-4389-977F-3D6FA0B90D3D}"/>
              </a:ext>
            </a:extLst>
          </p:cNvPr>
          <p:cNvGrpSpPr/>
          <p:nvPr/>
        </p:nvGrpSpPr>
        <p:grpSpPr>
          <a:xfrm>
            <a:off x="1208015" y="3720601"/>
            <a:ext cx="7084605" cy="2235582"/>
            <a:chOff x="949427" y="3132281"/>
            <a:chExt cx="6969968" cy="21236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4280A-787D-4A27-9E7A-1FA191BC9946}"/>
                </a:ext>
              </a:extLst>
            </p:cNvPr>
            <p:cNvSpPr txBox="1"/>
            <p:nvPr/>
          </p:nvSpPr>
          <p:spPr>
            <a:xfrm>
              <a:off x="1137438" y="3132281"/>
              <a:ext cx="659394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b="1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Отделы</a:t>
              </a:r>
            </a:p>
            <a:p>
              <a:pPr algn="ctr"/>
              <a:r>
                <a:rPr lang="ru-RU" sz="6600" b="1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проекта</a:t>
              </a:r>
            </a:p>
          </p:txBody>
        </p:sp>
        <p:sp>
          <p:nvSpPr>
            <p:cNvPr id="13" name="Блок-схема: альтернативный процесс 12">
              <a:extLst>
                <a:ext uri="{FF2B5EF4-FFF2-40B4-BE49-F238E27FC236}">
                  <a16:creationId xmlns:a16="http://schemas.microsoft.com/office/drawing/2014/main" id="{48785D37-9CA6-44CA-AFEF-47A7EE052601}"/>
                </a:ext>
              </a:extLst>
            </p:cNvPr>
            <p:cNvSpPr/>
            <p:nvPr/>
          </p:nvSpPr>
          <p:spPr>
            <a:xfrm>
              <a:off x="949427" y="3256384"/>
              <a:ext cx="6969968" cy="1875453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2717C9-817D-4930-963D-94931E35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818">
            <a:off x="743909" y="110394"/>
            <a:ext cx="2491889" cy="24918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51D9B4-A5D3-468C-B2F9-71A5C256E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8" b="90000" l="10000" r="90000">
                        <a14:foregroundMark x1="61622" y1="8108" x2="61622" y2="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9" y="1977105"/>
            <a:ext cx="5003176" cy="5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2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4383250" y="189252"/>
            <a:ext cx="2708015" cy="606988"/>
            <a:chOff x="2479805" y="176790"/>
            <a:chExt cx="2708015" cy="6069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647757" y="176790"/>
              <a:ext cx="2372112" cy="584775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Отдел </a:t>
              </a:r>
              <a:r>
                <a:rPr lang="en-US" sz="32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SMM</a:t>
              </a:r>
              <a:endParaRPr lang="ru-RU" sz="3200" b="1" dirty="0">
                <a:solidFill>
                  <a:schemeClr val="bg2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479805" y="199003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215909" y="1355911"/>
            <a:ext cx="8156304" cy="4881416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C7B-9A20-4ED6-A2F2-CCD029CB6D03}"/>
              </a:ext>
            </a:extLst>
          </p:cNvPr>
          <p:cNvSpPr txBox="1"/>
          <p:nvPr/>
        </p:nvSpPr>
        <p:spPr>
          <a:xfrm>
            <a:off x="-703199" y="1503587"/>
            <a:ext cx="8874761" cy="45860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3" algn="just">
              <a:spcAft>
                <a:spcPts val="800"/>
              </a:spcAft>
            </a:pPr>
            <a:r>
              <a:rPr lang="ru-RU" sz="28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SMM-менеджер – медиа-лицо, которое занимается продвижением проекта в соцсетях. </a:t>
            </a:r>
          </a:p>
          <a:p>
            <a:pPr lvl="3" algn="ctr"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Функции отдела:</a:t>
            </a:r>
          </a:p>
          <a:p>
            <a:pPr lvl="3" algn="just"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1.Создание стратегий и инструментов для продвижения проекта в соцсетях. </a:t>
            </a:r>
          </a:p>
          <a:p>
            <a:pPr lvl="3" algn="just">
              <a:lnSpc>
                <a:spcPct val="106000"/>
              </a:lnSpc>
              <a:spcAft>
                <a:spcPts val="400"/>
              </a:spcAft>
            </a:pPr>
            <a:r>
              <a:rPr lang="ru-RU" sz="28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2.</a:t>
            </a:r>
            <a:r>
              <a:rPr lang="ru-RU" sz="2800" b="1" spc="-150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Анализ трендов и т. п.</a:t>
            </a:r>
          </a:p>
          <a:p>
            <a:pPr lvl="3" algn="just"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3.Поиск партнёров, каналов для сотрудничества.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5BDF17-C29F-4131-B466-E0D7431A1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9" y="2228137"/>
            <a:ext cx="3049012" cy="31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6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4530905" y="242172"/>
            <a:ext cx="2155170" cy="594119"/>
            <a:chOff x="2554450" y="229228"/>
            <a:chExt cx="2708015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678422" y="229228"/>
              <a:ext cx="2460072" cy="514991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Отдел </a:t>
              </a:r>
              <a:r>
                <a:rPr lang="en-US" sz="28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PR</a:t>
              </a:r>
              <a:endParaRPr lang="ru-RU" sz="6600" b="1" dirty="0">
                <a:solidFill>
                  <a:schemeClr val="bg2">
                    <a:lumMod val="9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554450" y="229228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284802" y="1305204"/>
            <a:ext cx="8492206" cy="5310624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C7B-9A20-4ED6-A2F2-CCD029CB6D03}"/>
              </a:ext>
            </a:extLst>
          </p:cNvPr>
          <p:cNvSpPr txBox="1"/>
          <p:nvPr/>
        </p:nvSpPr>
        <p:spPr>
          <a:xfrm>
            <a:off x="560546" y="1348426"/>
            <a:ext cx="8216461" cy="48957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800" b="1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ru-RU" sz="1800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</a:t>
            </a:r>
            <a:r>
              <a:rPr lang="ru-RU" sz="18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-менеджер – лицо, которое занимается изучением общественного мнения о проекте, анализирует востребованность проекта (активность целевой аудитории, запросы в поисковиках), продвижением проекта в регионах страны</a:t>
            </a:r>
            <a:r>
              <a:rPr lang="ru-RU" b="1" dirty="0">
                <a:solidFill>
                  <a:schemeClr val="bg2">
                    <a:lumMod val="9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отдела: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SzPts val="1600"/>
              <a:buFont typeface="+mj-lt"/>
              <a:buAutoNum type="arabicPeriod"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Продвижение проекта в субъектах и регионах страны.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600"/>
              <a:buFont typeface="+mj-lt"/>
              <a:buAutoNum type="arabicPeriod"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выпуск пресс-релизов.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6000"/>
              </a:lnSpc>
              <a:spcAft>
                <a:spcPts val="800"/>
              </a:spcAft>
              <a:buSzPts val="1600"/>
              <a:buFont typeface="+mj-lt"/>
              <a:buAutoNum type="arabicPeriod"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организация PR-компании проекта. 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SzPts val="1600"/>
              <a:buFont typeface="+mj-lt"/>
              <a:buAutoNum type="arabicPeriod"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ресурсов и средств для реализации намеченных PR-программ.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6000"/>
              </a:lnSpc>
              <a:spcBef>
                <a:spcPts val="300"/>
              </a:spcBef>
              <a:spcAft>
                <a:spcPts val="800"/>
              </a:spcAft>
              <a:buSzPts val="1600"/>
              <a:buFont typeface="+mj-lt"/>
              <a:buAutoNum type="arabicPeriod"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Прогнозирование эффективности и конечного результата.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22F9A1-0750-4A57-80DD-ACC315EC0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40" b="85696" l="9493" r="42609">
                        <a14:foregroundMark x1="26087" y1="30412" x2="26087" y2="30412"/>
                        <a14:foregroundMark x1="22246" y1="35309" x2="22246" y2="35309"/>
                        <a14:foregroundMark x1="23406" y1="35180" x2="23406" y2="35180"/>
                        <a14:foregroundMark x1="23406" y1="35180" x2="23406" y2="35180"/>
                        <a14:foregroundMark x1="23406" y1="35180" x2="23406" y2="35180"/>
                        <a14:foregroundMark x1="23406" y1="35180" x2="23406" y2="35180"/>
                        <a14:foregroundMark x1="23406" y1="35180" x2="24058" y2="34149"/>
                        <a14:foregroundMark x1="25072" y1="32474" x2="25942" y2="28995"/>
                        <a14:foregroundMark x1="24855" y1="23067" x2="24638" y2="26675"/>
                        <a14:foregroundMark x1="23551" y1="18814" x2="23551" y2="18814"/>
                        <a14:foregroundMark x1="23261" y1="18557" x2="23261" y2="18557"/>
                        <a14:foregroundMark x1="23261" y1="18557" x2="23261" y2="18557"/>
                        <a14:foregroundMark x1="23406" y1="17784" x2="24058" y2="21907"/>
                        <a14:foregroundMark x1="23913" y1="19974" x2="23913" y2="19974"/>
                        <a14:foregroundMark x1="23333" y1="17912" x2="23261" y2="19330"/>
                        <a14:foregroundMark x1="23261" y1="19201" x2="22971" y2="19588"/>
                        <a14:foregroundMark x1="24058" y1="22680" x2="24058" y2="22680"/>
                        <a14:foregroundMark x1="24493" y1="22294" x2="25507" y2="25258"/>
                        <a14:foregroundMark x1="25290" y1="24742" x2="25290" y2="23454"/>
                        <a14:foregroundMark x1="25507" y1="21005" x2="25942" y2="20232"/>
                        <a14:foregroundMark x1="26014" y1="19716" x2="26014" y2="19716"/>
                        <a14:foregroundMark x1="26014" y1="19072" x2="25507" y2="16881"/>
                        <a14:foregroundMark x1="25290" y1="16495" x2="25290" y2="16495"/>
                        <a14:foregroundMark x1="24783" y1="15593" x2="24493" y2="15335"/>
                        <a14:foregroundMark x1="24130" y1="18299" x2="24130" y2="18299"/>
                        <a14:foregroundMark x1="24130" y1="18299" x2="24130" y2="18299"/>
                        <a14:foregroundMark x1="24130" y1="18299" x2="23913" y2="18557"/>
                        <a14:foregroundMark x1="23116" y1="17912" x2="23116" y2="17912"/>
                        <a14:foregroundMark x1="23043" y1="17912" x2="23043" y2="17912"/>
                        <a14:foregroundMark x1="21232" y1="17268" x2="21449" y2="17268"/>
                        <a14:foregroundMark x1="21957" y1="17655" x2="21957" y2="17655"/>
                        <a14:foregroundMark x1="22319" y1="17912" x2="22319" y2="17912"/>
                        <a14:foregroundMark x1="22464" y1="17912" x2="22464" y2="17912"/>
                        <a14:foregroundMark x1="22464" y1="17912" x2="22971" y2="19201"/>
                        <a14:foregroundMark x1="22971" y1="19459" x2="22826" y2="20361"/>
                        <a14:foregroundMark x1="22754" y1="20747" x2="22101" y2="21778"/>
                        <a14:foregroundMark x1="21667" y1="22165" x2="21667" y2="22165"/>
                        <a14:foregroundMark x1="21667" y1="22165" x2="21667" y2="22165"/>
                        <a14:foregroundMark x1="21667" y1="22165" x2="21667" y2="22165"/>
                        <a14:foregroundMark x1="21594" y1="21649" x2="21594" y2="21005"/>
                        <a14:foregroundMark x1="21667" y1="21005" x2="21594" y2="20490"/>
                        <a14:foregroundMark x1="21594" y1="20490" x2="21594" y2="20490"/>
                        <a14:foregroundMark x1="21377" y1="20232" x2="20942" y2="18814"/>
                        <a14:foregroundMark x1="20870" y1="18686" x2="20797" y2="17268"/>
                        <a14:foregroundMark x1="20797" y1="16237" x2="20797" y2="16237"/>
                        <a14:foregroundMark x1="20797" y1="16237" x2="21232" y2="14820"/>
                        <a14:foregroundMark x1="21087" y1="14433" x2="21087" y2="14433"/>
                        <a14:foregroundMark x1="21087" y1="14433" x2="21087" y2="14433"/>
                        <a14:foregroundMark x1="23913" y1="15335" x2="23913" y2="15335"/>
                        <a14:foregroundMark x1="24855" y1="14820" x2="24855" y2="14820"/>
                        <a14:foregroundMark x1="25290" y1="14820" x2="21377" y2="13789"/>
                        <a14:foregroundMark x1="20725" y1="14175" x2="20580" y2="15206"/>
                        <a14:foregroundMark x1="20217" y1="13144" x2="20145" y2="15593"/>
                        <a14:foregroundMark x1="20942" y1="14948" x2="25507" y2="14948"/>
                        <a14:foregroundMark x1="24710" y1="12629" x2="20870" y2="13789"/>
                        <a14:foregroundMark x1="20870" y1="13789" x2="20725" y2="14433"/>
                        <a14:foregroundMark x1="19928" y1="14175" x2="20145" y2="12887"/>
                        <a14:backgroundMark x1="16884" y1="11985" x2="19205" y2="13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0" t="13987" r="53240" b="6261"/>
          <a:stretch/>
        </p:blipFill>
        <p:spPr>
          <a:xfrm>
            <a:off x="8831424" y="0"/>
            <a:ext cx="3245103" cy="35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2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4369698" y="211465"/>
            <a:ext cx="2469641" cy="615000"/>
            <a:chOff x="2497722" y="199003"/>
            <a:chExt cx="2908777" cy="615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497722" y="199003"/>
              <a:ext cx="2908777" cy="584775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Отдел </a:t>
              </a:r>
              <a:r>
                <a:rPr lang="en-US" sz="32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HR</a:t>
              </a:r>
              <a:endParaRPr lang="ru-RU" sz="7200" b="1" dirty="0">
                <a:solidFill>
                  <a:schemeClr val="bg2">
                    <a:lumMod val="9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554450" y="229228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201336" y="1472731"/>
            <a:ext cx="9142202" cy="4827401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C7B-9A20-4ED6-A2F2-CCD029CB6D03}"/>
              </a:ext>
            </a:extLst>
          </p:cNvPr>
          <p:cNvSpPr txBox="1"/>
          <p:nvPr/>
        </p:nvSpPr>
        <p:spPr>
          <a:xfrm>
            <a:off x="429657" y="1728224"/>
            <a:ext cx="8529528" cy="4732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/>
            <a:r>
              <a:rPr lang="en-US" sz="24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HR</a:t>
            </a:r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-менеджер – лицо, которое занимается подбором кадров для проекта и согласовывает эти изменения с руководителем отдела, образовательных материалов для членов команды проекта, планирует программу увеличения производительности труда сотрудников. </a:t>
            </a:r>
            <a:endParaRPr lang="ru-RU" sz="2400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28600" algn="ctr"/>
            <a:endParaRPr lang="ru-RU" sz="2400" b="1" dirty="0">
              <a:solidFill>
                <a:schemeClr val="bg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отдела:</a:t>
            </a:r>
          </a:p>
          <a:p>
            <a:pPr marL="228600" algn="ctr"/>
            <a:endParaRPr lang="ru-RU" sz="2400" dirty="0">
              <a:solidFill>
                <a:schemeClr val="bg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+mj-lt"/>
              <a:buAutoNum type="arabicPeriod"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Занимается подбором кадров для проекта. </a:t>
            </a:r>
            <a:endParaRPr lang="ru-RU" sz="2400" dirty="0">
              <a:solidFill>
                <a:schemeClr val="bg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SzPts val="1600"/>
              <a:buFont typeface="+mj-lt"/>
              <a:buAutoNum type="arabicPeriod"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Занимается обучением и развитием персонала.</a:t>
            </a:r>
            <a:endParaRPr lang="ru-RU" sz="24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ts val="1600"/>
              <a:buFont typeface="+mj-lt"/>
              <a:buAutoNum type="arabicPeriod"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Отвечает за корпоративную культуру проекта. </a:t>
            </a:r>
            <a:endParaRPr lang="ru-RU" sz="24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9D952F-82E2-42C2-A855-531C6CC7E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351" l="10000" r="90000">
                        <a14:foregroundMark x1="59054" y1="91351" x2="59054" y2="9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39" y="1320761"/>
            <a:ext cx="5554686" cy="55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1483568" y="267427"/>
            <a:ext cx="8845421" cy="1107996"/>
            <a:chOff x="2554450" y="219936"/>
            <a:chExt cx="2708015" cy="10905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670616" y="219936"/>
              <a:ext cx="2460072" cy="1090570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ru-RU" sz="6600" b="1" dirty="0">
                <a:solidFill>
                  <a:schemeClr val="bg2">
                    <a:lumMod val="9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554450" y="229228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350132" y="1172830"/>
            <a:ext cx="8845421" cy="5407932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DEDEE-B5BD-467F-A2D2-117EA70145CD}"/>
              </a:ext>
            </a:extLst>
          </p:cNvPr>
          <p:cNvSpPr txBox="1"/>
          <p:nvPr/>
        </p:nvSpPr>
        <p:spPr>
          <a:xfrm>
            <a:off x="1863011" y="261978"/>
            <a:ext cx="8222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Отдел по образовательной деятельности</a:t>
            </a:r>
            <a:endParaRPr lang="ru-RU" sz="2800" dirty="0">
              <a:solidFill>
                <a:schemeClr val="bg2">
                  <a:lumMod val="9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2F34A6-6EA2-45BE-86F8-D2F927529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26" y="1978090"/>
            <a:ext cx="4357396" cy="43573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BE9345-E121-449B-A74C-CA767F5F09B2}"/>
              </a:ext>
            </a:extLst>
          </p:cNvPr>
          <p:cNvSpPr txBox="1"/>
          <p:nvPr/>
        </p:nvSpPr>
        <p:spPr>
          <a:xfrm>
            <a:off x="1033836" y="1252827"/>
            <a:ext cx="7478012" cy="54505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 Отдела по образовательной деятельности – лицо, которое принимает непосредственное участие в создании образовательных планов и программ для сезонов проекта, а также созданием образовательных интенсивов, тренингов и т. д. </a:t>
            </a:r>
            <a:endParaRPr lang="ru-RU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отдела: </a:t>
            </a:r>
            <a:endParaRPr lang="ru-RU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образовательных программ и планов для сезонов проекта.</a:t>
            </a:r>
            <a:endParaRPr lang="ru-RU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Продумывание образовательных программ и планов для сезонов проекта. </a:t>
            </a:r>
            <a:endParaRPr lang="ru-RU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образовательных программ и планов для сезонов проекта.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сценариев для лекций, тренингов и т. п. </a:t>
            </a:r>
            <a:endParaRPr lang="ru-RU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16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2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1483568" y="267427"/>
            <a:ext cx="8845421" cy="1107996"/>
            <a:chOff x="2554450" y="219936"/>
            <a:chExt cx="2708015" cy="10905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670616" y="219936"/>
              <a:ext cx="2460072" cy="1090570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ru-RU" sz="6600" b="1" dirty="0">
                <a:solidFill>
                  <a:schemeClr val="bg2">
                    <a:lumMod val="9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554450" y="229228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234891" y="1384863"/>
            <a:ext cx="8432155" cy="5124302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DEDEE-B5BD-467F-A2D2-117EA70145CD}"/>
              </a:ext>
            </a:extLst>
          </p:cNvPr>
          <p:cNvSpPr txBox="1"/>
          <p:nvPr/>
        </p:nvSpPr>
        <p:spPr>
          <a:xfrm>
            <a:off x="1863011" y="261978"/>
            <a:ext cx="8222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Отдел по организации мероприятий</a:t>
            </a:r>
            <a:endParaRPr lang="ru-RU" sz="4400" dirty="0">
              <a:solidFill>
                <a:schemeClr val="bg2">
                  <a:lumMod val="9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FB9F88-E904-4044-9525-FD13C5808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1" b="93170" l="10000" r="90000">
                        <a14:foregroundMark x1="19565" y1="9021" x2="19565" y2="9021"/>
                        <a14:foregroundMark x1="20290" y1="9149" x2="20290" y2="9149"/>
                        <a14:foregroundMark x1="20580" y1="10052" x2="20580" y2="10052"/>
                        <a14:foregroundMark x1="31304" y1="92526" x2="31304" y2="92526"/>
                        <a14:foregroundMark x1="32536" y1="90851" x2="32536" y2="90851"/>
                        <a14:foregroundMark x1="32681" y1="90851" x2="32681" y2="90851"/>
                        <a14:foregroundMark x1="33188" y1="92139" x2="33188" y2="92139"/>
                        <a14:foregroundMark x1="33696" y1="93170" x2="33696" y2="93170"/>
                        <a14:foregroundMark x1="33188" y1="92397" x2="33188" y2="92397"/>
                        <a14:foregroundMark x1="83333" y1="33505" x2="83333" y2="33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44"/>
          <a:stretch/>
        </p:blipFill>
        <p:spPr>
          <a:xfrm>
            <a:off x="8836365" y="2006440"/>
            <a:ext cx="3282340" cy="39816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58F3CB-B8B6-409F-A8F0-4E356957B371}"/>
              </a:ext>
            </a:extLst>
          </p:cNvPr>
          <p:cNvSpPr txBox="1"/>
          <p:nvPr/>
        </p:nvSpPr>
        <p:spPr>
          <a:xfrm>
            <a:off x="907208" y="1869664"/>
            <a:ext cx="6583260" cy="425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ffectLst/>
                <a:latin typeface="Cascadia Code" panose="020B0609020000020004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-менеджер – лицо, которое принимает непосредственное участие в разработке и реализации мероприятий. </a:t>
            </a:r>
            <a:endParaRPr lang="ru-RU" sz="24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отдела: </a:t>
            </a:r>
            <a:endParaRPr lang="ru-RU" sz="24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мероприятий, как в онлайн-формате, так и офлайн. </a:t>
            </a:r>
            <a:endParaRPr lang="ru-RU" sz="24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сценариев для мероприятий проекта. </a:t>
            </a:r>
            <a:endParaRPr lang="ru-RU" sz="24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реализации мероприятий. </a:t>
            </a:r>
            <a:endParaRPr lang="ru-RU" sz="24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5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3066945" y="239409"/>
            <a:ext cx="4814596" cy="1107996"/>
            <a:chOff x="2554450" y="219936"/>
            <a:chExt cx="2708015" cy="10905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670616" y="219936"/>
              <a:ext cx="2460072" cy="1090570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ru-RU" sz="6600" b="1" dirty="0">
                <a:solidFill>
                  <a:schemeClr val="bg2">
                    <a:lumMod val="9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554450" y="229228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380814" y="1326408"/>
            <a:ext cx="8684261" cy="5292183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DEDEE-B5BD-467F-A2D2-117EA70145CD}"/>
              </a:ext>
            </a:extLst>
          </p:cNvPr>
          <p:cNvSpPr txBox="1"/>
          <p:nvPr/>
        </p:nvSpPr>
        <p:spPr>
          <a:xfrm>
            <a:off x="3409351" y="208632"/>
            <a:ext cx="4129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Отдел по монтажу</a:t>
            </a:r>
            <a:endParaRPr lang="ru-RU" sz="4400" dirty="0">
              <a:solidFill>
                <a:schemeClr val="bg2">
                  <a:lumMod val="9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87163D-1FDA-465E-BE94-BC63B8F7A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351" l="10000" r="90000">
                        <a14:foregroundMark x1="59054" y1="91351" x2="59054" y2="9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39" y="1320761"/>
            <a:ext cx="5554686" cy="5554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605FE4-6E4F-4D42-8789-988862BCBAF6}"/>
              </a:ext>
            </a:extLst>
          </p:cNvPr>
          <p:cNvSpPr txBox="1"/>
          <p:nvPr/>
        </p:nvSpPr>
        <p:spPr>
          <a:xfrm>
            <a:off x="1151678" y="1707103"/>
            <a:ext cx="7142535" cy="391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Видеомонтажёр – лицо, которое занимается монтажом разнообразных видео, клипов, занимается вырезанием лишних кадров, добавляет титры и т. д. </a:t>
            </a:r>
            <a:endParaRPr lang="ru-RU" sz="20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отдела:</a:t>
            </a:r>
            <a:endParaRPr lang="ru-RU" sz="20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Монтирует разнообразные видео и клипы.</a:t>
            </a:r>
            <a:endParaRPr lang="ru-RU" sz="20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Использует цветокоррекции и переходы.</a:t>
            </a:r>
            <a:endParaRPr lang="ru-RU" sz="20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875"/>
              </a:spcAft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Накладывает звук на изображение, монтаж диалогов.</a:t>
            </a:r>
            <a:endParaRPr lang="ru-RU" sz="20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875"/>
              </a:spcAft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Добавляет спецэффекты, титры и другие тексты.</a:t>
            </a:r>
            <a:endParaRPr lang="ru-RU" sz="20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875"/>
              </a:spcAft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Кадрирование, стабилизация видео, работа с графикой. </a:t>
            </a:r>
            <a:endParaRPr lang="ru-RU" sz="20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2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3023118" y="239409"/>
            <a:ext cx="4814596" cy="1107996"/>
            <a:chOff x="2554450" y="219936"/>
            <a:chExt cx="2708015" cy="10905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670616" y="219936"/>
              <a:ext cx="2460072" cy="1090570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ru-RU" sz="6600" b="1" dirty="0">
                <a:solidFill>
                  <a:schemeClr val="bg2">
                    <a:lumMod val="9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554450" y="229228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317155" y="1101650"/>
            <a:ext cx="8721184" cy="5396539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C7B-9A20-4ED6-A2F2-CCD029CB6D03}"/>
              </a:ext>
            </a:extLst>
          </p:cNvPr>
          <p:cNvSpPr txBox="1"/>
          <p:nvPr/>
        </p:nvSpPr>
        <p:spPr>
          <a:xfrm>
            <a:off x="519405" y="1541097"/>
            <a:ext cx="8316685" cy="4517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Модератор – лицо, которое занимается поддержанием порядка в обсуждениях и беседах, проверяет и обрабатывает заявки на участие в онлайн-мероприятиях, помогают участникам команды и участникам проекта подключаться на лекции и т. д. </a:t>
            </a:r>
            <a:endParaRPr lang="ru-RU" b="1" dirty="0">
              <a:solidFill>
                <a:schemeClr val="bg2">
                  <a:lumMod val="9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Функции отдела:</a:t>
            </a:r>
            <a:endParaRPr lang="ru-RU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1. Следит за эффективностью работы отдела. </a:t>
            </a:r>
            <a:endParaRPr lang="ru-RU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2. Смотрит за тем, чтобы каждый в отделе был занят работой. </a:t>
            </a:r>
            <a:endParaRPr lang="ru-RU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3. Проверяет и обрабатывает заявки на участие в онлайн-мероприятиях проекта. </a:t>
            </a:r>
            <a:endParaRPr lang="ru-RU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4. Удаляет сообщения ненормативного характера. </a:t>
            </a:r>
            <a:endParaRPr lang="ru-RU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5. Банит пользователей за нарушения правил. </a:t>
            </a:r>
            <a:endParaRPr lang="ru-RU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6. Отвечает за техническую сторону проекта. </a:t>
            </a:r>
            <a:endParaRPr lang="ru-RU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2400" b="1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3CFE66-D671-4CB9-92B5-6AC3B1544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5" b="92703" l="10000" r="90000">
                        <a14:foregroundMark x1="56892" y1="82703" x2="56892" y2="82703"/>
                        <a14:foregroundMark x1="60000" y1="90405" x2="60000" y2="90405"/>
                        <a14:foregroundMark x1="44324" y1="9595" x2="44324" y2="9595"/>
                        <a14:foregroundMark x1="60135" y1="12432" x2="60135" y2="12432"/>
                        <a14:foregroundMark x1="58378" y1="16892" x2="58378" y2="16892"/>
                        <a14:foregroundMark x1="60000" y1="16622" x2="60000" y2="16622"/>
                        <a14:foregroundMark x1="60135" y1="15270" x2="60135" y2="15270"/>
                        <a14:foregroundMark x1="60135" y1="17027" x2="60135" y2="17027"/>
                        <a14:foregroundMark x1="59595" y1="17432" x2="59595" y2="17432"/>
                        <a14:foregroundMark x1="59730" y1="13919" x2="59730" y2="13919"/>
                        <a14:foregroundMark x1="60405" y1="11486" x2="60405" y2="11486"/>
                        <a14:foregroundMark x1="34054" y1="88243" x2="34054" y2="88243"/>
                        <a14:foregroundMark x1="33784" y1="87973" x2="33784" y2="87973"/>
                        <a14:foregroundMark x1="32568" y1="87973" x2="32568" y2="87973"/>
                        <a14:foregroundMark x1="59459" y1="92703" x2="59459" y2="92703"/>
                        <a14:foregroundMark x1="47703" y1="83378" x2="47703" y2="83378"/>
                        <a14:foregroundMark x1="47297" y1="85270" x2="47297" y2="85270"/>
                        <a14:foregroundMark x1="35270" y1="90270" x2="32838" y2="87703"/>
                        <a14:backgroundMark x1="52297" y1="92027" x2="52297" y2="92027"/>
                        <a14:backgroundMark x1="52162" y1="92162" x2="52162" y2="92162"/>
                        <a14:backgroundMark x1="52162" y1="92162" x2="52162" y2="92162"/>
                        <a14:backgroundMark x1="52838" y1="90676" x2="52838" y2="90676"/>
                        <a14:backgroundMark x1="42568" y1="90135" x2="42568" y2="90135"/>
                        <a14:backgroundMark x1="32568" y1="87973" x2="32568" y2="87973"/>
                        <a14:backgroundMark x1="41757" y1="90135" x2="41081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4970" r="25808" b="4677"/>
          <a:stretch/>
        </p:blipFill>
        <p:spPr>
          <a:xfrm>
            <a:off x="8668138" y="1541097"/>
            <a:ext cx="3004457" cy="5040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DEDEE-B5BD-467F-A2D2-117EA70145CD}"/>
              </a:ext>
            </a:extLst>
          </p:cNvPr>
          <p:cNvSpPr txBox="1"/>
          <p:nvPr/>
        </p:nvSpPr>
        <p:spPr>
          <a:xfrm>
            <a:off x="3099090" y="246334"/>
            <a:ext cx="4634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Отдел по модерации</a:t>
            </a:r>
            <a:endParaRPr lang="ru-RU" sz="6600" dirty="0">
              <a:solidFill>
                <a:schemeClr val="bg2">
                  <a:lumMod val="9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2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774280A-787D-4A27-9E7A-1FA191BC9946}"/>
              </a:ext>
            </a:extLst>
          </p:cNvPr>
          <p:cNvSpPr txBox="1"/>
          <p:nvPr/>
        </p:nvSpPr>
        <p:spPr>
          <a:xfrm>
            <a:off x="534292" y="2827924"/>
            <a:ext cx="7904418" cy="3019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2">
                    <a:lumMod val="90000"/>
                  </a:schemeClr>
                </a:solidFill>
                <a:effectLst/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«К ЗНАНИЯМ» — это Всероссийский проект, цель которого помочь школьникам с 12 до 18 лет определиться с будущей профессией.</a:t>
            </a:r>
            <a:endParaRPr lang="ru-RU" sz="3600" dirty="0">
              <a:solidFill>
                <a:schemeClr val="bg2">
                  <a:lumMod val="90000"/>
                </a:schemeClr>
              </a:solidFill>
              <a:effectLst/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48785D37-9CA6-44CA-AFEF-47A7EE052601}"/>
              </a:ext>
            </a:extLst>
          </p:cNvPr>
          <p:cNvSpPr/>
          <p:nvPr/>
        </p:nvSpPr>
        <p:spPr>
          <a:xfrm>
            <a:off x="211557" y="2408168"/>
            <a:ext cx="8307292" cy="3859378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AC3284B0-A5BA-4C00-BCCB-F24B8742319D}"/>
              </a:ext>
            </a:extLst>
          </p:cNvPr>
          <p:cNvSpPr/>
          <p:nvPr/>
        </p:nvSpPr>
        <p:spPr>
          <a:xfrm>
            <a:off x="2532082" y="215585"/>
            <a:ext cx="6959883" cy="1364176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8FCA4-E0F4-4F50-9698-56AC032ED67F}"/>
              </a:ext>
            </a:extLst>
          </p:cNvPr>
          <p:cNvSpPr txBox="1"/>
          <p:nvPr/>
        </p:nvSpPr>
        <p:spPr>
          <a:xfrm>
            <a:off x="2901700" y="329319"/>
            <a:ext cx="6220646" cy="107721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Что представляет проект </a:t>
            </a:r>
          </a:p>
          <a:p>
            <a:pPr algn="ctr"/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для его участников?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9C3CC1-C248-4284-A1B8-464858B37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5" b="90000" l="10000" r="90000">
                        <a14:foregroundMark x1="41351" y1="89730" x2="41351" y2="89730"/>
                        <a14:foregroundMark x1="56351" y1="89865" x2="56351" y2="89865"/>
                        <a14:foregroundMark x1="68514" y1="23784" x2="68514" y2="23784"/>
                        <a14:foregroundMark x1="69054" y1="23514" x2="69054" y2="23514"/>
                        <a14:foregroundMark x1="69054" y1="23514" x2="69054" y2="23514"/>
                        <a14:foregroundMark x1="69054" y1="23514" x2="69054" y2="23514"/>
                        <a14:foregroundMark x1="69054" y1="23514" x2="69054" y2="23514"/>
                        <a14:foregroundMark x1="70946" y1="22027" x2="70946" y2="22027"/>
                        <a14:foregroundMark x1="70946" y1="22027" x2="70946" y2="22027"/>
                        <a14:foregroundMark x1="70946" y1="22027" x2="70946" y2="22027"/>
                        <a14:foregroundMark x1="70946" y1="22027" x2="70946" y2="22027"/>
                        <a14:foregroundMark x1="70946" y1="22027" x2="70946" y2="22027"/>
                        <a14:foregroundMark x1="70946" y1="22027" x2="71216" y2="21216"/>
                        <a14:foregroundMark x1="71622" y1="19054" x2="71622" y2="19054"/>
                        <a14:foregroundMark x1="71622" y1="18108" x2="71622" y2="17432"/>
                        <a14:foregroundMark x1="71622" y1="17297" x2="71622" y2="17297"/>
                        <a14:foregroundMark x1="71622" y1="16081" x2="71622" y2="16081"/>
                        <a14:foregroundMark x1="71622" y1="15405" x2="71622" y2="15405"/>
                        <a14:foregroundMark x1="66757" y1="18378" x2="66757" y2="18378"/>
                        <a14:foregroundMark x1="66757" y1="18378" x2="66757" y2="18378"/>
                        <a14:foregroundMark x1="66757" y1="18108" x2="67297" y2="17027"/>
                        <a14:foregroundMark x1="68108" y1="16081" x2="68378" y2="15541"/>
                        <a14:foregroundMark x1="68784" y1="15405" x2="71081" y2="19459"/>
                        <a14:foregroundMark x1="71351" y1="19189" x2="71351" y2="19189"/>
                        <a14:foregroundMark x1="69324" y1="11081" x2="69324" y2="11081"/>
                        <a14:foregroundMark x1="69324" y1="11081" x2="69324" y2="11081"/>
                        <a14:foregroundMark x1="69324" y1="11081" x2="69324" y2="11081"/>
                        <a14:foregroundMark x1="69324" y1="11081" x2="69324" y2="11081"/>
                        <a14:foregroundMark x1="69324" y1="11081" x2="69324" y2="11081"/>
                        <a14:foregroundMark x1="69324" y1="11081" x2="69324" y2="11081"/>
                        <a14:foregroundMark x1="76486" y1="12703" x2="76486" y2="12703"/>
                        <a14:foregroundMark x1="76757" y1="12432" x2="76757" y2="12432"/>
                        <a14:foregroundMark x1="78378" y1="10946" x2="78378" y2="10946"/>
                        <a14:foregroundMark x1="78784" y1="10676" x2="78784" y2="10676"/>
                        <a14:foregroundMark x1="77027" y1="9865" x2="77027" y2="9865"/>
                        <a14:foregroundMark x1="76216" y1="11081" x2="76216" y2="11081"/>
                        <a14:foregroundMark x1="75676" y1="11351" x2="74054" y2="12297"/>
                        <a14:foregroundMark x1="72432" y1="12973" x2="72432" y2="12973"/>
                        <a14:foregroundMark x1="72297" y1="12973" x2="72297" y2="12973"/>
                        <a14:foregroundMark x1="72297" y1="12973" x2="72297" y2="12973"/>
                        <a14:foregroundMark x1="74459" y1="11892" x2="74459" y2="11892"/>
                        <a14:foregroundMark x1="75676" y1="12703" x2="75676" y2="12703"/>
                        <a14:foregroundMark x1="77973" y1="12027" x2="77973" y2="12027"/>
                        <a14:foregroundMark x1="77973" y1="12027" x2="77973" y2="12027"/>
                        <a14:foregroundMark x1="77973" y1="12297" x2="78108" y2="13108"/>
                        <a14:foregroundMark x1="78108" y1="13243" x2="78108" y2="13243"/>
                        <a14:foregroundMark x1="78108" y1="13243" x2="78108" y2="13243"/>
                        <a14:foregroundMark x1="78108" y1="13243" x2="78108" y2="13243"/>
                        <a14:foregroundMark x1="78108" y1="13243" x2="78108" y2="13243"/>
                        <a14:foregroundMark x1="78108" y1="13243" x2="78108" y2="13243"/>
                        <a14:foregroundMark x1="76757" y1="14595" x2="76757" y2="14595"/>
                        <a14:foregroundMark x1="76351" y1="14865" x2="76351" y2="14865"/>
                        <a14:foregroundMark x1="75946" y1="14865" x2="74730" y2="14865"/>
                        <a14:foregroundMark x1="73919" y1="14865" x2="73919" y2="14865"/>
                        <a14:foregroundMark x1="73784" y1="14865" x2="73784" y2="14865"/>
                        <a14:foregroundMark x1="72297" y1="13108" x2="72297" y2="13108"/>
                        <a14:foregroundMark x1="71892" y1="13108" x2="71892" y2="13108"/>
                        <a14:foregroundMark x1="71892" y1="13108" x2="71892" y2="13108"/>
                        <a14:foregroundMark x1="71892" y1="13108" x2="71892" y2="13108"/>
                        <a14:foregroundMark x1="66486" y1="19054" x2="66486" y2="19054"/>
                        <a14:foregroundMark x1="62297" y1="19459" x2="62297" y2="19459"/>
                        <a14:foregroundMark x1="63514" y1="16216" x2="63514" y2="16216"/>
                        <a14:foregroundMark x1="63514" y1="16216" x2="63514" y2="16216"/>
                        <a14:foregroundMark x1="63514" y1="16216" x2="63514" y2="16216"/>
                        <a14:foregroundMark x1="63514" y1="16216" x2="63514" y2="16216"/>
                        <a14:foregroundMark x1="63378" y1="16216" x2="63378" y2="16216"/>
                        <a14:foregroundMark x1="62973" y1="16622" x2="62973" y2="16622"/>
                        <a14:foregroundMark x1="62703" y1="16622" x2="62703" y2="16622"/>
                        <a14:foregroundMark x1="62703" y1="16622" x2="62703" y2="16622"/>
                        <a14:foregroundMark x1="62703" y1="16622" x2="62703" y2="16622"/>
                        <a14:foregroundMark x1="62703" y1="16622" x2="61892" y2="18108"/>
                        <a14:foregroundMark x1="61892" y1="18108" x2="61892" y2="18108"/>
                        <a14:foregroundMark x1="61622" y1="18243" x2="61622" y2="18243"/>
                        <a14:foregroundMark x1="61622" y1="18243" x2="61622" y2="18243"/>
                        <a14:foregroundMark x1="61622" y1="18243" x2="61622" y2="18243"/>
                        <a14:foregroundMark x1="61622" y1="18243" x2="61622" y2="18243"/>
                        <a14:foregroundMark x1="61622" y1="18243" x2="61622" y2="18243"/>
                        <a14:foregroundMark x1="61622" y1="18243" x2="61622" y2="18243"/>
                        <a14:foregroundMark x1="59324" y1="16757" x2="59324" y2="16757"/>
                        <a14:foregroundMark x1="60946" y1="17027" x2="60946" y2="17027"/>
                        <a14:foregroundMark x1="60270" y1="17568" x2="60270" y2="17568"/>
                        <a14:foregroundMark x1="60270" y1="17568" x2="60270" y2="17568"/>
                        <a14:foregroundMark x1="58378" y1="19595" x2="58378" y2="19595"/>
                        <a14:foregroundMark x1="59459" y1="19189" x2="59459" y2="19189"/>
                        <a14:foregroundMark x1="59459" y1="19189" x2="59459" y2="19189"/>
                        <a14:foregroundMark x1="60270" y1="19054" x2="60270" y2="19054"/>
                        <a14:foregroundMark x1="60946" y1="20541" x2="60946" y2="21081"/>
                        <a14:foregroundMark x1="60946" y1="21351" x2="60946" y2="21351"/>
                        <a14:foregroundMark x1="61622" y1="21486" x2="61622" y2="21486"/>
                        <a14:foregroundMark x1="63378" y1="20946" x2="63378" y2="20946"/>
                        <a14:foregroundMark x1="63378" y1="20946" x2="63378" y2="20946"/>
                        <a14:foregroundMark x1="64054" y1="21081" x2="64459" y2="21081"/>
                        <a14:foregroundMark x1="64865" y1="21351" x2="64865" y2="21351"/>
                        <a14:foregroundMark x1="65135" y1="21351" x2="65135" y2="21351"/>
                        <a14:foregroundMark x1="65405" y1="21486" x2="65946" y2="21622"/>
                        <a14:foregroundMark x1="66351" y1="21757" x2="66351" y2="21757"/>
                        <a14:foregroundMark x1="67027" y1="21757" x2="67027" y2="21757"/>
                        <a14:foregroundMark x1="66757" y1="22027" x2="66216" y2="22027"/>
                        <a14:foregroundMark x1="66081" y1="22027" x2="65135" y2="22297"/>
                        <a14:foregroundMark x1="64595" y1="23243" x2="64595" y2="23243"/>
                        <a14:foregroundMark x1="64595" y1="23378" x2="65270" y2="23514"/>
                        <a14:foregroundMark x1="65270" y1="23514" x2="65270" y2="23514"/>
                        <a14:foregroundMark x1="66216" y1="23514" x2="67297" y2="23378"/>
                        <a14:foregroundMark x1="68243" y1="22973" x2="68243" y2="22973"/>
                        <a14:foregroundMark x1="68243" y1="22973" x2="68243" y2="22973"/>
                        <a14:foregroundMark x1="68514" y1="22297" x2="68514" y2="21486"/>
                        <a14:foregroundMark x1="68378" y1="21216" x2="68378" y2="20811"/>
                        <a14:foregroundMark x1="68378" y1="19730" x2="68378" y2="19730"/>
                        <a14:foregroundMark x1="72838" y1="21892" x2="73243" y2="21892"/>
                        <a14:foregroundMark x1="73243" y1="22162" x2="73243" y2="22162"/>
                        <a14:foregroundMark x1="73649" y1="22027" x2="73649" y2="22027"/>
                        <a14:foregroundMark x1="73919" y1="21757" x2="73919" y2="21757"/>
                        <a14:foregroundMark x1="73243" y1="21622" x2="73243" y2="21622"/>
                        <a14:foregroundMark x1="73108" y1="21622" x2="73108" y2="21622"/>
                        <a14:foregroundMark x1="73243" y1="21622" x2="73243" y2="21622"/>
                        <a14:foregroundMark x1="73649" y1="21486" x2="73649" y2="21486"/>
                        <a14:foregroundMark x1="73919" y1="21486" x2="73919" y2="21486"/>
                        <a14:foregroundMark x1="74459" y1="21486" x2="75135" y2="21351"/>
                        <a14:foregroundMark x1="78243" y1="20405" x2="78243" y2="20405"/>
                        <a14:foregroundMark x1="78784" y1="20405" x2="78784" y2="20405"/>
                        <a14:foregroundMark x1="79054" y1="20405" x2="79054" y2="20405"/>
                        <a14:foregroundMark x1="79324" y1="20405" x2="79324" y2="20405"/>
                        <a14:foregroundMark x1="79324" y1="20405" x2="79324" y2="20405"/>
                        <a14:foregroundMark x1="79730" y1="20270" x2="80270" y2="20000"/>
                        <a14:foregroundMark x1="79595" y1="19324" x2="79595" y2="19324"/>
                        <a14:foregroundMark x1="79459" y1="18784" x2="79459" y2="18784"/>
                        <a14:foregroundMark x1="79189" y1="18243" x2="79189" y2="18243"/>
                        <a14:foregroundMark x1="79189" y1="17568" x2="79189" y2="17162"/>
                        <a14:foregroundMark x1="79324" y1="16622" x2="79324" y2="16622"/>
                        <a14:foregroundMark x1="74595" y1="23649" x2="74595" y2="23649"/>
                        <a14:backgroundMark x1="63243" y1="30405" x2="63243" y2="30405"/>
                        <a14:backgroundMark x1="63378" y1="29865" x2="63378" y2="29865"/>
                        <a14:backgroundMark x1="63378" y1="29865" x2="63378" y2="29865"/>
                        <a14:backgroundMark x1="63378" y1="29865" x2="63378" y2="29865"/>
                        <a14:backgroundMark x1="66486" y1="28784" x2="66486" y2="28784"/>
                        <a14:backgroundMark x1="66892" y1="28243" x2="66892" y2="28243"/>
                        <a14:backgroundMark x1="67432" y1="28243" x2="67432" y2="28243"/>
                        <a14:backgroundMark x1="62973" y1="29730" x2="62973" y2="29730"/>
                        <a14:backgroundMark x1="64189" y1="29730" x2="64189" y2="29730"/>
                        <a14:backgroundMark x1="64189" y1="29730" x2="64189" y2="29730"/>
                        <a14:backgroundMark x1="64054" y1="29459" x2="64054" y2="29459"/>
                        <a14:backgroundMark x1="63784" y1="29459" x2="63784" y2="29459"/>
                        <a14:backgroundMark x1="62568" y1="29865" x2="62568" y2="29865"/>
                        <a14:backgroundMark x1="62568" y1="30135" x2="60541" y2="31486"/>
                        <a14:backgroundMark x1="60000" y1="30270" x2="60811" y2="30270"/>
                        <a14:backgroundMark x1="61216" y1="29459" x2="68378" y2="27432"/>
                        <a14:backgroundMark x1="68378" y1="27432" x2="66486" y2="2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20" y="1340855"/>
            <a:ext cx="5657461" cy="56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FD01D9-258B-4D10-A8BF-9EAC7A9FBBCE}"/>
              </a:ext>
            </a:extLst>
          </p:cNvPr>
          <p:cNvSpPr txBox="1"/>
          <p:nvPr/>
        </p:nvSpPr>
        <p:spPr>
          <a:xfrm>
            <a:off x="2647756" y="176790"/>
            <a:ext cx="6430931" cy="1077218"/>
          </a:xfrm>
          <a:prstGeom prst="rect">
            <a:avLst/>
          </a:prstGeom>
          <a:solidFill>
            <a:srgbClr val="3D63C3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Медийная сфера проекта:</a:t>
            </a:r>
            <a:endParaRPr lang="ru-RU" sz="3200" dirty="0">
              <a:solidFill>
                <a:schemeClr val="bg1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ru-RU" sz="3200" b="1" dirty="0">
              <a:solidFill>
                <a:schemeClr val="bg2"/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F9D150B1-1C5D-47AE-A382-729E8AF0B11B}"/>
              </a:ext>
            </a:extLst>
          </p:cNvPr>
          <p:cNvSpPr/>
          <p:nvPr/>
        </p:nvSpPr>
        <p:spPr>
          <a:xfrm>
            <a:off x="2946335" y="204923"/>
            <a:ext cx="5833771" cy="584775"/>
          </a:xfrm>
          <a:prstGeom prst="flowChartAlternateProcess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203926" y="1531454"/>
            <a:ext cx="9583888" cy="4881416"/>
          </a:xfrm>
          <a:prstGeom prst="flowChartAlternateProcess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C7B-9A20-4ED6-A2F2-CCD029CB6D03}"/>
              </a:ext>
            </a:extLst>
          </p:cNvPr>
          <p:cNvSpPr txBox="1"/>
          <p:nvPr/>
        </p:nvSpPr>
        <p:spPr>
          <a:xfrm>
            <a:off x="558489" y="1765908"/>
            <a:ext cx="8874761" cy="497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Медийная сфера проекта – это совокупность всех медийных отделов, которые работают в социальных сетях по разным направлениям для продвижения там проекта. </a:t>
            </a:r>
            <a:endParaRPr lang="ru-RU" sz="2800" dirty="0">
              <a:solidFill>
                <a:schemeClr val="bg1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sz="2800" b="1" dirty="0">
              <a:solidFill>
                <a:schemeClr val="bg1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Заместитель руководителей проекта ВП «К ЗНАНИЯМ» по медийной сфере – главное </a:t>
            </a:r>
            <a:r>
              <a:rPr lang="ru-RU" sz="2800" b="1" u="sng" dirty="0"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медиа</a:t>
            </a:r>
            <a:r>
              <a:rPr lang="ru-RU" sz="2800" b="1" dirty="0">
                <a:solidFill>
                  <a:schemeClr val="bg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-лицо, руководящее всей деятельностью медиасферы проекта. </a:t>
            </a:r>
            <a:endParaRPr lang="ru-RU" sz="2800" dirty="0">
              <a:solidFill>
                <a:schemeClr val="bg1"/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B89EB0-66F0-402D-ACAD-3E1DB0815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123" flipH="1">
            <a:off x="9573209" y="-156003"/>
            <a:ext cx="2888436" cy="38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4369698" y="211465"/>
            <a:ext cx="4522375" cy="615000"/>
            <a:chOff x="2497722" y="199003"/>
            <a:chExt cx="2908777" cy="615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497722" y="199003"/>
              <a:ext cx="2908777" cy="584775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Копирайтинга</a:t>
              </a:r>
              <a:endParaRPr lang="ru-RU" sz="48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554450" y="229228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358521" y="1472335"/>
            <a:ext cx="7764418" cy="4881416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C7B-9A20-4ED6-A2F2-CCD029CB6D03}"/>
              </a:ext>
            </a:extLst>
          </p:cNvPr>
          <p:cNvSpPr txBox="1"/>
          <p:nvPr/>
        </p:nvSpPr>
        <p:spPr>
          <a:xfrm>
            <a:off x="842052" y="1767880"/>
            <a:ext cx="7055291" cy="4585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Копирайтер – медиа-лицо, которое занимается написанием постов и статей для соцсетей проекта (ВК, Телеграмм).</a:t>
            </a:r>
          </a:p>
          <a:p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Функции отдела:</a:t>
            </a:r>
          </a:p>
          <a:p>
            <a:pPr lvl="0"/>
            <a:endParaRPr lang="ru-RU" sz="2400" b="1" dirty="0">
              <a:solidFill>
                <a:schemeClr val="bg2">
                  <a:lumMod val="9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lvl="0"/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1.Напи</a:t>
            </a:r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сание постов и статей для соцсетей проекта в соответствии с выстроенным графиком.</a:t>
            </a:r>
          </a:p>
          <a:p>
            <a:pPr lvl="0"/>
            <a:endParaRPr lang="ru-RU" sz="2400" b="1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lvl="0"/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2.Освещение мероприятий, акций, конкурсов и другое в соцсетях проекта. </a:t>
            </a:r>
          </a:p>
          <a:p>
            <a:pPr lvl="3" algn="just">
              <a:spcAft>
                <a:spcPts val="800"/>
              </a:spcAft>
            </a:pPr>
            <a:endParaRPr lang="ru-RU" sz="2800" b="1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A66313-61D5-46F3-A4C4-04C7F33ED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1486" y1="28514" x2="81486" y2="28514"/>
                        <a14:foregroundMark x1="84054" y1="28378" x2="84054" y2="28378"/>
                        <a14:foregroundMark x1="80676" y1="30676" x2="80676" y2="30676"/>
                        <a14:foregroundMark x1="78649" y1="77432" x2="78649" y2="77432"/>
                        <a14:foregroundMark x1="79189" y1="79730" x2="79189" y2="79730"/>
                        <a14:foregroundMark x1="78378" y1="76757" x2="78378" y2="76757"/>
                        <a14:foregroundMark x1="78919" y1="73108" x2="78919" y2="73108"/>
                        <a14:foregroundMark x1="79189" y1="75811" x2="79189" y2="75811"/>
                        <a14:foregroundMark x1="78108" y1="76622" x2="78108" y2="76622"/>
                        <a14:foregroundMark x1="78108" y1="77027" x2="78108" y2="77027"/>
                        <a14:foregroundMark x1="77973" y1="78919" x2="77973" y2="78919"/>
                        <a14:foregroundMark x1="78108" y1="77162" x2="78108" y2="77162"/>
                        <a14:foregroundMark x1="78108" y1="77297" x2="78108" y2="77297"/>
                        <a14:foregroundMark x1="77838" y1="77568" x2="77838" y2="77568"/>
                        <a14:foregroundMark x1="77297" y1="77568" x2="77297" y2="77568"/>
                        <a14:foregroundMark x1="77162" y1="77162" x2="77162" y2="77162"/>
                        <a14:foregroundMark x1="77973" y1="78649" x2="77973" y2="78649"/>
                        <a14:foregroundMark x1="78108" y1="67838" x2="78108" y2="67838"/>
                        <a14:foregroundMark x1="83378" y1="15946" x2="83378" y2="15946"/>
                        <a14:foregroundMark x1="84595" y1="19595" x2="84595" y2="19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" t="7891" r="24418" b="10068"/>
          <a:stretch/>
        </p:blipFill>
        <p:spPr>
          <a:xfrm>
            <a:off x="9163088" y="2753260"/>
            <a:ext cx="3028912" cy="36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4081815" y="196354"/>
            <a:ext cx="4580389" cy="615000"/>
            <a:chOff x="2497722" y="199003"/>
            <a:chExt cx="2817214" cy="615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497722" y="199003"/>
              <a:ext cx="2817214" cy="584775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</a:t>
              </a:r>
              <a:r>
                <a:rPr lang="ru-RU" sz="3200" b="1" dirty="0">
                  <a:solidFill>
                    <a:schemeClr val="bg2">
                      <a:lumMod val="9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Сторисмейкеров</a:t>
              </a:r>
              <a:endParaRPr lang="ru-RU" sz="48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554450" y="229228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291838" y="1472731"/>
            <a:ext cx="7764418" cy="4881416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A66313-61D5-46F3-A4C4-04C7F33ED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1486" y1="28514" x2="81486" y2="28514"/>
                        <a14:foregroundMark x1="84054" y1="28378" x2="84054" y2="28378"/>
                        <a14:foregroundMark x1="80676" y1="30676" x2="80676" y2="30676"/>
                        <a14:foregroundMark x1="78649" y1="77432" x2="78649" y2="77432"/>
                        <a14:foregroundMark x1="79189" y1="79730" x2="79189" y2="79730"/>
                        <a14:foregroundMark x1="78378" y1="76757" x2="78378" y2="76757"/>
                        <a14:foregroundMark x1="78919" y1="73108" x2="78919" y2="73108"/>
                        <a14:foregroundMark x1="79189" y1="75811" x2="79189" y2="75811"/>
                        <a14:foregroundMark x1="78108" y1="76622" x2="78108" y2="76622"/>
                        <a14:foregroundMark x1="78108" y1="77027" x2="78108" y2="77027"/>
                        <a14:foregroundMark x1="77973" y1="78919" x2="77973" y2="78919"/>
                        <a14:foregroundMark x1="78108" y1="77162" x2="78108" y2="77162"/>
                        <a14:foregroundMark x1="78108" y1="77297" x2="78108" y2="77297"/>
                        <a14:foregroundMark x1="77838" y1="77568" x2="77838" y2="77568"/>
                        <a14:foregroundMark x1="77297" y1="77568" x2="77297" y2="77568"/>
                        <a14:foregroundMark x1="77162" y1="77162" x2="77162" y2="77162"/>
                        <a14:foregroundMark x1="77973" y1="78649" x2="77973" y2="78649"/>
                        <a14:foregroundMark x1="78108" y1="67838" x2="78108" y2="67838"/>
                        <a14:foregroundMark x1="83378" y1="15946" x2="83378" y2="15946"/>
                        <a14:foregroundMark x1="84595" y1="19595" x2="84595" y2="19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" t="7891" r="24418" b="10068"/>
          <a:stretch/>
        </p:blipFill>
        <p:spPr>
          <a:xfrm>
            <a:off x="9163088" y="2753260"/>
            <a:ext cx="3028912" cy="3600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27087F-DB65-4298-B039-0541CDA896FA}"/>
              </a:ext>
            </a:extLst>
          </p:cNvPr>
          <p:cNvSpPr txBox="1"/>
          <p:nvPr/>
        </p:nvSpPr>
        <p:spPr>
          <a:xfrm>
            <a:off x="730938" y="1737832"/>
            <a:ext cx="6886217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Сторисмейкер – медиа-лицо, которое занимается созданием историй для соцсетей. </a:t>
            </a:r>
          </a:p>
          <a:p>
            <a:pPr algn="ctr"/>
            <a:endParaRPr lang="ru-RU" sz="2400" b="1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Функции отдела:</a:t>
            </a:r>
          </a:p>
          <a:p>
            <a:pPr algn="ctr"/>
            <a:endParaRPr lang="ru-RU" sz="2400" b="1" dirty="0">
              <a:solidFill>
                <a:schemeClr val="bg2">
                  <a:lumMod val="90000"/>
                </a:schemeClr>
              </a:solidFill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lvl="0"/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1. Создание тематических историй для соцсетей проекта: ВК. </a:t>
            </a:r>
          </a:p>
        </p:txBody>
      </p:sp>
    </p:spTree>
    <p:extLst>
      <p:ext uri="{BB962C8B-B14F-4D97-AF65-F5344CB8AC3E}">
        <p14:creationId xmlns:p14="http://schemas.microsoft.com/office/powerpoint/2010/main" val="2704004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6A79AC-D073-48F5-A798-388010BAB72D}"/>
              </a:ext>
            </a:extLst>
          </p:cNvPr>
          <p:cNvGrpSpPr/>
          <p:nvPr/>
        </p:nvGrpSpPr>
        <p:grpSpPr>
          <a:xfrm>
            <a:off x="4169328" y="211465"/>
            <a:ext cx="4580389" cy="615000"/>
            <a:chOff x="2497722" y="199003"/>
            <a:chExt cx="2817214" cy="615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D01D9-258B-4D10-A8BF-9EAC7A9FBBCE}"/>
                </a:ext>
              </a:extLst>
            </p:cNvPr>
            <p:cNvSpPr txBox="1"/>
            <p:nvPr/>
          </p:nvSpPr>
          <p:spPr>
            <a:xfrm>
              <a:off x="2497722" y="199003"/>
              <a:ext cx="2817214" cy="584775"/>
            </a:xfrm>
            <a:prstGeom prst="rect">
              <a:avLst/>
            </a:prstGeom>
            <a:solidFill>
              <a:srgbClr val="3D63C3">
                <a:alpha val="7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Отдел Дизайна</a:t>
              </a:r>
              <a:endParaRPr lang="ru-RU" sz="48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  <p:sp>
          <p:nvSpPr>
            <p:cNvPr id="38" name="Блок-схема: альтернативный процесс 37">
              <a:extLst>
                <a:ext uri="{FF2B5EF4-FFF2-40B4-BE49-F238E27FC236}">
                  <a16:creationId xmlns:a16="http://schemas.microsoft.com/office/drawing/2014/main" id="{F9D150B1-1C5D-47AE-A382-729E8AF0B11B}"/>
                </a:ext>
              </a:extLst>
            </p:cNvPr>
            <p:cNvSpPr/>
            <p:nvPr/>
          </p:nvSpPr>
          <p:spPr>
            <a:xfrm>
              <a:off x="2554450" y="229228"/>
              <a:ext cx="2708015" cy="584775"/>
            </a:xfrm>
            <a:prstGeom prst="flowChartAlternateProcess">
              <a:avLst/>
            </a:prstGeom>
            <a:noFill/>
            <a:ln w="5715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287119" y="1288173"/>
            <a:ext cx="7764418" cy="4881416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A66313-61D5-46F3-A4C4-04C7F33ED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1486" y1="28514" x2="81486" y2="28514"/>
                        <a14:foregroundMark x1="84054" y1="28378" x2="84054" y2="28378"/>
                        <a14:foregroundMark x1="80676" y1="30676" x2="80676" y2="30676"/>
                        <a14:foregroundMark x1="78649" y1="77432" x2="78649" y2="77432"/>
                        <a14:foregroundMark x1="79189" y1="79730" x2="79189" y2="79730"/>
                        <a14:foregroundMark x1="78378" y1="76757" x2="78378" y2="76757"/>
                        <a14:foregroundMark x1="78919" y1="73108" x2="78919" y2="73108"/>
                        <a14:foregroundMark x1="79189" y1="75811" x2="79189" y2="75811"/>
                        <a14:foregroundMark x1="78108" y1="76622" x2="78108" y2="76622"/>
                        <a14:foregroundMark x1="78108" y1="77027" x2="78108" y2="77027"/>
                        <a14:foregroundMark x1="77973" y1="78919" x2="77973" y2="78919"/>
                        <a14:foregroundMark x1="78108" y1="77162" x2="78108" y2="77162"/>
                        <a14:foregroundMark x1="78108" y1="77297" x2="78108" y2="77297"/>
                        <a14:foregroundMark x1="77838" y1="77568" x2="77838" y2="77568"/>
                        <a14:foregroundMark x1="77297" y1="77568" x2="77297" y2="77568"/>
                        <a14:foregroundMark x1="77162" y1="77162" x2="77162" y2="77162"/>
                        <a14:foregroundMark x1="77973" y1="78649" x2="77973" y2="78649"/>
                        <a14:foregroundMark x1="78108" y1="67838" x2="78108" y2="67838"/>
                        <a14:foregroundMark x1="83378" y1="15946" x2="83378" y2="15946"/>
                        <a14:foregroundMark x1="84595" y1="19595" x2="84595" y2="19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" t="7891" r="24418" b="10068"/>
          <a:stretch/>
        </p:blipFill>
        <p:spPr>
          <a:xfrm>
            <a:off x="9163088" y="2753260"/>
            <a:ext cx="3028912" cy="3600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27087F-DB65-4298-B039-0541CDA896FA}"/>
              </a:ext>
            </a:extLst>
          </p:cNvPr>
          <p:cNvSpPr txBox="1"/>
          <p:nvPr/>
        </p:nvSpPr>
        <p:spPr>
          <a:xfrm>
            <a:off x="726219" y="1593908"/>
            <a:ext cx="6886217" cy="34218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изайнер – медиа-лицо, которое занимается созданием обложек для постов и статей. </a:t>
            </a:r>
            <a:endParaRPr lang="ru-RU" sz="2400" b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отдела:  </a:t>
            </a:r>
            <a:endParaRPr lang="ru-RU" sz="2400" b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социальных сетей проекта (ВК, Телеграмм) с помощью обложек для постов и статей.</a:t>
            </a:r>
            <a:endParaRPr lang="ru-RU" sz="2400" b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мероприятий, акций и т. п. </a:t>
            </a:r>
            <a:endParaRPr lang="ru-RU" sz="2400" b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sz="1800" b="1" dirty="0">
              <a:solidFill>
                <a:schemeClr val="bg2">
                  <a:lumMod val="90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0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C9C5E3-28E8-40CE-A514-1F4C95CCF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0"/>
          <a:stretch/>
        </p:blipFill>
        <p:spPr>
          <a:xfrm>
            <a:off x="2766731" y="-2072661"/>
            <a:ext cx="6858000" cy="465724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3E5FBB-FCE6-4389-977F-3D6FA0B90D3D}"/>
              </a:ext>
            </a:extLst>
          </p:cNvPr>
          <p:cNvGrpSpPr/>
          <p:nvPr/>
        </p:nvGrpSpPr>
        <p:grpSpPr>
          <a:xfrm>
            <a:off x="822121" y="3429000"/>
            <a:ext cx="7358531" cy="2308324"/>
            <a:chOff x="949427" y="3103022"/>
            <a:chExt cx="6969968" cy="20552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4280A-787D-4A27-9E7A-1FA191BC9946}"/>
                </a:ext>
              </a:extLst>
            </p:cNvPr>
            <p:cNvSpPr txBox="1"/>
            <p:nvPr/>
          </p:nvSpPr>
          <p:spPr>
            <a:xfrm>
              <a:off x="1096963" y="3103022"/>
              <a:ext cx="6690787" cy="205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Талисман проекта</a:t>
              </a:r>
            </a:p>
          </p:txBody>
        </p:sp>
        <p:sp>
          <p:nvSpPr>
            <p:cNvPr id="13" name="Блок-схема: альтернативный процесс 12">
              <a:extLst>
                <a:ext uri="{FF2B5EF4-FFF2-40B4-BE49-F238E27FC236}">
                  <a16:creationId xmlns:a16="http://schemas.microsoft.com/office/drawing/2014/main" id="{48785D37-9CA6-44CA-AFEF-47A7EE052601}"/>
                </a:ext>
              </a:extLst>
            </p:cNvPr>
            <p:cNvSpPr/>
            <p:nvPr/>
          </p:nvSpPr>
          <p:spPr>
            <a:xfrm>
              <a:off x="949427" y="3256384"/>
              <a:ext cx="6969968" cy="1875453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2717C9-817D-4930-963D-94931E35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818">
            <a:off x="743909" y="110394"/>
            <a:ext cx="2491889" cy="24918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51D9B4-A5D3-468C-B2F9-71A5C256E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8" b="90000" l="10000" r="90000">
                        <a14:foregroundMark x1="61622" y1="8108" x2="61622" y2="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9" y="1977105"/>
            <a:ext cx="5003176" cy="5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4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4089736" y="228184"/>
            <a:ext cx="3553018" cy="645318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21BEDB-0169-4529-B45D-F34B87D14BD5}"/>
              </a:ext>
            </a:extLst>
          </p:cNvPr>
          <p:cNvGrpSpPr/>
          <p:nvPr/>
        </p:nvGrpSpPr>
        <p:grpSpPr>
          <a:xfrm>
            <a:off x="849086" y="2057671"/>
            <a:ext cx="3874832" cy="4373863"/>
            <a:chOff x="282595" y="2437485"/>
            <a:chExt cx="3874832" cy="3879339"/>
          </a:xfrm>
        </p:grpSpPr>
        <p:sp>
          <p:nvSpPr>
            <p:cNvPr id="9" name="Блок-схема: альтернативный процесс 8">
              <a:extLst>
                <a:ext uri="{FF2B5EF4-FFF2-40B4-BE49-F238E27FC236}">
                  <a16:creationId xmlns:a16="http://schemas.microsoft.com/office/drawing/2014/main" id="{B374725B-BB81-4C85-991D-1D6D0667FAB6}"/>
                </a:ext>
              </a:extLst>
            </p:cNvPr>
            <p:cNvSpPr/>
            <p:nvPr/>
          </p:nvSpPr>
          <p:spPr>
            <a:xfrm>
              <a:off x="282595" y="2437485"/>
              <a:ext cx="3874832" cy="3879339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6161F4-0B3F-48A7-B5E0-5C79A4697392}"/>
                </a:ext>
              </a:extLst>
            </p:cNvPr>
            <p:cNvSpPr txBox="1"/>
            <p:nvPr/>
          </p:nvSpPr>
          <p:spPr>
            <a:xfrm>
              <a:off x="442755" y="3231519"/>
              <a:ext cx="3664995" cy="1992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bg1">
                      <a:lumMod val="85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Талисманом проекта  является  СОВА.</a:t>
              </a:r>
            </a:p>
            <a:p>
              <a:endParaRPr lang="ru-RU" sz="2800" b="1" dirty="0">
                <a:solidFill>
                  <a:schemeClr val="bg1">
                    <a:lumMod val="8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  <a:p>
              <a:endParaRPr lang="ru-RU" sz="2800" b="1" dirty="0">
                <a:solidFill>
                  <a:schemeClr val="bg1">
                    <a:lumMod val="8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  <a:p>
              <a:r>
                <a:rPr lang="ru-RU" sz="2800" b="1" dirty="0">
                  <a:solidFill>
                    <a:schemeClr val="bg1">
                      <a:lumMod val="85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Имя талисмана – УХ.</a:t>
              </a:r>
              <a:endParaRPr lang="ru-RU" sz="36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</p:grp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98A94C11-C411-4F5E-A134-3F5D34D69846}"/>
              </a:ext>
            </a:extLst>
          </p:cNvPr>
          <p:cNvSpPr/>
          <p:nvPr/>
        </p:nvSpPr>
        <p:spPr>
          <a:xfrm>
            <a:off x="3692246" y="1154408"/>
            <a:ext cx="4184774" cy="523220"/>
          </a:xfrm>
          <a:prstGeom prst="flowChartAlternateProcess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83350F-D575-4D42-8562-50249CD72556}"/>
              </a:ext>
            </a:extLst>
          </p:cNvPr>
          <p:cNvSpPr txBox="1"/>
          <p:nvPr/>
        </p:nvSpPr>
        <p:spPr>
          <a:xfrm>
            <a:off x="4001549" y="290083"/>
            <a:ext cx="36721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Талисман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9521D4A-F906-45C4-9335-659FD7A60053}"/>
              </a:ext>
            </a:extLst>
          </p:cNvPr>
          <p:cNvGrpSpPr/>
          <p:nvPr/>
        </p:nvGrpSpPr>
        <p:grpSpPr>
          <a:xfrm>
            <a:off x="5509137" y="2157565"/>
            <a:ext cx="5457304" cy="4373863"/>
            <a:chOff x="282595" y="2437485"/>
            <a:chExt cx="3894710" cy="3879339"/>
          </a:xfrm>
        </p:grpSpPr>
        <p:sp>
          <p:nvSpPr>
            <p:cNvPr id="16" name="Блок-схема: альтернативный процесс 15">
              <a:extLst>
                <a:ext uri="{FF2B5EF4-FFF2-40B4-BE49-F238E27FC236}">
                  <a16:creationId xmlns:a16="http://schemas.microsoft.com/office/drawing/2014/main" id="{19F14020-27B8-4149-A0BD-1F648C5E1B6D}"/>
                </a:ext>
              </a:extLst>
            </p:cNvPr>
            <p:cNvSpPr/>
            <p:nvPr/>
          </p:nvSpPr>
          <p:spPr>
            <a:xfrm>
              <a:off x="282595" y="2437485"/>
              <a:ext cx="3874832" cy="3879339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B3B4B-0AC6-4098-B40E-053C74A003CA}"/>
                </a:ext>
              </a:extLst>
            </p:cNvPr>
            <p:cNvSpPr txBox="1"/>
            <p:nvPr/>
          </p:nvSpPr>
          <p:spPr>
            <a:xfrm>
              <a:off x="611664" y="2711987"/>
              <a:ext cx="3565641" cy="15513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  <a:p>
              <a:pPr>
                <a:lnSpc>
                  <a:spcPct val="150000"/>
                </a:lnSpc>
              </a:pPr>
              <a:endPara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  <a:p>
              <a:pPr>
                <a:lnSpc>
                  <a:spcPct val="150000"/>
                </a:lnSpc>
              </a:pPr>
              <a:endPara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A0A5AB-4611-45EB-ACCA-08B67A7E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38" y="194215"/>
            <a:ext cx="1412943" cy="14401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A7982F2-9AC5-418E-B15F-898500BA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319" y="216265"/>
            <a:ext cx="1432851" cy="13460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4AECCA-AF21-4B03-9287-EA143B9235A2}"/>
              </a:ext>
            </a:extLst>
          </p:cNvPr>
          <p:cNvSpPr txBox="1"/>
          <p:nvPr/>
        </p:nvSpPr>
        <p:spPr>
          <a:xfrm>
            <a:off x="5862362" y="2467060"/>
            <a:ext cx="4723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Cascadia Code"/>
              </a:rPr>
              <a:t>Имя талисмана подразумевает:</a:t>
            </a:r>
          </a:p>
          <a:p>
            <a:endParaRPr lang="ru-RU" sz="24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Cascadia Code"/>
              </a:rPr>
              <a:t>С – сообразительные;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Cascadia Code"/>
              </a:rPr>
              <a:t>О – организованные;</a:t>
            </a:r>
            <a:br>
              <a:rPr lang="ru-RU" sz="2400" b="1" dirty="0">
                <a:solidFill>
                  <a:schemeClr val="bg1">
                    <a:lumMod val="85000"/>
                  </a:schemeClr>
                </a:solidFill>
                <a:latin typeface="Cascadia Code"/>
              </a:rPr>
            </a:br>
            <a:endParaRPr lang="ru-RU" sz="24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Cascadia Code"/>
              </a:rPr>
              <a:t>В – внимательные;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Cascadia Code"/>
              </a:rPr>
              <a:t>А – амбициозные. </a:t>
            </a:r>
          </a:p>
          <a:p>
            <a:pPr marL="342900" indent="-342900">
              <a:buAutoNum type="arabicPeriod"/>
            </a:pPr>
            <a:endParaRPr lang="ru-RU" sz="16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  <a:p>
            <a:pPr marL="342900" indent="-342900">
              <a:buAutoNum type="arabicPeriod"/>
            </a:pPr>
            <a:endParaRPr lang="ru-RU" sz="16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</p:txBody>
      </p:sp>
    </p:spTree>
    <p:extLst>
      <p:ext uri="{BB962C8B-B14F-4D97-AF65-F5344CB8AC3E}">
        <p14:creationId xmlns:p14="http://schemas.microsoft.com/office/powerpoint/2010/main" val="4244171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C9C5E3-28E8-40CE-A514-1F4C95CCF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0"/>
          <a:stretch/>
        </p:blipFill>
        <p:spPr>
          <a:xfrm>
            <a:off x="2766731" y="-2072661"/>
            <a:ext cx="6858000" cy="465724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3E5FBB-FCE6-4389-977F-3D6FA0B90D3D}"/>
              </a:ext>
            </a:extLst>
          </p:cNvPr>
          <p:cNvGrpSpPr/>
          <p:nvPr/>
        </p:nvGrpSpPr>
        <p:grpSpPr>
          <a:xfrm>
            <a:off x="822121" y="3429000"/>
            <a:ext cx="7358531" cy="2308324"/>
            <a:chOff x="949427" y="3103022"/>
            <a:chExt cx="6969968" cy="20552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4280A-787D-4A27-9E7A-1FA191BC9946}"/>
                </a:ext>
              </a:extLst>
            </p:cNvPr>
            <p:cNvSpPr txBox="1"/>
            <p:nvPr/>
          </p:nvSpPr>
          <p:spPr>
            <a:xfrm>
              <a:off x="1096963" y="3103022"/>
              <a:ext cx="6690787" cy="205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Поощрения в проекте</a:t>
              </a:r>
            </a:p>
          </p:txBody>
        </p:sp>
        <p:sp>
          <p:nvSpPr>
            <p:cNvPr id="13" name="Блок-схема: альтернативный процесс 12">
              <a:extLst>
                <a:ext uri="{FF2B5EF4-FFF2-40B4-BE49-F238E27FC236}">
                  <a16:creationId xmlns:a16="http://schemas.microsoft.com/office/drawing/2014/main" id="{48785D37-9CA6-44CA-AFEF-47A7EE052601}"/>
                </a:ext>
              </a:extLst>
            </p:cNvPr>
            <p:cNvSpPr/>
            <p:nvPr/>
          </p:nvSpPr>
          <p:spPr>
            <a:xfrm>
              <a:off x="949427" y="3256384"/>
              <a:ext cx="6969968" cy="1875453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2717C9-817D-4930-963D-94931E35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818">
            <a:off x="743909" y="110394"/>
            <a:ext cx="2491889" cy="24918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51D9B4-A5D3-468C-B2F9-71A5C256E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8" b="90000" l="10000" r="90000">
                        <a14:foregroundMark x1="61622" y1="8108" x2="61622" y2="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9" y="1977105"/>
            <a:ext cx="5003176" cy="5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80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4089736" y="228184"/>
            <a:ext cx="3553018" cy="645318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21BEDB-0169-4529-B45D-F34B87D14BD5}"/>
              </a:ext>
            </a:extLst>
          </p:cNvPr>
          <p:cNvGrpSpPr/>
          <p:nvPr/>
        </p:nvGrpSpPr>
        <p:grpSpPr>
          <a:xfrm>
            <a:off x="849086" y="1930937"/>
            <a:ext cx="3874832" cy="4500597"/>
            <a:chOff x="282595" y="2325080"/>
            <a:chExt cx="3874832" cy="3991744"/>
          </a:xfrm>
        </p:grpSpPr>
        <p:sp>
          <p:nvSpPr>
            <p:cNvPr id="9" name="Блок-схема: альтернативный процесс 8">
              <a:extLst>
                <a:ext uri="{FF2B5EF4-FFF2-40B4-BE49-F238E27FC236}">
                  <a16:creationId xmlns:a16="http://schemas.microsoft.com/office/drawing/2014/main" id="{B374725B-BB81-4C85-991D-1D6D0667FAB6}"/>
                </a:ext>
              </a:extLst>
            </p:cNvPr>
            <p:cNvSpPr/>
            <p:nvPr/>
          </p:nvSpPr>
          <p:spPr>
            <a:xfrm>
              <a:off x="282595" y="2437485"/>
              <a:ext cx="3874832" cy="3879339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6161F4-0B3F-48A7-B5E0-5C79A4697392}"/>
                </a:ext>
              </a:extLst>
            </p:cNvPr>
            <p:cNvSpPr txBox="1"/>
            <p:nvPr/>
          </p:nvSpPr>
          <p:spPr>
            <a:xfrm>
              <a:off x="442755" y="2325080"/>
              <a:ext cx="3664995" cy="33576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bg1">
                    <a:lumMod val="75000"/>
                  </a:schemeClr>
                </a:solidFill>
                <a:effectLst/>
                <a:latin typeface="Cascadia Cod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Cascadia Code"/>
                  <a:ea typeface="Times New Roman" panose="02020603050405020304" pitchFamily="18" charset="0"/>
                  <a:cs typeface="Times New Roman" panose="02020603050405020304" pitchFamily="18" charset="0"/>
                </a:rPr>
                <a:t>Особо отличившиеся участники команды проекта смогут получать помимо волонтёрских часов, ещё и вознаграждение в виде стикеров в социальных сетях проекта. </a:t>
              </a:r>
              <a:endParaRPr lang="ru-RU" sz="2400" dirty="0">
                <a:solidFill>
                  <a:schemeClr val="bg1">
                    <a:lumMod val="75000"/>
                  </a:schemeClr>
                </a:solidFill>
                <a:effectLst/>
                <a:latin typeface="Cascadia Code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98A94C11-C411-4F5E-A134-3F5D34D69846}"/>
              </a:ext>
            </a:extLst>
          </p:cNvPr>
          <p:cNvSpPr/>
          <p:nvPr/>
        </p:nvSpPr>
        <p:spPr>
          <a:xfrm>
            <a:off x="3692246" y="1154408"/>
            <a:ext cx="4184774" cy="523220"/>
          </a:xfrm>
          <a:prstGeom prst="flowChartAlternateProcess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83350F-D575-4D42-8562-50249CD72556}"/>
              </a:ext>
            </a:extLst>
          </p:cNvPr>
          <p:cNvSpPr txBox="1"/>
          <p:nvPr/>
        </p:nvSpPr>
        <p:spPr>
          <a:xfrm>
            <a:off x="4001549" y="290083"/>
            <a:ext cx="36721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Поощрения в проекте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9521D4A-F906-45C4-9335-659FD7A60053}"/>
              </a:ext>
            </a:extLst>
          </p:cNvPr>
          <p:cNvGrpSpPr/>
          <p:nvPr/>
        </p:nvGrpSpPr>
        <p:grpSpPr>
          <a:xfrm>
            <a:off x="5505143" y="2057670"/>
            <a:ext cx="5457304" cy="4373863"/>
            <a:chOff x="282595" y="2437485"/>
            <a:chExt cx="3894710" cy="3879339"/>
          </a:xfrm>
        </p:grpSpPr>
        <p:sp>
          <p:nvSpPr>
            <p:cNvPr id="16" name="Блок-схема: альтернативный процесс 15">
              <a:extLst>
                <a:ext uri="{FF2B5EF4-FFF2-40B4-BE49-F238E27FC236}">
                  <a16:creationId xmlns:a16="http://schemas.microsoft.com/office/drawing/2014/main" id="{19F14020-27B8-4149-A0BD-1F648C5E1B6D}"/>
                </a:ext>
              </a:extLst>
            </p:cNvPr>
            <p:cNvSpPr/>
            <p:nvPr/>
          </p:nvSpPr>
          <p:spPr>
            <a:xfrm>
              <a:off x="282595" y="2437485"/>
              <a:ext cx="3874832" cy="3879339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B3B4B-0AC6-4098-B40E-053C74A003CA}"/>
                </a:ext>
              </a:extLst>
            </p:cNvPr>
            <p:cNvSpPr txBox="1"/>
            <p:nvPr/>
          </p:nvSpPr>
          <p:spPr>
            <a:xfrm>
              <a:off x="611664" y="2711987"/>
              <a:ext cx="3565641" cy="15513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  <a:p>
              <a:pPr>
                <a:lnSpc>
                  <a:spcPct val="150000"/>
                </a:lnSpc>
              </a:pPr>
              <a:endPara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  <a:p>
              <a:pPr>
                <a:lnSpc>
                  <a:spcPct val="150000"/>
                </a:lnSpc>
              </a:pPr>
              <a:endPara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A0A5AB-4611-45EB-ACCA-08B67A7E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38" y="194215"/>
            <a:ext cx="1412943" cy="14401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A7982F2-9AC5-418E-B15F-898500BA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319" y="216265"/>
            <a:ext cx="1432851" cy="13460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4AECCA-AF21-4B03-9287-EA143B9235A2}"/>
              </a:ext>
            </a:extLst>
          </p:cNvPr>
          <p:cNvSpPr txBox="1"/>
          <p:nvPr/>
        </p:nvSpPr>
        <p:spPr>
          <a:xfrm>
            <a:off x="5866245" y="2167548"/>
            <a:ext cx="4723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bg1">
                    <a:lumMod val="85000"/>
                  </a:schemeClr>
                </a:solidFill>
                <a:effectLst/>
                <a:latin typeface="Cascadia Code"/>
              </a:rPr>
              <a:t>Об учёте активности на платформе волонтёров Добро.ру:</a:t>
            </a:r>
          </a:p>
          <a:p>
            <a:endParaRPr lang="ru-RU" sz="24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  <a:p>
            <a:r>
              <a:rPr lang="ru-RU" sz="1600" b="1" i="0" dirty="0">
                <a:solidFill>
                  <a:schemeClr val="bg1">
                    <a:lumMod val="85000"/>
                  </a:schemeClr>
                </a:solidFill>
                <a:effectLst/>
                <a:latin typeface="Cascadia Code"/>
              </a:rPr>
              <a:t>• Каждому участнику команды проекта вне зависимости от должности или статуса будут проставляться электронные часы в электронную книжку волонтёра:</a:t>
            </a:r>
            <a:br>
              <a:rPr lang="ru-RU" sz="1600" b="1" dirty="0">
                <a:solidFill>
                  <a:schemeClr val="bg1">
                    <a:lumMod val="85000"/>
                  </a:schemeClr>
                </a:solidFill>
                <a:latin typeface="Cascadia Code"/>
              </a:rPr>
            </a:br>
            <a:endParaRPr lang="ru-RU" sz="16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  <a:p>
            <a:r>
              <a:rPr lang="ru-RU" sz="1600" b="1" i="0" dirty="0">
                <a:solidFill>
                  <a:schemeClr val="bg1">
                    <a:lumMod val="85000"/>
                  </a:schemeClr>
                </a:solidFill>
                <a:effectLst/>
                <a:latin typeface="Cascadia Code"/>
              </a:rPr>
              <a:t>1. Будет проставляться по 10 часов в месяц тем лицам, которые уделяют работе в проекте меньше времени.</a:t>
            </a:r>
            <a:br>
              <a:rPr lang="ru-RU" sz="1600" b="1" dirty="0">
                <a:solidFill>
                  <a:schemeClr val="bg1">
                    <a:lumMod val="85000"/>
                  </a:schemeClr>
                </a:solidFill>
                <a:latin typeface="Cascadia Code"/>
              </a:rPr>
            </a:br>
            <a:endParaRPr lang="ru-RU" sz="16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  <a:p>
            <a:r>
              <a:rPr lang="ru-RU" sz="1600" b="1" i="0" dirty="0">
                <a:solidFill>
                  <a:schemeClr val="bg1">
                    <a:lumMod val="85000"/>
                  </a:schemeClr>
                </a:solidFill>
                <a:effectLst/>
                <a:latin typeface="Cascadia Code"/>
              </a:rPr>
              <a:t>2. Будет проставляться по 20 часов в месяц тем лицам, которые уделяют работе в проекте больше времени.</a:t>
            </a:r>
            <a:endParaRPr lang="ru-RU" sz="1600" b="1" dirty="0">
              <a:solidFill>
                <a:schemeClr val="bg1">
                  <a:lumMod val="85000"/>
                </a:schemeClr>
              </a:solidFill>
              <a:latin typeface="Cascadia Code"/>
            </a:endParaRPr>
          </a:p>
        </p:txBody>
      </p:sp>
    </p:spTree>
    <p:extLst>
      <p:ext uri="{BB962C8B-B14F-4D97-AF65-F5344CB8AC3E}">
        <p14:creationId xmlns:p14="http://schemas.microsoft.com/office/powerpoint/2010/main" val="395296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C9C5E3-28E8-40CE-A514-1F4C95CCF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0"/>
          <a:stretch/>
        </p:blipFill>
        <p:spPr>
          <a:xfrm>
            <a:off x="2766731" y="-2072661"/>
            <a:ext cx="6858000" cy="465724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3E5FBB-FCE6-4389-977F-3D6FA0B90D3D}"/>
              </a:ext>
            </a:extLst>
          </p:cNvPr>
          <p:cNvGrpSpPr/>
          <p:nvPr/>
        </p:nvGrpSpPr>
        <p:grpSpPr>
          <a:xfrm>
            <a:off x="1210684" y="3844704"/>
            <a:ext cx="6969968" cy="1875453"/>
            <a:chOff x="949427" y="3256384"/>
            <a:chExt cx="6969968" cy="18754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4280A-787D-4A27-9E7A-1FA191BC9946}"/>
                </a:ext>
              </a:extLst>
            </p:cNvPr>
            <p:cNvSpPr txBox="1"/>
            <p:nvPr/>
          </p:nvSpPr>
          <p:spPr>
            <a:xfrm>
              <a:off x="1212976" y="3378629"/>
              <a:ext cx="64272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Мероприятия</a:t>
              </a:r>
            </a:p>
          </p:txBody>
        </p:sp>
        <p:sp>
          <p:nvSpPr>
            <p:cNvPr id="13" name="Блок-схема: альтернативный процесс 12">
              <a:extLst>
                <a:ext uri="{FF2B5EF4-FFF2-40B4-BE49-F238E27FC236}">
                  <a16:creationId xmlns:a16="http://schemas.microsoft.com/office/drawing/2014/main" id="{48785D37-9CA6-44CA-AFEF-47A7EE052601}"/>
                </a:ext>
              </a:extLst>
            </p:cNvPr>
            <p:cNvSpPr/>
            <p:nvPr/>
          </p:nvSpPr>
          <p:spPr>
            <a:xfrm>
              <a:off x="949427" y="3256384"/>
              <a:ext cx="6969968" cy="1875453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2717C9-817D-4930-963D-94931E35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818">
            <a:off x="743909" y="110394"/>
            <a:ext cx="2491889" cy="24918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51D9B4-A5D3-468C-B2F9-71A5C256E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8" b="90000" l="10000" r="90000">
                        <a14:foregroundMark x1="61622" y1="8108" x2="61622" y2="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9" y="1977105"/>
            <a:ext cx="5003176" cy="5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49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4089736" y="228184"/>
            <a:ext cx="3553018" cy="645318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21BEDB-0169-4529-B45D-F34B87D14BD5}"/>
              </a:ext>
            </a:extLst>
          </p:cNvPr>
          <p:cNvGrpSpPr/>
          <p:nvPr/>
        </p:nvGrpSpPr>
        <p:grpSpPr>
          <a:xfrm>
            <a:off x="849086" y="2057671"/>
            <a:ext cx="3942114" cy="4373863"/>
            <a:chOff x="282595" y="2437485"/>
            <a:chExt cx="3942114" cy="3879339"/>
          </a:xfrm>
        </p:grpSpPr>
        <p:sp>
          <p:nvSpPr>
            <p:cNvPr id="9" name="Блок-схема: альтернативный процесс 8">
              <a:extLst>
                <a:ext uri="{FF2B5EF4-FFF2-40B4-BE49-F238E27FC236}">
                  <a16:creationId xmlns:a16="http://schemas.microsoft.com/office/drawing/2014/main" id="{B374725B-BB81-4C85-991D-1D6D0667FAB6}"/>
                </a:ext>
              </a:extLst>
            </p:cNvPr>
            <p:cNvSpPr/>
            <p:nvPr/>
          </p:nvSpPr>
          <p:spPr>
            <a:xfrm>
              <a:off x="282595" y="2437485"/>
              <a:ext cx="3874832" cy="3879339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6161F4-0B3F-48A7-B5E0-5C79A4697392}"/>
                </a:ext>
              </a:extLst>
            </p:cNvPr>
            <p:cNvSpPr txBox="1"/>
            <p:nvPr/>
          </p:nvSpPr>
          <p:spPr>
            <a:xfrm>
              <a:off x="659068" y="2711987"/>
              <a:ext cx="3565641" cy="33303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Направления проекта:</a:t>
              </a:r>
            </a:p>
            <a:p>
              <a:pPr>
                <a:lnSpc>
                  <a:spcPct val="150000"/>
                </a:lnSpc>
              </a:pPr>
              <a:r>
                <a:rPr lang="ru-RU" sz="2800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- журналистика</a:t>
              </a:r>
            </a:p>
            <a:p>
              <a:pPr>
                <a:lnSpc>
                  <a:spcPct val="150000"/>
                </a:lnSpc>
              </a:pPr>
              <a:r>
                <a:rPr lang="ru-RU" sz="2800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- творчество</a:t>
              </a:r>
            </a:p>
            <a:p>
              <a:pPr>
                <a:lnSpc>
                  <a:spcPct val="150000"/>
                </a:lnSpc>
              </a:pPr>
              <a:r>
                <a:rPr lang="ru-RU" sz="2800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- психология</a:t>
              </a:r>
            </a:p>
            <a:p>
              <a:r>
                <a:rPr lang="ru-RU" sz="2800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- проектная деятельность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E043F65-F272-444F-93B8-C989E48BCD11}"/>
              </a:ext>
            </a:extLst>
          </p:cNvPr>
          <p:cNvGrpSpPr/>
          <p:nvPr/>
        </p:nvGrpSpPr>
        <p:grpSpPr>
          <a:xfrm>
            <a:off x="3692246" y="1121880"/>
            <a:ext cx="4184774" cy="555748"/>
            <a:chOff x="3701540" y="1243795"/>
            <a:chExt cx="4264146" cy="555748"/>
          </a:xfrm>
        </p:grpSpPr>
        <p:sp>
          <p:nvSpPr>
            <p:cNvPr id="12" name="Блок-схема: альтернативный процесс 11">
              <a:extLst>
                <a:ext uri="{FF2B5EF4-FFF2-40B4-BE49-F238E27FC236}">
                  <a16:creationId xmlns:a16="http://schemas.microsoft.com/office/drawing/2014/main" id="{98A94C11-C411-4F5E-A134-3F5D34D69846}"/>
                </a:ext>
              </a:extLst>
            </p:cNvPr>
            <p:cNvSpPr/>
            <p:nvPr/>
          </p:nvSpPr>
          <p:spPr>
            <a:xfrm>
              <a:off x="3701540" y="1276323"/>
              <a:ext cx="4264146" cy="523220"/>
            </a:xfrm>
            <a:prstGeom prst="flowChartAlternateProcess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9E88F6-D575-4B47-B54A-07F2C87D0468}"/>
                </a:ext>
              </a:extLst>
            </p:cNvPr>
            <p:cNvSpPr txBox="1"/>
            <p:nvPr/>
          </p:nvSpPr>
          <p:spPr>
            <a:xfrm>
              <a:off x="3974778" y="1243795"/>
              <a:ext cx="3990907" cy="461665"/>
            </a:xfrm>
            <a:prstGeom prst="rect">
              <a:avLst/>
            </a:prstGeom>
            <a:noFill/>
            <a:ln w="57150">
              <a:solidFill>
                <a:srgbClr val="ADB9C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2">
                      <a:lumMod val="90000"/>
                    </a:schemeClr>
                  </a:solidFill>
                  <a:effectLst/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01.07.22 - 18.07.22. </a:t>
              </a:r>
              <a:endParaRPr lang="ru-RU" sz="36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B83350F-D575-4D42-8562-50249CD72556}"/>
              </a:ext>
            </a:extLst>
          </p:cNvPr>
          <p:cNvSpPr txBox="1"/>
          <p:nvPr/>
        </p:nvSpPr>
        <p:spPr>
          <a:xfrm>
            <a:off x="4266722" y="290083"/>
            <a:ext cx="34070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1 Сезон проекта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9521D4A-F906-45C4-9335-659FD7A60053}"/>
              </a:ext>
            </a:extLst>
          </p:cNvPr>
          <p:cNvGrpSpPr/>
          <p:nvPr/>
        </p:nvGrpSpPr>
        <p:grpSpPr>
          <a:xfrm>
            <a:off x="5509137" y="2157565"/>
            <a:ext cx="5457304" cy="4373863"/>
            <a:chOff x="282595" y="2437485"/>
            <a:chExt cx="3894710" cy="3879339"/>
          </a:xfrm>
        </p:grpSpPr>
        <p:sp>
          <p:nvSpPr>
            <p:cNvPr id="16" name="Блок-схема: альтернативный процесс 15">
              <a:extLst>
                <a:ext uri="{FF2B5EF4-FFF2-40B4-BE49-F238E27FC236}">
                  <a16:creationId xmlns:a16="http://schemas.microsoft.com/office/drawing/2014/main" id="{19F14020-27B8-4149-A0BD-1F648C5E1B6D}"/>
                </a:ext>
              </a:extLst>
            </p:cNvPr>
            <p:cNvSpPr/>
            <p:nvPr/>
          </p:nvSpPr>
          <p:spPr>
            <a:xfrm>
              <a:off x="282595" y="2437485"/>
              <a:ext cx="3874832" cy="3879339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B3B4B-0AC6-4098-B40E-053C74A003CA}"/>
                </a:ext>
              </a:extLst>
            </p:cNvPr>
            <p:cNvSpPr txBox="1"/>
            <p:nvPr/>
          </p:nvSpPr>
          <p:spPr>
            <a:xfrm>
              <a:off x="611664" y="2711987"/>
              <a:ext cx="3565641" cy="2124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Направления 1 сезона: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ru-RU" sz="2800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Журналистика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ru-RU" sz="2800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Психология</a:t>
              </a:r>
            </a:p>
            <a:p>
              <a:pPr>
                <a:lnSpc>
                  <a:spcPct val="150000"/>
                </a:lnSpc>
              </a:pPr>
              <a:endPara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A0A5AB-4611-45EB-ACCA-08B67A7E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38" y="194215"/>
            <a:ext cx="1412943" cy="14401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A7982F2-9AC5-418E-B15F-898500BA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319" y="216265"/>
            <a:ext cx="1432851" cy="13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F95D58B-6BD9-48C2-96A1-F7445F22A78F}"/>
              </a:ext>
            </a:extLst>
          </p:cNvPr>
          <p:cNvSpPr/>
          <p:nvPr/>
        </p:nvSpPr>
        <p:spPr>
          <a:xfrm>
            <a:off x="2235200" y="1666240"/>
            <a:ext cx="3044487" cy="56047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705251E-6552-47E5-B8C9-59A1A71C4A8F}"/>
              </a:ext>
            </a:extLst>
          </p:cNvPr>
          <p:cNvSpPr/>
          <p:nvPr/>
        </p:nvSpPr>
        <p:spPr>
          <a:xfrm flipV="1">
            <a:off x="7118686" y="4392026"/>
            <a:ext cx="1992060" cy="70687"/>
          </a:xfrm>
          <a:prstGeom prst="rect">
            <a:avLst/>
          </a:prstGeom>
          <a:solidFill>
            <a:schemeClr val="accent5">
              <a:lumMod val="5000"/>
              <a:lumOff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E73B268-FD03-470A-ACBE-B2818E85A7B3}"/>
              </a:ext>
            </a:extLst>
          </p:cNvPr>
          <p:cNvSpPr/>
          <p:nvPr/>
        </p:nvSpPr>
        <p:spPr>
          <a:xfrm rot="5400000" flipV="1">
            <a:off x="5533391" y="2210778"/>
            <a:ext cx="913966" cy="80046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38CA1A8-30A3-448E-8F29-37E65D6E302B}"/>
              </a:ext>
            </a:extLst>
          </p:cNvPr>
          <p:cNvSpPr/>
          <p:nvPr/>
        </p:nvSpPr>
        <p:spPr>
          <a:xfrm rot="5400000" flipV="1">
            <a:off x="1194581" y="2363661"/>
            <a:ext cx="1014882" cy="70689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34FBC431-2C82-4CE7-8477-F0BBB07DFF0C}"/>
              </a:ext>
            </a:extLst>
          </p:cNvPr>
          <p:cNvSpPr/>
          <p:nvPr/>
        </p:nvSpPr>
        <p:spPr>
          <a:xfrm>
            <a:off x="395365" y="2906445"/>
            <a:ext cx="2698104" cy="3275045"/>
          </a:xfrm>
          <a:prstGeom prst="flowChartAlternateProcess">
            <a:avLst/>
          </a:prstGeom>
          <a:solidFill>
            <a:schemeClr val="accent5">
              <a:lumMod val="5000"/>
              <a:lumOff val="95000"/>
            </a:schemeClr>
          </a:solidFill>
          <a:ln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C3FA9DEF-A871-45F4-B93C-3A2029679C71}"/>
              </a:ext>
            </a:extLst>
          </p:cNvPr>
          <p:cNvSpPr/>
          <p:nvPr/>
        </p:nvSpPr>
        <p:spPr>
          <a:xfrm>
            <a:off x="4598597" y="2699808"/>
            <a:ext cx="2698104" cy="3275045"/>
          </a:xfrm>
          <a:prstGeom prst="flowChartAlternateProcess">
            <a:avLst/>
          </a:prstGeom>
          <a:solidFill>
            <a:schemeClr val="accent5">
              <a:lumMod val="5000"/>
              <a:lumOff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5335B3AA-0E45-4C90-8469-F116A656323E}"/>
              </a:ext>
            </a:extLst>
          </p:cNvPr>
          <p:cNvSpPr/>
          <p:nvPr/>
        </p:nvSpPr>
        <p:spPr>
          <a:xfrm>
            <a:off x="8884972" y="2754501"/>
            <a:ext cx="2698104" cy="3275045"/>
          </a:xfrm>
          <a:prstGeom prst="flowChartAlternateProcess">
            <a:avLst/>
          </a:prstGeom>
          <a:solidFill>
            <a:schemeClr val="accent5">
              <a:lumMod val="5000"/>
              <a:lumOff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D01D9-258B-4D10-A8BF-9EAC7A9FBBCE}"/>
              </a:ext>
            </a:extLst>
          </p:cNvPr>
          <p:cNvSpPr txBox="1"/>
          <p:nvPr/>
        </p:nvSpPr>
        <p:spPr>
          <a:xfrm>
            <a:off x="2550914" y="142496"/>
            <a:ext cx="6793469" cy="584775"/>
          </a:xfrm>
          <a:prstGeom prst="rect">
            <a:avLst/>
          </a:prstGeom>
          <a:solidFill>
            <a:srgbClr val="3D63C3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История развития проекта: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05C4914-6F0C-490E-876E-88EE08931DD0}"/>
              </a:ext>
            </a:extLst>
          </p:cNvPr>
          <p:cNvGrpSpPr/>
          <p:nvPr/>
        </p:nvGrpSpPr>
        <p:grpSpPr>
          <a:xfrm>
            <a:off x="914005" y="1429901"/>
            <a:ext cx="1505345" cy="584775"/>
            <a:chOff x="5054073" y="1351609"/>
            <a:chExt cx="1505345" cy="584775"/>
          </a:xfrm>
          <a:solidFill>
            <a:schemeClr val="accent5">
              <a:lumMod val="5000"/>
              <a:lumOff val="95000"/>
            </a:schemeClr>
          </a:solidFill>
        </p:grpSpPr>
        <p:sp>
          <p:nvSpPr>
            <p:cNvPr id="13" name="Блок-схема: альтернативный процесс 12">
              <a:extLst>
                <a:ext uri="{FF2B5EF4-FFF2-40B4-BE49-F238E27FC236}">
                  <a16:creationId xmlns:a16="http://schemas.microsoft.com/office/drawing/2014/main" id="{49CCF152-DC71-4CC3-91F3-319E5E373035}"/>
                </a:ext>
              </a:extLst>
            </p:cNvPr>
            <p:cNvSpPr/>
            <p:nvPr/>
          </p:nvSpPr>
          <p:spPr>
            <a:xfrm>
              <a:off x="5054073" y="1351609"/>
              <a:ext cx="1505345" cy="584775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D0E38E-FC3A-4052-870F-65F5498285AF}"/>
                </a:ext>
              </a:extLst>
            </p:cNvPr>
            <p:cNvSpPr txBox="1"/>
            <p:nvPr/>
          </p:nvSpPr>
          <p:spPr>
            <a:xfrm>
              <a:off x="5326218" y="1413163"/>
              <a:ext cx="9610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2021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30610A7-A896-48C2-809E-9F809237AD10}"/>
              </a:ext>
            </a:extLst>
          </p:cNvPr>
          <p:cNvGrpSpPr/>
          <p:nvPr/>
        </p:nvGrpSpPr>
        <p:grpSpPr>
          <a:xfrm>
            <a:off x="5212697" y="1368345"/>
            <a:ext cx="1505345" cy="584775"/>
            <a:chOff x="5054073" y="1351609"/>
            <a:chExt cx="1505345" cy="584775"/>
          </a:xfrm>
          <a:solidFill>
            <a:schemeClr val="accent5">
              <a:lumMod val="5000"/>
              <a:lumOff val="95000"/>
            </a:schemeClr>
          </a:solidFill>
        </p:grpSpPr>
        <p:sp>
          <p:nvSpPr>
            <p:cNvPr id="16" name="Блок-схема: альтернативный процесс 15">
              <a:extLst>
                <a:ext uri="{FF2B5EF4-FFF2-40B4-BE49-F238E27FC236}">
                  <a16:creationId xmlns:a16="http://schemas.microsoft.com/office/drawing/2014/main" id="{EAA2E2FE-3143-4962-B7CD-D46F707A4657}"/>
                </a:ext>
              </a:extLst>
            </p:cNvPr>
            <p:cNvSpPr/>
            <p:nvPr/>
          </p:nvSpPr>
          <p:spPr>
            <a:xfrm>
              <a:off x="5054073" y="1351609"/>
              <a:ext cx="1505345" cy="584775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A27AE8-8463-420E-BDD5-79CA7FE94937}"/>
                </a:ext>
              </a:extLst>
            </p:cNvPr>
            <p:cNvSpPr txBox="1"/>
            <p:nvPr/>
          </p:nvSpPr>
          <p:spPr>
            <a:xfrm>
              <a:off x="5326218" y="1413163"/>
              <a:ext cx="9610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2022</a:t>
              </a:r>
            </a:p>
          </p:txBody>
        </p:sp>
      </p:grp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7CDA6D61-D02E-4EFB-A4EF-CD00B699F3AF}"/>
              </a:ext>
            </a:extLst>
          </p:cNvPr>
          <p:cNvSpPr/>
          <p:nvPr/>
        </p:nvSpPr>
        <p:spPr>
          <a:xfrm>
            <a:off x="3412021" y="1329349"/>
            <a:ext cx="666733" cy="662763"/>
          </a:xfrm>
          <a:prstGeom prst="flowChartConnector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9942C44B-3CD5-4A93-A56F-F281FEFE967A}"/>
              </a:ext>
            </a:extLst>
          </p:cNvPr>
          <p:cNvSpPr/>
          <p:nvPr/>
        </p:nvSpPr>
        <p:spPr>
          <a:xfrm>
            <a:off x="7749909" y="4060643"/>
            <a:ext cx="666733" cy="662763"/>
          </a:xfrm>
          <a:prstGeom prst="flowChartConnector">
            <a:avLst/>
          </a:prstGeom>
          <a:solidFill>
            <a:schemeClr val="accent5">
              <a:lumMod val="5000"/>
              <a:lumOff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CA3036-CDB2-46D3-A62F-D123D7A05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78" r="96556">
                        <a14:foregroundMark x1="9111" y1="52333" x2="9111" y2="52333"/>
                        <a14:foregroundMark x1="9222" y1="49333" x2="9222" y2="49333"/>
                        <a14:foregroundMark x1="4778" y1="50333" x2="4778" y2="50333"/>
                        <a14:foregroundMark x1="4778" y1="50556" x2="4778" y2="50556"/>
                        <a14:foregroundMark x1="93222" y1="52444" x2="93222" y2="52444"/>
                        <a14:foregroundMark x1="96556" y1="52333" x2="96556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4268" y="1326654"/>
            <a:ext cx="435045" cy="6239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82E085-E7D8-429B-A277-FB03EB7C5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78" r="96556">
                        <a14:foregroundMark x1="9111" y1="52333" x2="9111" y2="52333"/>
                        <a14:foregroundMark x1="9222" y1="49333" x2="9222" y2="49333"/>
                        <a14:foregroundMark x1="4778" y1="50333" x2="4778" y2="50333"/>
                        <a14:foregroundMark x1="4778" y1="50556" x2="4778" y2="50556"/>
                        <a14:foregroundMark x1="93222" y1="52444" x2="93222" y2="52444"/>
                        <a14:foregroundMark x1="96556" y1="52333" x2="96556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5752" y="4060643"/>
            <a:ext cx="435045" cy="6239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4D07194-7C63-44CD-90D5-6AE408DDB53C}"/>
              </a:ext>
            </a:extLst>
          </p:cNvPr>
          <p:cNvSpPr txBox="1"/>
          <p:nvPr/>
        </p:nvSpPr>
        <p:spPr>
          <a:xfrm>
            <a:off x="578234" y="3082237"/>
            <a:ext cx="2436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- Идея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- Старт работы проекта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6E55DB-ACAA-4706-B0D3-D757041F65C8}"/>
              </a:ext>
            </a:extLst>
          </p:cNvPr>
          <p:cNvSpPr txBox="1"/>
          <p:nvPr/>
        </p:nvSpPr>
        <p:spPr>
          <a:xfrm>
            <a:off x="9176924" y="3251514"/>
            <a:ext cx="243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- Дальше -  больше!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347305-D002-41BE-9561-6E2E64960D41}"/>
              </a:ext>
            </a:extLst>
          </p:cNvPr>
          <p:cNvSpPr txBox="1"/>
          <p:nvPr/>
        </p:nvSpPr>
        <p:spPr>
          <a:xfrm>
            <a:off x="4760286" y="2874284"/>
            <a:ext cx="24761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- Есть партнеры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- Запуск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1</a:t>
            </a:r>
          </a:p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сезона проекта для школьников!</a:t>
            </a: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F9D150B1-1C5D-47AE-A382-729E8AF0B11B}"/>
              </a:ext>
            </a:extLst>
          </p:cNvPr>
          <p:cNvSpPr/>
          <p:nvPr/>
        </p:nvSpPr>
        <p:spPr>
          <a:xfrm>
            <a:off x="2519265" y="159351"/>
            <a:ext cx="6591482" cy="584775"/>
          </a:xfrm>
          <a:prstGeom prst="flowChartAlternateProcess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F382A3-7AD3-4BDF-B3FD-11B78D27C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62" y="1130704"/>
            <a:ext cx="1015811" cy="101581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EE3FC92-84C0-4054-B8BF-503816970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43" y="1930103"/>
            <a:ext cx="773872" cy="77387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2183657-13BC-4EE7-B6BB-8CC22B980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80" y="1992811"/>
            <a:ext cx="760539" cy="7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0" grpId="0" animBg="1"/>
      <p:bldP spid="19" grpId="0" animBg="1"/>
      <p:bldP spid="2" grpId="0" animBg="1"/>
      <p:bldP spid="6" grpId="0" animBg="1"/>
      <p:bldP spid="7" grpId="0" animBg="1"/>
      <p:bldP spid="23" grpId="0" animBg="1"/>
      <p:bldP spid="27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C9C5E3-28E8-40CE-A514-1F4C95CCF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0"/>
          <a:stretch/>
        </p:blipFill>
        <p:spPr>
          <a:xfrm>
            <a:off x="2667000" y="-2054000"/>
            <a:ext cx="6858000" cy="465724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3E5FBB-FCE6-4389-977F-3D6FA0B90D3D}"/>
              </a:ext>
            </a:extLst>
          </p:cNvPr>
          <p:cNvGrpSpPr/>
          <p:nvPr/>
        </p:nvGrpSpPr>
        <p:grpSpPr>
          <a:xfrm>
            <a:off x="1210684" y="3844704"/>
            <a:ext cx="6969968" cy="2430569"/>
            <a:chOff x="949427" y="3256384"/>
            <a:chExt cx="6969968" cy="24305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4280A-787D-4A27-9E7A-1FA191BC9946}"/>
                </a:ext>
              </a:extLst>
            </p:cNvPr>
            <p:cNvSpPr txBox="1"/>
            <p:nvPr/>
          </p:nvSpPr>
          <p:spPr>
            <a:xfrm>
              <a:off x="1212976" y="3378629"/>
              <a:ext cx="642723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Спасибо за</a:t>
              </a:r>
            </a:p>
            <a:p>
              <a:pPr algn="ctr"/>
              <a:r>
                <a:rPr lang="ru-RU" sz="7200" b="1" dirty="0">
                  <a:solidFill>
                    <a:schemeClr val="bg2">
                      <a:lumMod val="90000"/>
                    </a:schemeClr>
                  </a:solidFill>
                  <a:latin typeface="Cascadia Mono SemiBold" panose="020B0609020000020004" pitchFamily="49" charset="0"/>
                  <a:ea typeface="Cascadia Mono SemiBold" panose="020B0609020000020004" pitchFamily="49" charset="0"/>
                  <a:cs typeface="Cascadia Mono SemiBold" panose="020B0609020000020004" pitchFamily="49" charset="0"/>
                </a:rPr>
                <a:t>Внимание!</a:t>
              </a:r>
            </a:p>
          </p:txBody>
        </p:sp>
        <p:sp>
          <p:nvSpPr>
            <p:cNvPr id="13" name="Блок-схема: альтернативный процесс 12">
              <a:extLst>
                <a:ext uri="{FF2B5EF4-FFF2-40B4-BE49-F238E27FC236}">
                  <a16:creationId xmlns:a16="http://schemas.microsoft.com/office/drawing/2014/main" id="{48785D37-9CA6-44CA-AFEF-47A7EE052601}"/>
                </a:ext>
              </a:extLst>
            </p:cNvPr>
            <p:cNvSpPr/>
            <p:nvPr/>
          </p:nvSpPr>
          <p:spPr>
            <a:xfrm>
              <a:off x="949427" y="3256384"/>
              <a:ext cx="6969968" cy="2430569"/>
            </a:xfrm>
            <a:prstGeom prst="flowChartAlternateProcess">
              <a:avLst/>
            </a:prstGeom>
            <a:noFill/>
            <a:ln w="76200">
              <a:solidFill>
                <a:srgbClr val="ADB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2717C9-817D-4930-963D-94931E35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818">
            <a:off x="743909" y="110394"/>
            <a:ext cx="2491889" cy="24918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51D9B4-A5D3-468C-B2F9-71A5C256E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8" b="90000" l="10000" r="90000">
                        <a14:foregroundMark x1="61622" y1="8108" x2="61622" y2="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9" y="1977105"/>
            <a:ext cx="5003176" cy="5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3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FD01D9-258B-4D10-A8BF-9EAC7A9FBBCE}"/>
              </a:ext>
            </a:extLst>
          </p:cNvPr>
          <p:cNvSpPr txBox="1"/>
          <p:nvPr/>
        </p:nvSpPr>
        <p:spPr>
          <a:xfrm>
            <a:off x="3133054" y="159350"/>
            <a:ext cx="6793469" cy="584775"/>
          </a:xfrm>
          <a:prstGeom prst="rect">
            <a:avLst/>
          </a:prstGeom>
          <a:solidFill>
            <a:srgbClr val="3D63C3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Цели и задачи проекта:</a:t>
            </a: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F9D150B1-1C5D-47AE-A382-729E8AF0B11B}"/>
              </a:ext>
            </a:extLst>
          </p:cNvPr>
          <p:cNvSpPr/>
          <p:nvPr/>
        </p:nvSpPr>
        <p:spPr>
          <a:xfrm>
            <a:off x="3264159" y="159350"/>
            <a:ext cx="5663682" cy="584775"/>
          </a:xfrm>
          <a:prstGeom prst="flowChartAlternateProcess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142612" y="1317072"/>
            <a:ext cx="8649049" cy="5237722"/>
          </a:xfrm>
          <a:prstGeom prst="flowChartAlternateProcess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C7B-9A20-4ED6-A2F2-CCD029CB6D03}"/>
              </a:ext>
            </a:extLst>
          </p:cNvPr>
          <p:cNvSpPr txBox="1"/>
          <p:nvPr/>
        </p:nvSpPr>
        <p:spPr>
          <a:xfrm>
            <a:off x="445580" y="1506202"/>
            <a:ext cx="8243275" cy="55781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1. Сформировать у подростков осознания своей жизненной перспективы, жизненных целей и пути. </a:t>
            </a:r>
          </a:p>
          <a:p>
            <a:endParaRPr lang="ru-RU" sz="2800" dirty="0">
              <a:solidFill>
                <a:schemeClr val="bg2">
                  <a:lumMod val="90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2. Сформировать у подростков интерес к получению опыта различного рода профессий. </a:t>
            </a:r>
          </a:p>
          <a:p>
            <a:endParaRPr lang="ru-RU" sz="2800" dirty="0">
              <a:solidFill>
                <a:schemeClr val="bg2">
                  <a:lumMod val="90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3. Создать условия для развития лидерских качеств у подростков. </a:t>
            </a:r>
          </a:p>
          <a:p>
            <a:endParaRPr lang="ru-RU" sz="2800" dirty="0">
              <a:solidFill>
                <a:schemeClr val="bg2">
                  <a:lumMod val="90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8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4. Развить в подростках критическое и творческое мышления.</a:t>
            </a:r>
          </a:p>
          <a:p>
            <a:endParaRPr lang="ru-RU" sz="2400" dirty="0">
              <a:solidFill>
                <a:schemeClr val="bg1"/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3CFE66-D671-4CB9-92B5-6AC3B154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5" b="92703" l="10000" r="90000">
                        <a14:foregroundMark x1="56892" y1="82703" x2="56892" y2="82703"/>
                        <a14:foregroundMark x1="60000" y1="90405" x2="60000" y2="90405"/>
                        <a14:foregroundMark x1="44324" y1="9595" x2="44324" y2="9595"/>
                        <a14:foregroundMark x1="60135" y1="12432" x2="60135" y2="12432"/>
                        <a14:foregroundMark x1="58378" y1="16892" x2="58378" y2="16892"/>
                        <a14:foregroundMark x1="60000" y1="16622" x2="60000" y2="16622"/>
                        <a14:foregroundMark x1="60135" y1="15270" x2="60135" y2="15270"/>
                        <a14:foregroundMark x1="60135" y1="17027" x2="60135" y2="17027"/>
                        <a14:foregroundMark x1="59595" y1="17432" x2="59595" y2="17432"/>
                        <a14:foregroundMark x1="59730" y1="13919" x2="59730" y2="13919"/>
                        <a14:foregroundMark x1="60405" y1="11486" x2="60405" y2="11486"/>
                        <a14:foregroundMark x1="34054" y1="88243" x2="34054" y2="88243"/>
                        <a14:foregroundMark x1="33784" y1="87973" x2="33784" y2="87973"/>
                        <a14:foregroundMark x1="32568" y1="87973" x2="32568" y2="87973"/>
                        <a14:foregroundMark x1="59459" y1="92703" x2="59459" y2="92703"/>
                        <a14:foregroundMark x1="47703" y1="83378" x2="47703" y2="83378"/>
                        <a14:foregroundMark x1="47297" y1="85270" x2="47297" y2="85270"/>
                        <a14:foregroundMark x1="35270" y1="90270" x2="32838" y2="87703"/>
                        <a14:backgroundMark x1="52297" y1="92027" x2="52297" y2="92027"/>
                        <a14:backgroundMark x1="52162" y1="92162" x2="52162" y2="92162"/>
                        <a14:backgroundMark x1="52162" y1="92162" x2="52162" y2="92162"/>
                        <a14:backgroundMark x1="52838" y1="90676" x2="52838" y2="90676"/>
                        <a14:backgroundMark x1="42568" y1="90135" x2="42568" y2="90135"/>
                        <a14:backgroundMark x1="32568" y1="87973" x2="32568" y2="87973"/>
                        <a14:backgroundMark x1="41757" y1="90135" x2="41081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9" y="1120499"/>
            <a:ext cx="5578150" cy="55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FD01D9-258B-4D10-A8BF-9EAC7A9FBBCE}"/>
              </a:ext>
            </a:extLst>
          </p:cNvPr>
          <p:cNvSpPr txBox="1"/>
          <p:nvPr/>
        </p:nvSpPr>
        <p:spPr>
          <a:xfrm>
            <a:off x="3133054" y="159350"/>
            <a:ext cx="6793469" cy="584775"/>
          </a:xfrm>
          <a:prstGeom prst="rect">
            <a:avLst/>
          </a:prstGeom>
          <a:solidFill>
            <a:srgbClr val="3D63C3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Перспективы проекта:</a:t>
            </a: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F9D150B1-1C5D-47AE-A382-729E8AF0B11B}"/>
              </a:ext>
            </a:extLst>
          </p:cNvPr>
          <p:cNvSpPr/>
          <p:nvPr/>
        </p:nvSpPr>
        <p:spPr>
          <a:xfrm>
            <a:off x="2976466" y="159351"/>
            <a:ext cx="5663682" cy="584775"/>
          </a:xfrm>
          <a:prstGeom prst="flowChartAlternateProcess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190742" y="1468866"/>
            <a:ext cx="8286933" cy="4881416"/>
          </a:xfrm>
          <a:prstGeom prst="flowChartAlternateProcess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C7B-9A20-4ED6-A2F2-CCD029CB6D03}"/>
              </a:ext>
            </a:extLst>
          </p:cNvPr>
          <p:cNvSpPr txBox="1"/>
          <p:nvPr/>
        </p:nvSpPr>
        <p:spPr>
          <a:xfrm>
            <a:off x="474514" y="1832082"/>
            <a:ext cx="78857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Будет создана специальная платформа, на которой подростки смогут проходить профориентационные тесты и по их результатам выбирать вакансии, которые будут представлены на этой же платформе в другой вкладке.</a:t>
            </a:r>
          </a:p>
          <a:p>
            <a:endParaRPr lang="ru-RU" sz="2400" dirty="0">
              <a:solidFill>
                <a:schemeClr val="bg2">
                  <a:lumMod val="90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400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Таким образом, подростки смогут попробовать себя в разных профессиях и найти свою, а также смогут попасть в какую-нибудь крупную российскую компанию.</a:t>
            </a:r>
            <a:endParaRPr lang="ru-RU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3CFE66-D671-4CB9-92B5-6AC3B154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5" b="92703" l="10000" r="90000">
                        <a14:foregroundMark x1="56892" y1="82703" x2="56892" y2="82703"/>
                        <a14:foregroundMark x1="60000" y1="90405" x2="60000" y2="90405"/>
                        <a14:foregroundMark x1="44324" y1="9595" x2="44324" y2="9595"/>
                        <a14:foregroundMark x1="60135" y1="12432" x2="60135" y2="12432"/>
                        <a14:foregroundMark x1="58378" y1="16892" x2="58378" y2="16892"/>
                        <a14:foregroundMark x1="60000" y1="16622" x2="60000" y2="16622"/>
                        <a14:foregroundMark x1="60135" y1="15270" x2="60135" y2="15270"/>
                        <a14:foregroundMark x1="60135" y1="17027" x2="60135" y2="17027"/>
                        <a14:foregroundMark x1="59595" y1="17432" x2="59595" y2="17432"/>
                        <a14:foregroundMark x1="59730" y1="13919" x2="59730" y2="13919"/>
                        <a14:foregroundMark x1="60405" y1="11486" x2="60405" y2="11486"/>
                        <a14:foregroundMark x1="34054" y1="88243" x2="34054" y2="88243"/>
                        <a14:foregroundMark x1="33784" y1="87973" x2="33784" y2="87973"/>
                        <a14:foregroundMark x1="32568" y1="87973" x2="32568" y2="87973"/>
                        <a14:foregroundMark x1="59459" y1="92703" x2="59459" y2="92703"/>
                        <a14:foregroundMark x1="47703" y1="83378" x2="47703" y2="83378"/>
                        <a14:foregroundMark x1="47297" y1="85270" x2="47297" y2="85270"/>
                        <a14:foregroundMark x1="35270" y1="90270" x2="32838" y2="87703"/>
                        <a14:backgroundMark x1="52297" y1="92027" x2="52297" y2="92027"/>
                        <a14:backgroundMark x1="52162" y1="92162" x2="52162" y2="92162"/>
                        <a14:backgroundMark x1="52162" y1="92162" x2="52162" y2="92162"/>
                        <a14:backgroundMark x1="52838" y1="90676" x2="52838" y2="90676"/>
                        <a14:backgroundMark x1="42568" y1="90135" x2="42568" y2="90135"/>
                        <a14:backgroundMark x1="32568" y1="87973" x2="32568" y2="87973"/>
                        <a14:backgroundMark x1="41757" y1="90135" x2="41081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9" y="1120499"/>
            <a:ext cx="5578150" cy="55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6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C9C5E3-28E8-40CE-A514-1F4C95CCF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6" y="-2551837"/>
            <a:ext cx="6858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74280A-787D-4A27-9E7A-1FA191BC9946}"/>
              </a:ext>
            </a:extLst>
          </p:cNvPr>
          <p:cNvSpPr txBox="1"/>
          <p:nvPr/>
        </p:nvSpPr>
        <p:spPr>
          <a:xfrm>
            <a:off x="976197" y="3197509"/>
            <a:ext cx="877077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54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Организационный </a:t>
            </a:r>
          </a:p>
          <a:p>
            <a:r>
              <a:rPr lang="ru-RU" sz="54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комитет</a:t>
            </a: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48785D37-9CA6-44CA-AFEF-47A7EE052601}"/>
              </a:ext>
            </a:extLst>
          </p:cNvPr>
          <p:cNvSpPr/>
          <p:nvPr/>
        </p:nvSpPr>
        <p:spPr>
          <a:xfrm>
            <a:off x="837464" y="3197509"/>
            <a:ext cx="6599034" cy="1887675"/>
          </a:xfrm>
          <a:prstGeom prst="flowChartAlternateProcess">
            <a:avLst/>
          </a:prstGeom>
          <a:noFill/>
          <a:ln w="7620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2717C9-817D-4930-963D-94931E35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818">
            <a:off x="363205" y="91853"/>
            <a:ext cx="2491889" cy="24918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513AD1-3A54-4685-A807-125855A42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4800" l="9752" r="89894">
                        <a14:foregroundMark x1="26064" y1="6800" x2="26064" y2="6800"/>
                        <a14:foregroundMark x1="29965" y1="6000" x2="29965" y2="6000"/>
                        <a14:foregroundMark x1="21099" y1="93400" x2="21099" y2="93400"/>
                        <a14:foregroundMark x1="22695" y1="92600" x2="23404" y2="93200"/>
                        <a14:foregroundMark x1="38830" y1="94800" x2="38830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87" y="2332652"/>
            <a:ext cx="4986479" cy="44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FD01D9-258B-4D10-A8BF-9EAC7A9FBBCE}"/>
              </a:ext>
            </a:extLst>
          </p:cNvPr>
          <p:cNvSpPr txBox="1"/>
          <p:nvPr/>
        </p:nvSpPr>
        <p:spPr>
          <a:xfrm>
            <a:off x="2596481" y="180919"/>
            <a:ext cx="7792621" cy="584775"/>
          </a:xfrm>
          <a:prstGeom prst="rect">
            <a:avLst/>
          </a:prstGeom>
          <a:solidFill>
            <a:srgbClr val="3D63C3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Об организационном комитете:</a:t>
            </a: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F9D150B1-1C5D-47AE-A382-729E8AF0B11B}"/>
              </a:ext>
            </a:extLst>
          </p:cNvPr>
          <p:cNvSpPr/>
          <p:nvPr/>
        </p:nvSpPr>
        <p:spPr>
          <a:xfrm>
            <a:off x="3044547" y="204827"/>
            <a:ext cx="6896488" cy="584775"/>
          </a:xfrm>
          <a:prstGeom prst="flowChartAlternateProcess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D7E49A02-B207-40D8-AB4A-D79D222C940B}"/>
              </a:ext>
            </a:extLst>
          </p:cNvPr>
          <p:cNvSpPr/>
          <p:nvPr/>
        </p:nvSpPr>
        <p:spPr>
          <a:xfrm>
            <a:off x="217714" y="1079543"/>
            <a:ext cx="9823595" cy="5636444"/>
          </a:xfrm>
          <a:prstGeom prst="flowChartAlternateProcess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6CC7B-9A20-4ED6-A2F2-CCD029CB6D03}"/>
              </a:ext>
            </a:extLst>
          </p:cNvPr>
          <p:cNvSpPr txBox="1"/>
          <p:nvPr/>
        </p:nvSpPr>
        <p:spPr>
          <a:xfrm>
            <a:off x="1060572" y="775899"/>
            <a:ext cx="811309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Оргкомитет состоит из: </a:t>
            </a:r>
          </a:p>
          <a:p>
            <a:pPr algn="ctr"/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Руководители проекта (далее - Председатель и Сопредседатель Оргкомитета);</a:t>
            </a:r>
          </a:p>
          <a:p>
            <a:endParaRPr lang="ru-RU" dirty="0">
              <a:solidFill>
                <a:schemeClr val="bg2">
                  <a:lumMod val="90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Заместитель руководителей по общим вопросам (далее – Секретарь Оргкомитета);</a:t>
            </a:r>
          </a:p>
          <a:p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Заместитель руководителей проекта по образовательной деятельности и организации мероприятий (заведует Отделом по ОМ и ОД);</a:t>
            </a:r>
          </a:p>
          <a:p>
            <a:endParaRPr lang="ru-RU" dirty="0">
              <a:solidFill>
                <a:schemeClr val="bg2">
                  <a:lumMod val="90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Заместитель руководителей проекта по связям с общественностью (заведует Отделом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SMM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и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PR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); </a:t>
            </a:r>
          </a:p>
          <a:p>
            <a:endParaRPr lang="ru-RU" dirty="0">
              <a:solidFill>
                <a:schemeClr val="bg2">
                  <a:lumMod val="90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Заместитель руководителей проекта по медийной сфере (заведует Отделом Дизайна, ВК, Телеграмм, </a:t>
            </a:r>
            <a:r>
              <a:rPr lang="ru-RU" dirty="0" err="1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Сторисмейкинга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); </a:t>
            </a:r>
          </a:p>
          <a:p>
            <a:endParaRPr lang="ru-RU" dirty="0">
              <a:solidFill>
                <a:schemeClr val="bg2">
                  <a:lumMod val="90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Заместитель руководителей проекта по кадровой деятельности (заведует Отделом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HR)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;</a:t>
            </a:r>
          </a:p>
          <a:p>
            <a:endParaRPr lang="ru-RU" dirty="0">
              <a:solidFill>
                <a:schemeClr val="bg2">
                  <a:lumMod val="90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Заместитель руководителей проекта по техническим вопросам (заведует Отделом по модерации и монтажу);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DFFB0F-D2E0-4D04-8945-45F1DCFE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8511" y1="79146" x2="58511" y2="79146"/>
                        <a14:foregroundMark x1="58511" y1="79146" x2="58511" y2="79146"/>
                        <a14:foregroundMark x1="58511" y1="79146" x2="58511" y2="79146"/>
                        <a14:foregroundMark x1="58511" y1="79271" x2="58511" y2="79271"/>
                        <a14:foregroundMark x1="58511" y1="79774" x2="58511" y2="79774"/>
                        <a14:foregroundMark x1="58688" y1="80151" x2="63830" y2="78141"/>
                        <a14:foregroundMark x1="40780" y1="69849" x2="40780" y2="69849"/>
                        <a14:foregroundMark x1="40248" y1="75251" x2="40248" y2="75251"/>
                        <a14:foregroundMark x1="38830" y1="75754" x2="38830" y2="75754"/>
                        <a14:foregroundMark x1="39184" y1="75754" x2="39184" y2="75754"/>
                        <a14:foregroundMark x1="38475" y1="75754" x2="38475" y2="75754"/>
                        <a14:foregroundMark x1="38652" y1="75879" x2="38652" y2="75879"/>
                        <a14:foregroundMark x1="62943" y1="69095" x2="62943" y2="69095"/>
                        <a14:foregroundMark x1="61525" y1="69347" x2="61525" y2="69347"/>
                        <a14:foregroundMark x1="60106" y1="69221" x2="60106" y2="69221"/>
                        <a14:foregroundMark x1="60106" y1="69221" x2="60106" y2="69221"/>
                        <a14:foregroundMark x1="60106" y1="69221" x2="60106" y2="69221"/>
                        <a14:foregroundMark x1="60106" y1="69221" x2="60106" y2="69221"/>
                        <a14:foregroundMark x1="60106" y1="75754" x2="60106" y2="75754"/>
                        <a14:foregroundMark x1="65248" y1="73492" x2="65248" y2="73492"/>
                        <a14:foregroundMark x1="65248" y1="73492" x2="65248" y2="73492"/>
                        <a14:foregroundMark x1="60993" y1="69221" x2="60993" y2="69221"/>
                        <a14:foregroundMark x1="61702" y1="69598" x2="61702" y2="69598"/>
                        <a14:foregroundMark x1="59397" y1="63945" x2="59397" y2="63945"/>
                        <a14:foregroundMark x1="59752" y1="64196" x2="59752" y2="64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64" y="1173413"/>
            <a:ext cx="4859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3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FD01D9-258B-4D10-A8BF-9EAC7A9FBBCE}"/>
              </a:ext>
            </a:extLst>
          </p:cNvPr>
          <p:cNvSpPr txBox="1"/>
          <p:nvPr/>
        </p:nvSpPr>
        <p:spPr>
          <a:xfrm>
            <a:off x="3133054" y="153438"/>
            <a:ext cx="6793469" cy="584775"/>
          </a:xfrm>
          <a:prstGeom prst="rect">
            <a:avLst/>
          </a:prstGeom>
          <a:solidFill>
            <a:srgbClr val="3D63C3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  Создатели проекта:</a:t>
            </a: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F9D150B1-1C5D-47AE-A382-729E8AF0B11B}"/>
              </a:ext>
            </a:extLst>
          </p:cNvPr>
          <p:cNvSpPr/>
          <p:nvPr/>
        </p:nvSpPr>
        <p:spPr>
          <a:xfrm>
            <a:off x="3028783" y="169607"/>
            <a:ext cx="4424742" cy="584775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905EA-E29E-417E-A76A-F09E591B1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1486" y1="28514" x2="81486" y2="28514"/>
                        <a14:foregroundMark x1="84054" y1="28378" x2="84054" y2="28378"/>
                        <a14:foregroundMark x1="80676" y1="30676" x2="80676" y2="30676"/>
                        <a14:foregroundMark x1="78649" y1="77432" x2="78649" y2="77432"/>
                        <a14:foregroundMark x1="79189" y1="79730" x2="79189" y2="79730"/>
                        <a14:foregroundMark x1="78378" y1="76757" x2="78378" y2="76757"/>
                        <a14:foregroundMark x1="78919" y1="73108" x2="78919" y2="73108"/>
                        <a14:foregroundMark x1="79189" y1="75811" x2="79189" y2="75811"/>
                        <a14:foregroundMark x1="78108" y1="76622" x2="78108" y2="76622"/>
                        <a14:foregroundMark x1="78108" y1="77027" x2="78108" y2="77027"/>
                        <a14:foregroundMark x1="77973" y1="78919" x2="77973" y2="78919"/>
                        <a14:foregroundMark x1="78108" y1="77162" x2="78108" y2="77162"/>
                        <a14:foregroundMark x1="78108" y1="77297" x2="78108" y2="77297"/>
                        <a14:foregroundMark x1="77838" y1="77568" x2="77838" y2="77568"/>
                        <a14:foregroundMark x1="77297" y1="77568" x2="77297" y2="77568"/>
                        <a14:foregroundMark x1="77162" y1="77162" x2="77162" y2="77162"/>
                        <a14:foregroundMark x1="77973" y1="78649" x2="77973" y2="78649"/>
                        <a14:foregroundMark x1="78108" y1="67838" x2="78108" y2="67838"/>
                        <a14:foregroundMark x1="83378" y1="15946" x2="83378" y2="15946"/>
                        <a14:foregroundMark x1="84595" y1="19595" x2="84595" y2="19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" t="7891" r="24418" b="10068"/>
          <a:stretch/>
        </p:blipFill>
        <p:spPr>
          <a:xfrm>
            <a:off x="9163088" y="2703188"/>
            <a:ext cx="3028912" cy="3600887"/>
          </a:xfrm>
          <a:prstGeom prst="rect">
            <a:avLst/>
          </a:prstGeom>
        </p:spPr>
      </p:pic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6C4BA8D-159D-4E3C-8189-FE10290C1C83}"/>
              </a:ext>
            </a:extLst>
          </p:cNvPr>
          <p:cNvSpPr/>
          <p:nvPr/>
        </p:nvSpPr>
        <p:spPr>
          <a:xfrm>
            <a:off x="1176896" y="5574108"/>
            <a:ext cx="2593911" cy="1015663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CA94245F-A949-4392-A8E1-AB8E707490FD}"/>
              </a:ext>
            </a:extLst>
          </p:cNvPr>
          <p:cNvSpPr/>
          <p:nvPr/>
        </p:nvSpPr>
        <p:spPr>
          <a:xfrm>
            <a:off x="5241154" y="5568510"/>
            <a:ext cx="2769009" cy="993582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1EEE8B-21FD-4B11-B390-6030F337C15E}"/>
              </a:ext>
            </a:extLst>
          </p:cNvPr>
          <p:cNvSpPr txBox="1"/>
          <p:nvPr/>
        </p:nvSpPr>
        <p:spPr>
          <a:xfrm>
            <a:off x="1246708" y="5574108"/>
            <a:ext cx="259391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Доронина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София 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Михайловна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4C957-D12C-4450-9785-7023D0863D17}"/>
              </a:ext>
            </a:extLst>
          </p:cNvPr>
          <p:cNvSpPr txBox="1"/>
          <p:nvPr/>
        </p:nvSpPr>
        <p:spPr>
          <a:xfrm>
            <a:off x="5345425" y="5546429"/>
            <a:ext cx="27690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Бурундуков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Богдан 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Александрович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19082D-F8E6-4255-ABB4-B7A41A2BF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5" r="18093"/>
          <a:stretch/>
        </p:blipFill>
        <p:spPr>
          <a:xfrm>
            <a:off x="1176896" y="1090569"/>
            <a:ext cx="3280174" cy="422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D12A0E7-5A27-4E26-9B4D-CF24FCF4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54" y="1038440"/>
            <a:ext cx="2885456" cy="432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8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FD01D9-258B-4D10-A8BF-9EAC7A9FBBCE}"/>
              </a:ext>
            </a:extLst>
          </p:cNvPr>
          <p:cNvSpPr txBox="1"/>
          <p:nvPr/>
        </p:nvSpPr>
        <p:spPr>
          <a:xfrm>
            <a:off x="3133054" y="153438"/>
            <a:ext cx="6793469" cy="584775"/>
          </a:xfrm>
          <a:prstGeom prst="rect">
            <a:avLst/>
          </a:prstGeom>
          <a:solidFill>
            <a:srgbClr val="3D63C3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90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  Члены Оргкомитета:</a:t>
            </a: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F9D150B1-1C5D-47AE-A382-729E8AF0B11B}"/>
              </a:ext>
            </a:extLst>
          </p:cNvPr>
          <p:cNvSpPr/>
          <p:nvPr/>
        </p:nvSpPr>
        <p:spPr>
          <a:xfrm>
            <a:off x="3053178" y="153437"/>
            <a:ext cx="4424742" cy="584775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905EA-E29E-417E-A76A-F09E591B1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1486" y1="28514" x2="81486" y2="28514"/>
                        <a14:foregroundMark x1="84054" y1="28378" x2="84054" y2="28378"/>
                        <a14:foregroundMark x1="80676" y1="30676" x2="80676" y2="30676"/>
                        <a14:foregroundMark x1="78649" y1="77432" x2="78649" y2="77432"/>
                        <a14:foregroundMark x1="79189" y1="79730" x2="79189" y2="79730"/>
                        <a14:foregroundMark x1="78378" y1="76757" x2="78378" y2="76757"/>
                        <a14:foregroundMark x1="78919" y1="73108" x2="78919" y2="73108"/>
                        <a14:foregroundMark x1="79189" y1="75811" x2="79189" y2="75811"/>
                        <a14:foregroundMark x1="78108" y1="76622" x2="78108" y2="76622"/>
                        <a14:foregroundMark x1="78108" y1="77027" x2="78108" y2="77027"/>
                        <a14:foregroundMark x1="77973" y1="78919" x2="77973" y2="78919"/>
                        <a14:foregroundMark x1="78108" y1="77162" x2="78108" y2="77162"/>
                        <a14:foregroundMark x1="78108" y1="77297" x2="78108" y2="77297"/>
                        <a14:foregroundMark x1="77838" y1="77568" x2="77838" y2="77568"/>
                        <a14:foregroundMark x1="77297" y1="77568" x2="77297" y2="77568"/>
                        <a14:foregroundMark x1="77162" y1="77162" x2="77162" y2="77162"/>
                        <a14:foregroundMark x1="77973" y1="78649" x2="77973" y2="78649"/>
                        <a14:foregroundMark x1="78108" y1="67838" x2="78108" y2="67838"/>
                        <a14:foregroundMark x1="83378" y1="15946" x2="83378" y2="15946"/>
                        <a14:foregroundMark x1="84595" y1="19595" x2="84595" y2="19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" t="7891" r="24418" b="10068"/>
          <a:stretch/>
        </p:blipFill>
        <p:spPr>
          <a:xfrm>
            <a:off x="9163088" y="2703188"/>
            <a:ext cx="3028912" cy="3600887"/>
          </a:xfrm>
          <a:prstGeom prst="rect">
            <a:avLst/>
          </a:prstGeom>
        </p:spPr>
      </p:pic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6C4BA8D-159D-4E3C-8189-FE10290C1C83}"/>
              </a:ext>
            </a:extLst>
          </p:cNvPr>
          <p:cNvSpPr/>
          <p:nvPr/>
        </p:nvSpPr>
        <p:spPr>
          <a:xfrm>
            <a:off x="1176896" y="5574108"/>
            <a:ext cx="2593911" cy="1015663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CA94245F-A949-4392-A8E1-AB8E707490FD}"/>
              </a:ext>
            </a:extLst>
          </p:cNvPr>
          <p:cNvSpPr/>
          <p:nvPr/>
        </p:nvSpPr>
        <p:spPr>
          <a:xfrm>
            <a:off x="5241154" y="5568510"/>
            <a:ext cx="2769009" cy="993582"/>
          </a:xfrm>
          <a:prstGeom prst="flowChartAlternateProcess">
            <a:avLst/>
          </a:prstGeom>
          <a:noFill/>
          <a:ln w="57150">
            <a:solidFill>
              <a:srgbClr val="AD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1EEE8B-21FD-4B11-B390-6030F337C15E}"/>
              </a:ext>
            </a:extLst>
          </p:cNvPr>
          <p:cNvSpPr txBox="1"/>
          <p:nvPr/>
        </p:nvSpPr>
        <p:spPr>
          <a:xfrm>
            <a:off x="1229031" y="5546429"/>
            <a:ext cx="2593911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Втюрина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Полина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Павловна 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4C957-D12C-4450-9785-7023D0863D17}"/>
              </a:ext>
            </a:extLst>
          </p:cNvPr>
          <p:cNvSpPr txBox="1"/>
          <p:nvPr/>
        </p:nvSpPr>
        <p:spPr>
          <a:xfrm>
            <a:off x="5363841" y="5557469"/>
            <a:ext cx="2769009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Тункив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Анастасия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Михайловна</a:t>
            </a:r>
          </a:p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</a:p>
          <a:p>
            <a:endParaRPr lang="ru-RU" sz="2000" b="1" dirty="0">
              <a:solidFill>
                <a:schemeClr val="bg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19F011-9DA8-45CC-A54F-FC1DC016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96" y="1072981"/>
            <a:ext cx="2789296" cy="41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927272A-135C-47EE-9922-ABFF36BD0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/>
          <a:stretch/>
        </p:blipFill>
        <p:spPr bwMode="auto">
          <a:xfrm>
            <a:off x="5265549" y="1072981"/>
            <a:ext cx="2528478" cy="41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11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1136</Words>
  <Application>Microsoft Office PowerPoint</Application>
  <PresentationFormat>Широкоэкранный</PresentationFormat>
  <Paragraphs>203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Cascadia Code</vt:lpstr>
      <vt:lpstr>Cascadia Mono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Смирнов</dc:creator>
  <cp:lastModifiedBy>Asus</cp:lastModifiedBy>
  <cp:revision>15</cp:revision>
  <dcterms:created xsi:type="dcterms:W3CDTF">2022-04-21T19:02:23Z</dcterms:created>
  <dcterms:modified xsi:type="dcterms:W3CDTF">2022-05-15T18:05:11Z</dcterms:modified>
</cp:coreProperties>
</file>