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  <p:sldMasterId id="2147484021" r:id="rId2"/>
  </p:sldMasterIdLst>
  <p:notesMasterIdLst>
    <p:notesMasterId r:id="rId18"/>
  </p:notesMasterIdLst>
  <p:handoutMasterIdLst>
    <p:handoutMasterId r:id="rId19"/>
  </p:handoutMasterIdLst>
  <p:sldIdLst>
    <p:sldId id="346" r:id="rId3"/>
    <p:sldId id="590" r:id="rId4"/>
    <p:sldId id="591" r:id="rId5"/>
    <p:sldId id="581" r:id="rId6"/>
    <p:sldId id="601" r:id="rId7"/>
    <p:sldId id="602" r:id="rId8"/>
    <p:sldId id="603" r:id="rId9"/>
    <p:sldId id="604" r:id="rId10"/>
    <p:sldId id="605" r:id="rId11"/>
    <p:sldId id="585" r:id="rId12"/>
    <p:sldId id="582" r:id="rId13"/>
    <p:sldId id="583" r:id="rId14"/>
    <p:sldId id="587" r:id="rId15"/>
    <p:sldId id="593" r:id="rId16"/>
    <p:sldId id="40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B45"/>
    <a:srgbClr val="DE9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1098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7CEEC-D7F8-4991-830F-521A5ABF465F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512F-3C3F-43A3-A13B-718598847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992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D9265-8CDC-45DF-8911-C21BB5D2DC39}" type="datetimeFigureOut">
              <a:rPr lang="ru-RU" smtClean="0"/>
              <a:t>17.12.2024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DB520-6A8C-42D1-B647-D81C6BAD5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229600" y="6172203"/>
            <a:ext cx="33528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17.12.2024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172203"/>
            <a:ext cx="4470401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0000" y="6172203"/>
            <a:ext cx="24384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7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55F5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>
                <a:solidFill>
                  <a:srgbClr val="455F51"/>
                </a:solidFill>
              </a:rPr>
              <a:pPr/>
              <a:t>‹#›</a:t>
            </a:fld>
            <a:endParaRPr lang="ru-RU">
              <a:solidFill>
                <a:srgbClr val="455F5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6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8" y="6356936"/>
            <a:ext cx="3862489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7" y="6356936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0B33D407-7CB2-4B9E-9262-3C228EBDFBA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3406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6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8" y="6356936"/>
            <a:ext cx="3862489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7" y="6356936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12FA3E90-1CFE-4E7D-B31A-4B0144B408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474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09962" y="6356936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758" y="6356936"/>
            <a:ext cx="3862489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6757" y="6356936"/>
            <a:ext cx="2845283" cy="364281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AE1235EA-C53A-437D-A70F-60641981A55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67929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854781" y="2598703"/>
            <a:ext cx="10514939" cy="35780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1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</a:t>
            </a:r>
          </a:p>
          <a:p>
            <a:pPr lvl="4"/>
            <a:r>
              <a:rPr lang="en-US" dirty="0" smtClean="0"/>
              <a:t>Text</a:t>
            </a:r>
          </a:p>
          <a:p>
            <a:pPr marL="0" marR="0" lvl="0" indent="0" algn="l" defTabSz="761640" rtl="0" eaLnBrk="1" fontAlgn="auto" latinLnBrk="0" hangingPunct="1">
              <a:lnSpc>
                <a:spcPct val="150000"/>
              </a:lnSpc>
              <a:spcBef>
                <a:spcPts val="417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Text</a:t>
            </a:r>
          </a:p>
          <a:p>
            <a:pPr lvl="5"/>
            <a:r>
              <a:rPr lang="en-US" dirty="0" smtClean="0"/>
              <a:t>Text</a:t>
            </a:r>
          </a:p>
          <a:p>
            <a:pPr lvl="6"/>
            <a:r>
              <a:rPr lang="en-US" dirty="0" smtClean="0"/>
              <a:t>Text</a:t>
            </a:r>
          </a:p>
          <a:p>
            <a:pPr lvl="7"/>
            <a:endParaRPr lang="en-US" dirty="0" smtClean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863940" y="722314"/>
            <a:ext cx="10514939" cy="162401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4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761640" rtl="0" eaLnBrk="1" latinLnBrk="0" hangingPunct="1">
        <a:lnSpc>
          <a:spcPct val="90000"/>
        </a:lnSpc>
        <a:spcBef>
          <a:spcPct val="0"/>
        </a:spcBef>
        <a:buNone/>
        <a:defRPr sz="4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761640" rtl="0" eaLnBrk="1" fontAlgn="auto" latinLnBrk="0" hangingPunct="1">
        <a:lnSpc>
          <a:spcPct val="100000"/>
        </a:lnSpc>
        <a:spcBef>
          <a:spcPts val="417"/>
        </a:spcBef>
        <a:spcAft>
          <a:spcPts val="0"/>
        </a:spcAft>
        <a:buClrTx/>
        <a:buSzPct val="100000"/>
        <a:buFontTx/>
        <a:buNone/>
        <a:tabLst/>
        <a:defRPr sz="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375621" rtl="0" eaLnBrk="1" latinLnBrk="0" hangingPunct="1">
        <a:lnSpc>
          <a:spcPct val="100000"/>
        </a:lnSpc>
        <a:spcBef>
          <a:spcPts val="417"/>
        </a:spcBef>
        <a:buSzPct val="100000"/>
        <a:buFontTx/>
        <a:buNone/>
        <a:defRPr sz="24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0" indent="0" algn="l" defTabSz="375621" rtl="0" eaLnBrk="1" latinLnBrk="0" hangingPunct="1">
        <a:lnSpc>
          <a:spcPct val="150000"/>
        </a:lnSpc>
        <a:spcBef>
          <a:spcPts val="417"/>
        </a:spcBef>
        <a:buSzPct val="100000"/>
        <a:buFontTx/>
        <a:buNone/>
        <a:defRPr sz="800" kern="12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0" indent="0" algn="l" defTabSz="761640" rtl="0" eaLnBrk="1" latinLnBrk="0" hangingPunct="1">
        <a:lnSpc>
          <a:spcPct val="100000"/>
        </a:lnSpc>
        <a:spcBef>
          <a:spcPts val="417"/>
        </a:spcBef>
        <a:buSzPct val="100000"/>
        <a:buFontTx/>
        <a:buNone/>
        <a:defRPr sz="1500" b="1" kern="120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0" indent="0" algn="l" defTabSz="761640" rtl="0" eaLnBrk="1" latinLnBrk="0" hangingPunct="1">
        <a:lnSpc>
          <a:spcPct val="100000"/>
        </a:lnSpc>
        <a:spcBef>
          <a:spcPts val="417"/>
        </a:spcBef>
        <a:buSzPct val="100000"/>
        <a:buFontTx/>
        <a:buNone/>
        <a:defRPr sz="1000" b="1" kern="1200" baseline="0">
          <a:solidFill>
            <a:schemeClr val="tx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0" indent="0" algn="l" defTabSz="761640" rtl="0" eaLnBrk="1" latinLnBrk="0" hangingPunct="1">
        <a:lnSpc>
          <a:spcPct val="100000"/>
        </a:lnSpc>
        <a:spcBef>
          <a:spcPts val="417"/>
        </a:spcBef>
        <a:buFontTx/>
        <a:buNone/>
        <a:defRPr sz="800" b="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6pPr>
      <a:lvl7pPr marL="0" indent="0" algn="l" defTabSz="761640" rtl="0" eaLnBrk="1" latinLnBrk="0" hangingPunct="1">
        <a:lnSpc>
          <a:spcPct val="100000"/>
        </a:lnSpc>
        <a:spcBef>
          <a:spcPts val="417"/>
        </a:spcBef>
        <a:buFontTx/>
        <a:buNone/>
        <a:defRPr sz="700" b="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7pPr>
      <a:lvl8pPr marL="0" marR="0" indent="0" algn="l" defTabSz="761640" rtl="0" eaLnBrk="1" fontAlgn="auto" latinLnBrk="0" hangingPunct="1">
        <a:lnSpc>
          <a:spcPct val="90000"/>
        </a:lnSpc>
        <a:spcBef>
          <a:spcPts val="417"/>
        </a:spcBef>
        <a:spcAft>
          <a:spcPts val="0"/>
        </a:spcAft>
        <a:buClrTx/>
        <a:buSzTx/>
        <a:buFontTx/>
        <a:buNone/>
        <a:tabLst/>
        <a:defRPr sz="7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0382" indent="0" algn="l" defTabSz="76164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2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64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46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281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10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4921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74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0" algn="l" defTabSz="7616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84C3029-D726-4BF8-94F7-C494FBDFE118}" type="datetimeFigureOut">
              <a:rPr lang="ru-RU" smtClean="0"/>
              <a:pPr/>
              <a:t>17.12.2024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399DC4-3AA8-4088-8648-FA7AE65435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601980" y="913765"/>
            <a:ext cx="11155680" cy="198913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236B45"/>
                </a:solidFill>
              </a:rPr>
              <a:t>Основные направления деятельности автономного учреждения Республики Карелия «Центр спортивной подготовки»</a:t>
            </a:r>
            <a:endParaRPr lang="ru-RU" sz="4800" dirty="0">
              <a:solidFill>
                <a:srgbClr val="236B4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180" y="4143375"/>
            <a:ext cx="111480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Александр Анатольевич </a:t>
            </a:r>
            <a:r>
              <a:rPr lang="ru-RU" sz="3200" b="1" spc="-50" dirty="0" err="1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Баканчук</a:t>
            </a:r>
            <a:r>
              <a:rPr lang="ru-RU" sz="32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 </a:t>
            </a:r>
            <a:r>
              <a:rPr lang="ru-RU" sz="28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/>
            </a:r>
            <a:br>
              <a:rPr lang="ru-RU" sz="2800" b="1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</a:br>
            <a:r>
              <a:rPr lang="ru-RU" sz="28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заместитель директора </a:t>
            </a:r>
          </a:p>
          <a:p>
            <a:pPr algn="ctr"/>
            <a:r>
              <a:rPr lang="ru-RU" sz="28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Автономного учреждения Республики Карелия </a:t>
            </a:r>
          </a:p>
          <a:p>
            <a:pPr algn="ctr"/>
            <a:r>
              <a:rPr lang="ru-RU" sz="2800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«Центр </a:t>
            </a:r>
            <a:r>
              <a:rPr lang="ru-RU" sz="2800" spc="-50" dirty="0">
                <a:solidFill>
                  <a:prstClr val="black">
                    <a:lumMod val="85000"/>
                    <a:lumOff val="15000"/>
                  </a:prstClr>
                </a:solidFill>
                <a:latin typeface="Calibri Light"/>
              </a:rPr>
              <a:t>спортивной подготовки»</a:t>
            </a:r>
          </a:p>
        </p:txBody>
      </p:sp>
    </p:spTree>
    <p:extLst>
      <p:ext uri="{BB962C8B-B14F-4D97-AF65-F5344CB8AC3E}">
        <p14:creationId xmlns:p14="http://schemas.microsoft.com/office/powerpoint/2010/main" val="34518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3400" y="152400"/>
            <a:ext cx="11582400" cy="841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и проведение официальных физкультурных и спортивных мероприятий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61260"/>
            <a:ext cx="5623560" cy="3749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420" y="1363980"/>
            <a:ext cx="5532120" cy="37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8795" y="196215"/>
            <a:ext cx="10058400" cy="15605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Количество</a:t>
            </a:r>
            <a:br>
              <a:rPr lang="ru-RU" sz="4000" b="1" dirty="0" smtClean="0"/>
            </a:br>
            <a:r>
              <a:rPr lang="ru-RU" sz="4000" b="1" dirty="0" smtClean="0"/>
              <a:t>аккредитованных </a:t>
            </a:r>
            <a:r>
              <a:rPr lang="ru-RU" sz="4000" b="1" dirty="0"/>
              <a:t>региональных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спортивных </a:t>
            </a:r>
            <a:r>
              <a:rPr lang="ru-RU" sz="4000" b="1" dirty="0"/>
              <a:t>федераций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962" y="4935294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prstClr val="white"/>
                </a:solidFill>
              </a:rPr>
              <a:t>55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2953" y="4365244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prstClr val="white"/>
                </a:solidFill>
              </a:rPr>
              <a:t>62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3567" y="3839727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prstClr val="white"/>
                </a:solidFill>
              </a:rPr>
              <a:t>67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15310" y="1617989"/>
            <a:ext cx="2371726" cy="120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70C0"/>
                </a:solidFill>
              </a:rPr>
              <a:t>7</a:t>
            </a:r>
            <a:r>
              <a:rPr lang="ru-RU" sz="72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38" y="5656107"/>
            <a:ext cx="2040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2019 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9775" y="3531874"/>
            <a:ext cx="21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2023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33816" y="4562837"/>
            <a:ext cx="2018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2021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0795" y="5122261"/>
            <a:ext cx="2052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2020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952347" y="3287934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prstClr val="white"/>
                </a:solidFill>
              </a:rPr>
              <a:t>69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78977" y="4037320"/>
            <a:ext cx="17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2022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866872" y="2826299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prstClr val="white"/>
                </a:solidFill>
              </a:rPr>
              <a:t>75</a:t>
            </a:r>
            <a:endParaRPr lang="ru-RU" sz="4400" b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7710" y="2826299"/>
            <a:ext cx="2106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2024 год</a:t>
            </a:r>
          </a:p>
        </p:txBody>
      </p:sp>
    </p:spTree>
    <p:extLst>
      <p:ext uri="{BB962C8B-B14F-4D97-AF65-F5344CB8AC3E}">
        <p14:creationId xmlns:p14="http://schemas.microsoft.com/office/powerpoint/2010/main" val="14343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1701" y="538798"/>
            <a:ext cx="11071007" cy="144938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Официальные спортивные </a:t>
            </a:r>
            <a:r>
              <a:rPr lang="ru-RU" sz="2800" b="1" dirty="0" smtClean="0"/>
              <a:t>мероприятия, проводимые совместно с аккредитованными спортивными федерациями </a:t>
            </a:r>
            <a:br>
              <a:rPr lang="ru-RU" sz="2800" b="1" dirty="0" smtClean="0"/>
            </a:br>
            <a:r>
              <a:rPr lang="ru-RU" sz="2800" b="1" dirty="0" smtClean="0"/>
              <a:t>на </a:t>
            </a:r>
            <a:r>
              <a:rPr lang="ru-RU" sz="2800" b="1" dirty="0"/>
              <a:t>территории Республики Карелия</a:t>
            </a:r>
            <a:br>
              <a:rPr lang="ru-RU" sz="2800" b="1" dirty="0"/>
            </a:br>
            <a:r>
              <a:rPr lang="ru-RU" sz="2800" b="1" dirty="0" smtClean="0">
                <a:solidFill>
                  <a:srgbClr val="FF0000"/>
                </a:solidFill>
              </a:rPr>
              <a:t>400 </a:t>
            </a:r>
            <a:r>
              <a:rPr lang="ru-RU" sz="2800" b="1" dirty="0">
                <a:solidFill>
                  <a:srgbClr val="FF0000"/>
                </a:solidFill>
              </a:rPr>
              <a:t>мероприятий ежегодно</a:t>
            </a:r>
          </a:p>
        </p:txBody>
      </p:sp>
      <p:pic>
        <p:nvPicPr>
          <p:cNvPr id="1028" name="Picture 4" descr="Спортивное ориентирование - Турбаза «Купав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64" y="4564938"/>
            <a:ext cx="2846844" cy="19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65.userapi.com/c855732/v855732634/1781a1/cLaWA2n64H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864" y="2576614"/>
            <a:ext cx="2846844" cy="198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un9-44.userapi.com/c858420/v858420082/1603c7/uhXjYc5WM3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2582821"/>
            <a:ext cx="2807039" cy="205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sun9-19.userapi.com/impf/c856016/v856016876/1f2c77/WX0viEFTJME.jpg?size=1280x853&amp;quality=96&amp;sign=8b996b3b502f3a4738ebf32052a266c1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8826" y="4568347"/>
            <a:ext cx="2807038" cy="1978708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32ADD10-F296-44A7-AE1C-80DCD7A19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1" y="2582821"/>
            <a:ext cx="5417124" cy="39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73380" y="298768"/>
            <a:ext cx="11140440" cy="93980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Всероссийские массовые акции, </a:t>
            </a:r>
            <a:br>
              <a:rPr lang="ru-RU" dirty="0"/>
            </a:br>
            <a:r>
              <a:rPr lang="ru-RU" dirty="0" smtClean="0">
                <a:solidFill>
                  <a:srgbClr val="FF0000"/>
                </a:solidFill>
              </a:rPr>
              <a:t>15 </a:t>
            </a:r>
            <a:r>
              <a:rPr lang="ru-RU" dirty="0">
                <a:solidFill>
                  <a:srgbClr val="FF0000"/>
                </a:solidFill>
              </a:rPr>
              <a:t>тысяч участников ежегодно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485899"/>
            <a:ext cx="4091940" cy="3068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630" y="1485900"/>
            <a:ext cx="4831811" cy="30689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11" y="3581400"/>
            <a:ext cx="4778908" cy="30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0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4479" y="234315"/>
            <a:ext cx="11750040" cy="156051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Организация тестирования </a:t>
            </a:r>
            <a:r>
              <a:rPr lang="ru-RU" sz="4000" b="1" dirty="0"/>
              <a:t>ВФСК </a:t>
            </a:r>
            <a:r>
              <a:rPr lang="ru-RU" sz="4000" b="1" dirty="0" smtClean="0"/>
              <a:t>«ГТО»</a:t>
            </a:r>
            <a:br>
              <a:rPr lang="ru-RU" sz="4000" b="1" dirty="0" smtClean="0"/>
            </a:br>
            <a:r>
              <a:rPr lang="ru-RU" sz="4000" b="1" dirty="0" smtClean="0"/>
              <a:t>в Республике Карелия</a:t>
            </a:r>
            <a:br>
              <a:rPr lang="ru-RU" sz="4000" b="1" dirty="0" smtClean="0"/>
            </a:br>
            <a:r>
              <a:rPr lang="ru-RU" sz="4000" b="1" dirty="0" smtClean="0"/>
              <a:t>за </a:t>
            </a:r>
            <a:r>
              <a:rPr lang="ru-RU" sz="4000" b="1" dirty="0"/>
              <a:t>период с 2014 по </a:t>
            </a:r>
            <a:r>
              <a:rPr lang="ru-RU" sz="4000" b="1" dirty="0" smtClean="0"/>
              <a:t>202</a:t>
            </a:r>
            <a:r>
              <a:rPr lang="en-US" sz="4000" b="1" dirty="0" smtClean="0"/>
              <a:t>4</a:t>
            </a:r>
            <a:r>
              <a:rPr lang="ru-RU" sz="4000" b="1" dirty="0" smtClean="0"/>
              <a:t> </a:t>
            </a:r>
            <a:r>
              <a:rPr lang="ru-RU" sz="4000" b="1" dirty="0"/>
              <a:t>гг.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35675" y="2063151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</a:t>
            </a:r>
            <a:r>
              <a:rPr lang="en-US" sz="4400" b="1" dirty="0">
                <a:solidFill>
                  <a:schemeClr val="bg1"/>
                </a:solidFill>
              </a:rPr>
              <a:t>1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96635" y="4011175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36349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82310" y="2063150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62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8999" y="3735165"/>
            <a:ext cx="2371726" cy="120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16312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6138" y="3088834"/>
            <a:ext cx="241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Центр тестирования </a:t>
            </a:r>
            <a:r>
              <a:rPr lang="ru-RU" sz="1200" dirty="0">
                <a:solidFill>
                  <a:prstClr val="black"/>
                </a:solidFill>
              </a:rPr>
              <a:t>ВФСК ГТО действуют на территории Республики Карелия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6137" y="5021358"/>
            <a:ext cx="2413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Жителей </a:t>
            </a:r>
            <a:r>
              <a:rPr lang="ru-RU" sz="1200" dirty="0">
                <a:solidFill>
                  <a:prstClr val="black"/>
                </a:solidFill>
              </a:rPr>
              <a:t>республики зарегистрировано в АИС ГТО, начиная с 2014 года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5048" y="2950334"/>
            <a:ext cx="294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Место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в Федеральном рейтинге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9824" y="5086906"/>
            <a:ext cx="25509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Человек стали обладателями знаков отличия ВФСК ГТО за период с 2014 по 202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4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гг. </a:t>
            </a:r>
            <a:r>
              <a:rPr lang="ru-RU" sz="1600" b="1" dirty="0" smtClean="0">
                <a:solidFill>
                  <a:prstClr val="black"/>
                </a:solidFill>
              </a:rPr>
              <a:t> 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58643" y="2080082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2507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02646" y="3078777"/>
            <a:ext cx="294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</a:rPr>
              <a:t>Человек </a:t>
            </a:r>
            <a:r>
              <a:rPr lang="ru-RU" sz="1200" dirty="0">
                <a:solidFill>
                  <a:prstClr val="black"/>
                </a:solidFill>
              </a:rPr>
              <a:t>прошли тестирование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ВФСК ГТО в </a:t>
            </a:r>
            <a:r>
              <a:rPr lang="ru-RU" sz="1200" dirty="0" smtClean="0">
                <a:solidFill>
                  <a:prstClr val="black"/>
                </a:solidFill>
              </a:rPr>
              <a:t>202</a:t>
            </a:r>
            <a:r>
              <a:rPr lang="en-US" sz="1200" dirty="0" smtClean="0">
                <a:solidFill>
                  <a:prstClr val="black"/>
                </a:solidFill>
              </a:rPr>
              <a:t>4</a:t>
            </a:r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2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26814" y="4011175"/>
            <a:ext cx="1647568" cy="72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1087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6024" y="5093845"/>
            <a:ext cx="2949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Человек выполнили нормативы </a:t>
            </a:r>
            <a:br>
              <a:rPr lang="ru-RU" sz="1200" dirty="0">
                <a:solidFill>
                  <a:prstClr val="black"/>
                </a:solidFill>
              </a:rPr>
            </a:br>
            <a:r>
              <a:rPr lang="ru-RU" sz="1200" dirty="0">
                <a:solidFill>
                  <a:prstClr val="black"/>
                </a:solidFill>
              </a:rPr>
              <a:t>на знаки </a:t>
            </a:r>
            <a:r>
              <a:rPr lang="ru-RU" sz="1200" dirty="0" smtClean="0">
                <a:solidFill>
                  <a:prstClr val="black"/>
                </a:solidFill>
              </a:rPr>
              <a:t>отличия в 202</a:t>
            </a:r>
            <a:r>
              <a:rPr lang="en-US" sz="1200" dirty="0" smtClean="0">
                <a:solidFill>
                  <a:prstClr val="black"/>
                </a:solidFill>
              </a:rPr>
              <a:t>4</a:t>
            </a:r>
            <a:r>
              <a:rPr lang="ru-RU" sz="1200" dirty="0" smtClean="0">
                <a:solidFill>
                  <a:prstClr val="black"/>
                </a:solidFill>
              </a:rPr>
              <a:t> году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51202" name="Picture 2" descr="ÐÐ¢Ð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27132" y="1998134"/>
            <a:ext cx="3677387" cy="36570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866775" y="4671515"/>
            <a:ext cx="10316358" cy="9404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Спасибо за внимание!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3" y="619250"/>
            <a:ext cx="9734553" cy="389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8140" y="457200"/>
            <a:ext cx="11521440" cy="838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Многоуровневая система подготовки спортивного резерва для спортивных сборных команд </a:t>
            </a:r>
            <a:r>
              <a:rPr lang="ru-RU" sz="3200" b="1" dirty="0" smtClean="0"/>
              <a:t>Российской Федерации </a:t>
            </a:r>
            <a:r>
              <a:rPr lang="ru-RU" sz="3200" b="1" dirty="0"/>
              <a:t>и </a:t>
            </a:r>
            <a:r>
              <a:rPr lang="ru-RU" sz="3200" b="1" dirty="0" smtClean="0"/>
              <a:t>Республики Карелия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43199" y="2041072"/>
            <a:ext cx="6763265" cy="619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Министерство образования и спорта Республики Карелия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4408" y="3065297"/>
            <a:ext cx="6763265" cy="453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АУ РК «Центр спортивной подготовки»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60432" y="3526616"/>
            <a:ext cx="7166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обеспечение подготовки спортивных сборных команд Республики Карелия по видам спорта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реализация Календарного плана официальных физкультурных мероприятий и </a:t>
            </a:r>
          </a:p>
          <a:p>
            <a:pPr algn="just"/>
            <a:r>
              <a:rPr lang="ru-RU" sz="1200" dirty="0">
                <a:solidFill>
                  <a:prstClr val="black"/>
                </a:solidFill>
              </a:rPr>
              <a:t>спортивных мероприятий Республики Карелия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организация и обеспечение подготовки спортивного резерва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200" dirty="0">
                <a:solidFill>
                  <a:prstClr val="black"/>
                </a:solidFill>
              </a:rPr>
              <a:t>координация деятельности и методическое обеспечение </a:t>
            </a:r>
            <a:r>
              <a:rPr lang="ru-RU" sz="1200" dirty="0" err="1">
                <a:solidFill>
                  <a:prstClr val="black"/>
                </a:solidFill>
              </a:rPr>
              <a:t>физкультурно</a:t>
            </a:r>
            <a:r>
              <a:rPr lang="ru-RU" sz="1200" dirty="0">
                <a:solidFill>
                  <a:prstClr val="black"/>
                </a:solidFill>
              </a:rPr>
              <a:t>–спортивных организаций </a:t>
            </a:r>
          </a:p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3198" y="4572001"/>
            <a:ext cx="6763265" cy="6080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Аккредитованные региональные спортивные федерации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3197" y="5298832"/>
            <a:ext cx="6763265" cy="639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Государственные и муниципальные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учреждения ,реализующие дополнительные образовательные программы спортивной подготовки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62050" y="1861751"/>
            <a:ext cx="9993630" cy="4258963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2010030" y="2425756"/>
            <a:ext cx="73316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10032" y="2434286"/>
            <a:ext cx="12460" cy="318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1"/>
          </p:cNvCxnSpPr>
          <p:nvPr/>
        </p:nvCxnSpPr>
        <p:spPr>
          <a:xfrm>
            <a:off x="2022492" y="5618501"/>
            <a:ext cx="7207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10031" y="4953485"/>
            <a:ext cx="7331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9510582" y="3291839"/>
            <a:ext cx="73316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10234958" y="3291839"/>
            <a:ext cx="8791" cy="2419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9510582" y="4953484"/>
            <a:ext cx="7372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9497673" y="5711631"/>
            <a:ext cx="73728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53280" y="2305388"/>
            <a:ext cx="256752" cy="3406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</a:rPr>
              <a:t>Координирующая</a:t>
            </a:r>
          </a:p>
          <a:p>
            <a:r>
              <a:rPr lang="ru-RU" sz="1100" dirty="0">
                <a:solidFill>
                  <a:prstClr val="black"/>
                </a:solidFill>
              </a:rPr>
              <a:t> роль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67223" y="3291840"/>
            <a:ext cx="26453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>
                <a:solidFill>
                  <a:prstClr val="black"/>
                </a:solidFill>
              </a:rPr>
              <a:t>Координирующая</a:t>
            </a:r>
          </a:p>
          <a:p>
            <a:r>
              <a:rPr lang="ru-RU" sz="800" dirty="0">
                <a:solidFill>
                  <a:prstClr val="black"/>
                </a:solidFill>
              </a:rPr>
              <a:t> роль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022492" y="3291838"/>
            <a:ext cx="73316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8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660" y="320898"/>
            <a:ext cx="116213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Базовые виды спорта</a:t>
            </a:r>
          </a:p>
          <a:p>
            <a:pPr indent="449580" algn="ctr"/>
            <a:r>
              <a:rPr lang="ru-RU" sz="32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2014-2018 годы, 11 видов спорта: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бокс, биатлон, </a:t>
            </a:r>
            <a:r>
              <a:rPr lang="ru-RU" sz="23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го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гребной спорт, легкая атлетика, лыжные гонки, настольный теннис, самбо, спортивная гимнастика, спортивное ориентирование,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тхэквондо.</a:t>
            </a:r>
          </a:p>
          <a:p>
            <a:pPr algn="just"/>
            <a:endParaRPr lang="ru-RU" sz="23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2019-2022 годы, 17 видов спорта: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бокс, биатлон, </a:t>
            </a:r>
            <a:r>
              <a:rPr lang="ru-RU" sz="23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го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гребной спорт, легкая атлетика, лыжные гонки, настольный теннис, самбо, спортивная гимнастика, спортивное ориентирование, тхэквондо, ушу, футбол, парусный спорт, конькобежный спорт, </a:t>
            </a:r>
            <a:r>
              <a:rPr lang="ru-RU" sz="23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киокусинкай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23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фитнес-аэробика.</a:t>
            </a:r>
          </a:p>
          <a:p>
            <a:pPr algn="just"/>
            <a:endParaRPr lang="ru-RU" sz="230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2022-2026 годы, 11 видов спорта: 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бокс, биатлон, гребной спорт, легкая атлетика, лыжные гонки, спортивная гимнастика, спортивное ориентирование, тхэквондо, ушу, </a:t>
            </a:r>
            <a:r>
              <a:rPr lang="ru-RU" sz="2300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киокусинкай</a:t>
            </a:r>
            <a:r>
              <a:rPr lang="ru-RU" sz="23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фитнес-аэробика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13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66626" y="373380"/>
            <a:ext cx="11582400" cy="841375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автономного учреждения Республики Карелия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Центр спортивной подготовки»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1940" y="1395318"/>
            <a:ext cx="11667086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Штатная численность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215,5 штатных единиц;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Государственное задание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 видов работ, из которых 2 работы касаются предоставлению доступа к спортивным объектам;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Имущественный комплекс учреждения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– 4 крупных спортивных объекта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;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Спортсмены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, спортсмены-инструкторы и главные тренеры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– 60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человек на ставках;</a:t>
            </a:r>
            <a:endParaRPr lang="ru-RU" sz="23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Обеспечение подготовки спортивных сборных команд Республики Карелия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более трех тысяч кандидатов в спортивные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сборные Республики Карелия;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Календарный план официальных физкультурных и спортивных мероприятий Республики Карелия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ежегодное формирование Календарного плана и реализация официальных физкультурных и спортивных мероприятий (ежегодно более 1000 мероприятий);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К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оординация </a:t>
            </a: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деятельности физкультурно-спортивных организаций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76 аккредитованных региональных спортивных федераций и 23 спортивных школы;</a:t>
            </a:r>
          </a:p>
          <a:p>
            <a:pPr marL="342900" indent="-342900" algn="just">
              <a:buFontTx/>
              <a:buChar char="-"/>
            </a:pPr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Организация работы по присвоению спортивных разрядов </a:t>
            </a:r>
            <a:r>
              <a:rPr lang="ru-RU" sz="2300" dirty="0">
                <a:solidFill>
                  <a:prstClr val="black"/>
                </a:solidFill>
                <a:latin typeface="Times New Roman"/>
                <a:ea typeface="Times New Roman"/>
              </a:rPr>
              <a:t>– </a:t>
            </a:r>
            <a:r>
              <a:rPr lang="ru-RU" sz="23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более 700 человек ежегодно. </a:t>
            </a:r>
            <a:endParaRPr lang="ru-RU" sz="23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900" indent="-342900" algn="just">
              <a:buFontTx/>
              <a:buChar char="-"/>
            </a:pPr>
            <a:endParaRPr lang="ru-RU" sz="24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23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15824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Республиканский спортивный комплекс «Курган» имени Ф.М. Терентьева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161213" y="1846263"/>
            <a:ext cx="4687887" cy="4287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1. Подготовка кандидатов в спортивные сборные команды Республики Карелия: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лыжные гонки; </a:t>
            </a:r>
            <a:endParaRPr lang="ru-RU" sz="2400" dirty="0"/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биатлон;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спортивное ориентирование;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ездовой спорт;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спортивный туризм;</a:t>
            </a:r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/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2. Проведение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официальных физкультурных и спортивных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мероприятий;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3. Оказание услуг населению;</a:t>
            </a: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4. Работа Музея истории карельского спорта.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888435"/>
            <a:ext cx="3192512" cy="2074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57" y="1888435"/>
            <a:ext cx="3110273" cy="20741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2" y="4286250"/>
            <a:ext cx="3277420" cy="2332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657" y="4286249"/>
            <a:ext cx="3110273" cy="233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2425" y="257175"/>
            <a:ext cx="11582400" cy="84137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Водноспортивный центр «</a:t>
            </a:r>
            <a:r>
              <a:rPr lang="ru-RU" sz="4400" dirty="0" err="1" smtClean="0"/>
              <a:t>Акватика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943725" y="1733550"/>
            <a:ext cx="4905375" cy="4401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1. Подготовка кандидатов в спортивные сборные команды Республики Карелия: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плавание;</a:t>
            </a:r>
            <a:endParaRPr lang="ru-RU" sz="2400" dirty="0"/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фитнес-аэробика; </a:t>
            </a:r>
            <a:endParaRPr lang="ru-RU" sz="2400" dirty="0"/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художественная </a:t>
            </a:r>
            <a:r>
              <a:rPr lang="ru-RU" sz="2400" dirty="0"/>
              <a:t>гимнастика</a:t>
            </a:r>
            <a:r>
              <a:rPr lang="ru-RU" sz="2400" dirty="0" smtClean="0"/>
              <a:t>;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б</a:t>
            </a:r>
            <a:r>
              <a:rPr lang="ru-RU" sz="2400" dirty="0" smtClean="0"/>
              <a:t>аскетбол;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к</a:t>
            </a:r>
            <a:r>
              <a:rPr lang="ru-RU" sz="2400" dirty="0" smtClean="0"/>
              <a:t>аратэ.</a:t>
            </a:r>
            <a:endParaRPr lang="ru-RU" sz="2400" dirty="0"/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/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2. Проведение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официальных физкультурных и спортивных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мероприятий;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3. Оказание услуг населению.</a:t>
            </a: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704976"/>
            <a:ext cx="3248025" cy="152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543300"/>
            <a:ext cx="3248025" cy="2169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230846"/>
            <a:ext cx="3253352" cy="2169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543300"/>
            <a:ext cx="2181225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8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15824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Физкультурно-оздоровительный комплекс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943725" y="1733550"/>
            <a:ext cx="4905375" cy="4401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1. Подготовка кандидатов в спортивные сборные команды Республики Карелия: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smtClean="0"/>
              <a:t>плавание;</a:t>
            </a:r>
            <a:endParaRPr lang="ru-RU" sz="2400" dirty="0"/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 самбо;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 художественная гимнастика</a:t>
            </a:r>
            <a:r>
              <a:rPr lang="ru-RU" sz="2400" dirty="0" smtClean="0"/>
              <a:t>;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а</a:t>
            </a:r>
            <a:r>
              <a:rPr lang="ru-RU" sz="2400" dirty="0" smtClean="0"/>
              <a:t>даптивный спорт </a:t>
            </a:r>
            <a:endParaRPr lang="ru-RU" sz="2400" dirty="0"/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/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2. Проведение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официальных физкультурных и спортивных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мероприятий;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3. Оказание услуг населению.</a:t>
            </a: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719261"/>
            <a:ext cx="3028950" cy="22717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200524"/>
            <a:ext cx="3086100" cy="23145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1719261"/>
            <a:ext cx="3028951" cy="22717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4200524"/>
            <a:ext cx="3028951" cy="22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15824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Центральный Республиканский </a:t>
            </a:r>
            <a:br>
              <a:rPr lang="ru-RU" sz="4400" dirty="0" smtClean="0"/>
            </a:br>
            <a:r>
              <a:rPr lang="ru-RU" sz="4400" dirty="0" smtClean="0"/>
              <a:t>стадион «Спартак»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7161213" y="1846263"/>
            <a:ext cx="4687887" cy="42878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1. Подготовка кандидатов в спортивные сборные команды Республики Карелия: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 легкая атлетика;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/>
              <a:t> футбол; </a:t>
            </a:r>
          </a:p>
          <a:p>
            <a:pPr>
              <a:lnSpc>
                <a:spcPct val="50000"/>
              </a:lnSpc>
              <a:buFont typeface="Wingdings" panose="05000000000000000000" pitchFamily="2" charset="2"/>
              <a:buChar char="v"/>
            </a:pPr>
            <a:r>
              <a:rPr lang="ru-RU" sz="2400" dirty="0" err="1" smtClean="0"/>
              <a:t>киокусинкай</a:t>
            </a:r>
            <a:r>
              <a:rPr lang="ru-RU" sz="2400" dirty="0"/>
              <a:t>; </a:t>
            </a:r>
          </a:p>
          <a:p>
            <a:pPr marL="0" indent="0">
              <a:lnSpc>
                <a:spcPct val="50000"/>
              </a:lnSpc>
              <a:buNone/>
            </a:pPr>
            <a:endParaRPr lang="ru-RU" sz="2400" dirty="0" smtClean="0"/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2. Проведение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официальных физкультурных и спортивных мероприятий.</a:t>
            </a: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just">
              <a:lnSpc>
                <a:spcPct val="50000"/>
              </a:lnSpc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3. Оказание услуг населению;</a:t>
            </a:r>
          </a:p>
          <a:p>
            <a:pPr marL="0" indent="0" algn="just">
              <a:lnSpc>
                <a:spcPct val="50000"/>
              </a:lnSpc>
              <a:buNone/>
            </a:pP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1962150"/>
            <a:ext cx="2838451" cy="21288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1962150"/>
            <a:ext cx="2838450" cy="21288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75" y="4267198"/>
            <a:ext cx="2870201" cy="2152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4267199"/>
            <a:ext cx="2870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457200"/>
            <a:ext cx="115824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Организация массового катания</a:t>
            </a:r>
            <a:br>
              <a:rPr lang="ru-RU" sz="4400" dirty="0" smtClean="0"/>
            </a:br>
            <a:r>
              <a:rPr lang="ru-RU" sz="4400" dirty="0" smtClean="0">
                <a:solidFill>
                  <a:schemeClr val="accent2"/>
                </a:solidFill>
              </a:rPr>
              <a:t>Мобильный каток в г. Петрозаводске на </a:t>
            </a:r>
            <a:br>
              <a:rPr lang="ru-RU" sz="4400" dirty="0" smtClean="0">
                <a:solidFill>
                  <a:schemeClr val="accent2"/>
                </a:solidFill>
              </a:rPr>
            </a:br>
            <a:r>
              <a:rPr lang="ru-RU" sz="4400" dirty="0" smtClean="0">
                <a:solidFill>
                  <a:schemeClr val="accent2"/>
                </a:solidFill>
              </a:rPr>
              <a:t>пл. Кирова</a:t>
            </a:r>
            <a:endParaRPr lang="ru-RU" sz="44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2" y="2293172"/>
            <a:ext cx="2863723" cy="2109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4" y="2305050"/>
            <a:ext cx="2797175" cy="2097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001" y="4581525"/>
            <a:ext cx="2863723" cy="21477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3" y="4660058"/>
            <a:ext cx="2797175" cy="20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рые полос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ntserrat_Roboto">
      <a:majorFont>
        <a:latin typeface="Montserrat"/>
        <a:ea typeface=""/>
        <a:cs typeface=""/>
      </a:majorFont>
      <a:minorFont>
        <a:latin typeface="Roboto"/>
        <a:ea typeface=""/>
        <a:cs typeface="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solidFill>
            <a:schemeClr val="tx1"/>
          </a:solidFill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Basic" id="{E1943ED4-74EF-4F8C-B10E-AE5D64934FE9}" vid="{0DB25F52-A022-425B-980A-129996713691}"/>
    </a:ext>
  </a:extLst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9256</TotalTime>
  <Words>624</Words>
  <Application>Microsoft Office PowerPoint</Application>
  <PresentationFormat>Произвольный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Серые полосы</vt:lpstr>
      <vt:lpstr>Трек</vt:lpstr>
      <vt:lpstr>Основные направления деятельности автономного учреждения Республики Карелия «Центр спортивной подготовки»</vt:lpstr>
      <vt:lpstr>Многоуровневая система подготовки спортивного резерва для спортивных сборных команд Российской Федерации и Республики Карелия</vt:lpstr>
      <vt:lpstr>Презентация PowerPoint</vt:lpstr>
      <vt:lpstr>автономного учреждения Республики Карелия  «Центр спортивной подготовки»</vt:lpstr>
      <vt:lpstr>Республиканский спортивный комплекс «Курган» имени Ф.М. Терентьева</vt:lpstr>
      <vt:lpstr>Водноспортивный центр «Акватика»</vt:lpstr>
      <vt:lpstr>Физкультурно-оздоровительный комплекс</vt:lpstr>
      <vt:lpstr>Центральный Республиканский  стадион «Спартак»</vt:lpstr>
      <vt:lpstr> Организация массового катания Мобильный каток в г. Петрозаводске на  пл. Кирова</vt:lpstr>
      <vt:lpstr>Организация и проведение официальных физкультурных и спортивных мероприятий</vt:lpstr>
      <vt:lpstr>Количество аккредитованных региональных  спортивных федераций </vt:lpstr>
      <vt:lpstr>Официальные спортивные мероприятия, проводимые совместно с аккредитованными спортивными федерациями  на территории Республики Карелия 400 мероприятий ежегодно</vt:lpstr>
      <vt:lpstr>Всероссийские массовые акции,  15 тысяч участников ежегодно</vt:lpstr>
      <vt:lpstr>Организация тестирования ВФСК «ГТО» в Республике Карелия за период с 2014 по 2024 гг.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СПОРТИВНОЙ ПОДГОТОВКИ</dc:title>
  <dc:creator>Тимур Анатольевич</dc:creator>
  <cp:lastModifiedBy>Пользователь</cp:lastModifiedBy>
  <cp:revision>464</cp:revision>
  <cp:lastPrinted>2022-12-13T05:51:12Z</cp:lastPrinted>
  <dcterms:created xsi:type="dcterms:W3CDTF">2019-03-21T07:20:06Z</dcterms:created>
  <dcterms:modified xsi:type="dcterms:W3CDTF">2024-12-17T12:02:17Z</dcterms:modified>
</cp:coreProperties>
</file>