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1" r:id="rId2"/>
    <p:sldId id="275" r:id="rId3"/>
    <p:sldId id="268" r:id="rId4"/>
    <p:sldId id="260" r:id="rId5"/>
    <p:sldId id="262" r:id="rId6"/>
    <p:sldId id="263" r:id="rId7"/>
    <p:sldId id="276" r:id="rId8"/>
    <p:sldId id="273" r:id="rId9"/>
    <p:sldId id="271" r:id="rId10"/>
    <p:sldId id="277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660"/>
  </p:normalViewPr>
  <p:slideViewPr>
    <p:cSldViewPr>
      <p:cViewPr>
        <p:scale>
          <a:sx n="70" d="100"/>
          <a:sy n="70" d="100"/>
        </p:scale>
        <p:origin x="-1146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58495-5F7C-4F9E-8A24-5C2430789BAA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95638-7A06-468B-924B-609E6C0FE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684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95638-7A06-468B-924B-609E6C0FEF7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068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7714-D3B1-455F-84EB-3CF96CE93CC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CAD4-998D-4412-9B82-5B7BDE36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7714-D3B1-455F-84EB-3CF96CE93CC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CAD4-998D-4412-9B82-5B7BDE36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7714-D3B1-455F-84EB-3CF96CE93CC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CAD4-998D-4412-9B82-5B7BDE36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7714-D3B1-455F-84EB-3CF96CE93CC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CAD4-998D-4412-9B82-5B7BDE36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7714-D3B1-455F-84EB-3CF96CE93CC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CAD4-998D-4412-9B82-5B7BDE36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7714-D3B1-455F-84EB-3CF96CE93CC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CAD4-998D-4412-9B82-5B7BDE36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7714-D3B1-455F-84EB-3CF96CE93CC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CAD4-998D-4412-9B82-5B7BDE36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7714-D3B1-455F-84EB-3CF96CE93CC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CAD4-998D-4412-9B82-5B7BDE36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7714-D3B1-455F-84EB-3CF96CE93CC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CAD4-998D-4412-9B82-5B7BDE36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7714-D3B1-455F-84EB-3CF96CE93CC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CAD4-998D-4412-9B82-5B7BDE36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7714-D3B1-455F-84EB-3CF96CE93CC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ACAD4-998D-4412-9B82-5B7BDE36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37714-D3B1-455F-84EB-3CF96CE93CC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ACAD4-998D-4412-9B82-5B7BDE36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3" Type="http://schemas.openxmlformats.org/officeDocument/2006/relationships/image" Target="../media/image17.jpeg"/><Relationship Id="rId21" Type="http://schemas.openxmlformats.org/officeDocument/2006/relationships/image" Target="../media/image35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image" Target="../media/image16.jpeg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19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Relationship Id="rId2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472" y="3857628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Итоги деятельности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учреждения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МБУ «ЦОМ «ДМ»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142976" y="5286388"/>
            <a:ext cx="6912768" cy="11967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 2022 год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Солецкий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муниципальный округ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флаг дом молодеж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/>
          <a:stretch/>
        </p:blipFill>
        <p:spPr bwMode="auto">
          <a:xfrm>
            <a:off x="428596" y="214290"/>
            <a:ext cx="8286808" cy="364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 январе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года закончен капитальный ремонт здания учреждения (ремонт крыши, 100% замена окон, дверей, установка вентилируемого фасада)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b="28010"/>
          <a:stretch/>
        </p:blipFill>
        <p:spPr bwMode="auto">
          <a:xfrm>
            <a:off x="1476200" y="834971"/>
            <a:ext cx="6377201" cy="302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9" t="34213" r="4444" b="27847"/>
          <a:stretch/>
        </p:blipFill>
        <p:spPr bwMode="auto">
          <a:xfrm>
            <a:off x="1456552" y="4044674"/>
            <a:ext cx="6416495" cy="281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7908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25569" y="4797152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ДО НОВЫХ ВСТРЕЧ!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D:\флаг дом молодеж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/>
          <a:stretch/>
        </p:blipFill>
        <p:spPr bwMode="auto">
          <a:xfrm>
            <a:off x="1979712" y="1052736"/>
            <a:ext cx="5221068" cy="3459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013176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рамках данных направлений специалисты Дома молодежи проводят множественные мероприятия: патриотические и экологические акции, конкурсы, фестивали патриотической песни,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брейн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-ринги, игры «Что? Где? Когда?» и многое другое.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60648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Основными направлениями работы учреждения являются: патриотическое воспитание молодежи; добровольчество; поддержка детей и молодежи, находящейся в социально-опасном положении; интеллектуальное развитие молодежи; ЗОЖ; организация досуга детей и молодежи.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3" r="7729" b="33394"/>
          <a:stretch/>
        </p:blipFill>
        <p:spPr bwMode="auto">
          <a:xfrm>
            <a:off x="4582137" y="3123836"/>
            <a:ext cx="2239722" cy="1655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1"/>
          <a:stretch/>
        </p:blipFill>
        <p:spPr bwMode="auto">
          <a:xfrm>
            <a:off x="4708225" y="1451382"/>
            <a:ext cx="2517291" cy="1457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26" y="1740934"/>
            <a:ext cx="1769881" cy="1327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557" y="1451382"/>
            <a:ext cx="1530929" cy="1530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4" t="20910" r="22377" b="35235"/>
          <a:stretch/>
        </p:blipFill>
        <p:spPr bwMode="auto">
          <a:xfrm>
            <a:off x="358332" y="1518749"/>
            <a:ext cx="2330810" cy="1396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8" t="31129" r="4490" b="20494"/>
          <a:stretch/>
        </p:blipFill>
        <p:spPr bwMode="auto">
          <a:xfrm>
            <a:off x="6879317" y="3242329"/>
            <a:ext cx="2142698" cy="127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8" y="3004668"/>
            <a:ext cx="2117558" cy="1584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095" y="3235184"/>
            <a:ext cx="1721710" cy="1291282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2822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3789040"/>
            <a:ext cx="8640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 2022 году специалистами учреждения введены новые эффективные формы работы: 22.04.2022 -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экосоревнования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«Реальное дело» (раздельный сбор мусора в игровой форме); съемка и демонстрация социальных роликов «Чисто не там где убирают, а где не мусорят», «Соблюдаем ПДД», «Засветись». Командные конкурсы фигурного вождения на велосипеде.  В рамках Губернаторского лета, в течение двух месяцев на площадке у Дома молодежи в выходные проводились флэш мобы, физкультминутки, демонстрировались фильмы под открытым небом. Уже стали традиционными автопробеги, посвященные памятным датам, в которых принимают участие все больше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сольчан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за отчетный период  2022  года их было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уже 8.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комп\Desktop\Фото\jcj3pcXQ6w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2" r="7868"/>
          <a:stretch/>
        </p:blipFill>
        <p:spPr bwMode="auto">
          <a:xfrm>
            <a:off x="3871863" y="2065320"/>
            <a:ext cx="2841061" cy="180019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8041" y="22859"/>
            <a:ext cx="2335959" cy="174831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7" b="23038"/>
          <a:stretch/>
        </p:blipFill>
        <p:spPr bwMode="auto">
          <a:xfrm>
            <a:off x="6808041" y="2065320"/>
            <a:ext cx="2213129" cy="17281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C:\Users\комп\Desktop\Фото\ikz0GihZk3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5" r="19096" b="10376"/>
          <a:stretch/>
        </p:blipFill>
        <p:spPr bwMode="auto">
          <a:xfrm>
            <a:off x="3256540" y="95732"/>
            <a:ext cx="3456384" cy="184482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комп\Desktop\Фото\RHeoTSggBa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49"/>
            <a:ext cx="3030475" cy="204557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комп\Desktop\Фото\sYNkDHtSZy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5" y="2045410"/>
            <a:ext cx="3637396" cy="176754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user\Downloads\-FNFje359U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85728"/>
            <a:ext cx="2000232" cy="1332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ownloads\zHrxzy8a2S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0"/>
            <a:ext cx="1929579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s://sun9-17.userapi.com/impg/L87ZBjDAK4D-pE6YxEwFokqI3xYXTf_MI6c2jQ/jSBSif_3VFk.jpg?size=1280x960&amp;quality=96&amp;sign=cbc5e16c2b46dcae46d6b075ed2e03d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6211" y="4712339"/>
            <a:ext cx="2000264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s://sun9-88.userapi.com/impg/QJemyHuYBEKHjtw1mEuKIS45mv0cCK_7WMuLFw/tkjIN_hSohk.jpg?size=1280x958&amp;quality=96&amp;sign=b8509bc8797fc6509b024382b540e59d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1285860"/>
            <a:ext cx="1714512" cy="128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s://sun9-47.userapi.com/impg/4uyms5GPc6Mm3pSL_-_zG368D7iWpJJiiinlZw/iSMNf_2L6p4.jpg?size=1280x958&amp;quality=96&amp;sign=c10ef0f1a1880b730eff13246b70be7b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214290"/>
            <a:ext cx="1714512" cy="128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 descr="https://sun9-26.userapi.com/impg/92smddjBWTYYFwJD6Br_COuS_B5OAEDol4VnQg/4sNJe9XyZy4.jpg?size=1280x853&amp;quality=96&amp;sign=d85fc591f764bf504a546f29651ca54e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3500438"/>
            <a:ext cx="2143140" cy="142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Picture 14" descr="https://sun9-43.userapi.com/impg/KmLgK0Z5Rd7P2FdAXu6i1NqZzthIm4O0LZFvzw/7KVcCyWvfI4.jpg?size=1280x853&amp;quality=96&amp;sign=6687d7499c7915d780edde476a9a80a2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64604" y="3546602"/>
            <a:ext cx="2118590" cy="1411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C:\Users\user\Desktop\KdJZlMALSoU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214290"/>
            <a:ext cx="1071570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C:\Users\user\Desktop\B_LSQro213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44" y="1500174"/>
            <a:ext cx="1428760" cy="952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 descr="C:\Users\user\Desktop\29nokTQaDF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12079" y="3546578"/>
            <a:ext cx="1042638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8" descr="C:\Users\user\Desktop\x3n1euByRSw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2844" y="3786190"/>
            <a:ext cx="1509253" cy="85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7" descr="https://sun9-40.userapi.com/c638817/v638817257/42b9a/RbE2FDWpEEY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96211" y="3599957"/>
            <a:ext cx="2140443" cy="1229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C:\Users\user\Desktop\AeCZJXVaYl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2844" y="2643182"/>
            <a:ext cx="1409694" cy="85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8" name="Picture 20" descr="https://sun9-11.userapi.com/impg/76AYCOZJ8LkIovxvEjS5gGB2mQQBChsHTAA1zQ/hilQJDAcSAE.jpg?size=1280x958&amp;quality=96&amp;sign=3a5deace3261f6877f0c1ceb508e71a1&amp;type=album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00166" y="2357430"/>
            <a:ext cx="1785950" cy="133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70" name="Picture 22" descr="https://sun9-30.userapi.com/impg/1dAOCb4MvCkUlWxQGI9BR9P2gsQ7QIREWCLr2w/y2WanB0fB7g.jpg?size=1280x958&amp;quality=96&amp;sign=3c4b0ce167243ab3b6d3cd65320b8111&amp;type=album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61804" y="2428868"/>
            <a:ext cx="1718091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6" descr="https://sun9-69.userapi.com/impg/PDEt7otbcOW78SvfWusSm2QxWIaR_Xdv_zwemA/L-0cX1hCLKk.jpg?size=1280x958&amp;quality=96&amp;sign=d4133f6238e79ab9e0ccf8bfea9f3be7&amp;type=album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86116" y="1071546"/>
            <a:ext cx="1543983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" name="Picture 1" descr="8kiRHs28wqk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42844" y="5500702"/>
            <a:ext cx="2037632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3ktWRfpF8gc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478357" y="2389032"/>
            <a:ext cx="2567725" cy="1248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Xkkgqnzcyrc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742364" y="142852"/>
            <a:ext cx="2039712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61Gb6Y4Vwjw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786314" y="1285860"/>
            <a:ext cx="2420956" cy="1177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/>
          <p:cNvSpPr txBox="1"/>
          <p:nvPr/>
        </p:nvSpPr>
        <p:spPr>
          <a:xfrm>
            <a:off x="142844" y="4857760"/>
            <a:ext cx="200023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Фитнес клуб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«Тонус»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86380" y="285728"/>
            <a:ext cx="1516184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Волонтерское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объединение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«Соседи»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86644" y="1428736"/>
            <a:ext cx="1550296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Танцевальное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объединение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SuperHero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56415" y="2543019"/>
            <a:ext cx="1785949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Клуб семейного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досуга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«Здравствуйте»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282632" y="5204284"/>
            <a:ext cx="1344170" cy="1534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202363" y="4854160"/>
            <a:ext cx="38639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Активно осуществляет свою деятельность детско-юношеское военно-патриотическое общественное движение «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», Центр гражданско-патриотического воспитания и допризывной подготовки молодежи, Волонтерский центр, 15 клубных формирований различной направленности, которые посещают 432 человека.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88640"/>
            <a:ext cx="86781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Каждую субботу в учреждении проводятся молодежные дискотеки, это единственный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танцпол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 городе, регулярно проводятся вечера отдыха для молодежи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благотворительные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концерты.</a:t>
            </a:r>
          </a:p>
        </p:txBody>
      </p:sp>
      <p:pic>
        <p:nvPicPr>
          <p:cNvPr id="8195" name="Picture 3" descr="C:\Users\комп\Desktop\Фото\70mDpguQwm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" t="13701"/>
          <a:stretch/>
        </p:blipFill>
        <p:spPr bwMode="auto">
          <a:xfrm>
            <a:off x="395536" y="1268760"/>
            <a:ext cx="4072374" cy="2448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комп\Desktop\Фото\JuBZXjFW6G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1109" r="10396" b="7541"/>
          <a:stretch/>
        </p:blipFill>
        <p:spPr bwMode="auto">
          <a:xfrm>
            <a:off x="5182629" y="3798474"/>
            <a:ext cx="3709851" cy="27363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93" y="1234480"/>
            <a:ext cx="3842318" cy="2161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t="6090" r="9434" b="6090"/>
          <a:stretch/>
        </p:blipFill>
        <p:spPr bwMode="auto">
          <a:xfrm>
            <a:off x="395536" y="4055257"/>
            <a:ext cx="4072374" cy="2479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7290" y="1500174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07512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базе учреждения осуществляет свою деятельность 2 оздоровительных лагеря с дневным пребыванием: 1-25 июня «Волонтер» (25 человек); 1-21 июля «Муромец». Оборонно-спортивный лагерь «Муромец» ежегодно охватывает детей и молодежь летним оздоровительным   отдыхом. Организация работы оборонно-оздоровительного  лагеря - одна из интереснейших и важнейших форм работы с молодёжью. За отчетный период с 02.07.22 по 22. 07.22 в работе лагеря приняли участие 30 курсантов, из них более 50% - ребята, семьи которых находятся в трудной жизненной ситуации. Двое ребят состоят на учете в КДН/ПДН. </a:t>
            </a:r>
          </a:p>
        </p:txBody>
      </p:sp>
      <p:pic>
        <p:nvPicPr>
          <p:cNvPr id="11266" name="Picture 2" descr="C:\Users\комп\Desktop\Фото\slAEFz2jHP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0"/>
          <a:stretch/>
        </p:blipFill>
        <p:spPr bwMode="auto">
          <a:xfrm>
            <a:off x="539552" y="2792835"/>
            <a:ext cx="2794395" cy="184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комп\Desktop\Фото\thTwh2dOM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78135"/>
            <a:ext cx="3531906" cy="171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86886"/>
            <a:ext cx="3359696" cy="223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9" t="38917"/>
          <a:stretch/>
        </p:blipFill>
        <p:spPr bwMode="auto">
          <a:xfrm>
            <a:off x="5076056" y="4712732"/>
            <a:ext cx="3551200" cy="196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комп\Desktop\Фото\yzielAV-NC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4" t="38451" r="16066" b="4597"/>
          <a:stretch/>
        </p:blipFill>
        <p:spPr bwMode="auto">
          <a:xfrm>
            <a:off x="395536" y="476672"/>
            <a:ext cx="3916907" cy="22655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877272"/>
            <a:ext cx="8515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Специалисты Дома молодежи лично участвуют в культурных и спортивных мероприятиях, проводимых в городе.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9" t="15326" b="18865"/>
          <a:stretch/>
        </p:blipFill>
        <p:spPr bwMode="auto">
          <a:xfrm>
            <a:off x="5177445" y="228032"/>
            <a:ext cx="2998213" cy="2955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2" t="29981" r="33695"/>
          <a:stretch/>
        </p:blipFill>
        <p:spPr bwMode="auto">
          <a:xfrm>
            <a:off x="1187624" y="3183582"/>
            <a:ext cx="2764779" cy="24318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7" r="15299"/>
          <a:stretch/>
        </p:blipFill>
        <p:spPr bwMode="auto">
          <a:xfrm>
            <a:off x="4744859" y="3293287"/>
            <a:ext cx="3430799" cy="22124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0350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t="27192" r="19593" b="11987"/>
          <a:stretch/>
        </p:blipFill>
        <p:spPr bwMode="auto">
          <a:xfrm>
            <a:off x="251520" y="260648"/>
            <a:ext cx="4896544" cy="381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671" y="3284984"/>
            <a:ext cx="5328746" cy="334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7962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1"/>
          <a:stretch/>
        </p:blipFill>
        <p:spPr bwMode="auto">
          <a:xfrm>
            <a:off x="238783" y="3501007"/>
            <a:ext cx="4447395" cy="2948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комп\Desktop\Фото\IMG_20221130_1147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2" b="9474"/>
          <a:stretch/>
        </p:blipFill>
        <p:spPr bwMode="auto">
          <a:xfrm>
            <a:off x="238783" y="260648"/>
            <a:ext cx="4447395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1664804"/>
            <a:ext cx="37444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 2022 году МБУ «ЦОМ «ДМ» при поддержке министерства спорта и молодежной политики и помощи областного Дома молодежи одержал победу во Всероссийском конкурсе лучших региональных практик поддержки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волонтерства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«Регион добрых дел». В 2023 году на создание муниципального ресурсного центра будет выделено 2 100 000 рублей. </a:t>
            </a:r>
          </a:p>
        </p:txBody>
      </p:sp>
    </p:spTree>
    <p:extLst>
      <p:ext uri="{BB962C8B-B14F-4D97-AF65-F5344CB8AC3E}">
        <p14:creationId xmlns:p14="http://schemas.microsoft.com/office/powerpoint/2010/main" val="7918192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|4.2|0.7|0.6|0.5|0.6|0.5|0.6|0.6|1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1692</TotalTime>
  <Words>469</Words>
  <Application>Microsoft Office PowerPoint</Application>
  <PresentationFormat>Экран (4:3)</PresentationFormat>
  <Paragraphs>26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116</cp:revision>
  <dcterms:created xsi:type="dcterms:W3CDTF">2021-10-19T05:58:08Z</dcterms:created>
  <dcterms:modified xsi:type="dcterms:W3CDTF">2022-12-01T13:16:29Z</dcterms:modified>
</cp:coreProperties>
</file>