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3"/>
  </p:sldMasterIdLst>
  <p:notesMasterIdLst>
    <p:notesMasterId r:id="rId9"/>
  </p:notesMasterIdLst>
  <p:handoutMasterIdLst>
    <p:handoutMasterId r:id="rId10"/>
  </p:handoutMasterIdLst>
  <p:sldIdLst>
    <p:sldId id="298" r:id="rId4"/>
    <p:sldId id="283" r:id="rId5"/>
    <p:sldId id="297" r:id="rId6"/>
    <p:sldId id="292" r:id="rId7"/>
    <p:sldId id="293" r:id="rId8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073A0DAA-6AF3-43AB-8588-CEC1D06C72B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5" autoAdjust="0"/>
    <p:restoredTop sz="94574" autoAdjust="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21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7D2F3D5-FC6D-4BAD-8FD0-CBFB83D68AE6}" type="datetime1">
              <a:rPr lang="ru-RU" smtClean="0"/>
              <a:pPr rtl="0"/>
              <a:t>06.04.2020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FB893-0FFF-4C7C-B648-8CDDC0CCCD58}" type="datetime1">
              <a:rPr lang="ru-RU" smtClean="0"/>
              <a:pPr/>
              <a:t>06.04.2020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pPr rtl="0"/>
              <a:t>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8922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pPr rtl="0"/>
              <a:t>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22871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pPr rtl="0"/>
              <a:t>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02268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pPr rtl="0"/>
              <a:t>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29291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pPr rtl="0"/>
              <a:t>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40153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=""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7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Щелкните, чтобы изменить 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=""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Текст 4">
            <a:extLst>
              <a:ext uri="{FF2B5EF4-FFF2-40B4-BE49-F238E27FC236}">
                <a16:creationId xmlns=""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1" name="Текст 5">
            <a:extLst>
              <a:ext uri="{FF2B5EF4-FFF2-40B4-BE49-F238E27FC236}">
                <a16:creationId xmlns=""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 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=""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3" name="Текст 5">
            <a:extLst>
              <a:ext uri="{FF2B5EF4-FFF2-40B4-BE49-F238E27FC236}">
                <a16:creationId xmlns=""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5" name="Текст 6">
            <a:extLst>
              <a:ext uri="{FF2B5EF4-FFF2-40B4-BE49-F238E27FC236}">
                <a16:creationId xmlns=""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7" name="Текст 7">
            <a:extLst>
              <a:ext uri="{FF2B5EF4-FFF2-40B4-BE49-F238E27FC236}">
                <a16:creationId xmlns=""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=""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505855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=""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13976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 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=""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</a:t>
            </a:r>
            <a:br>
              <a:rPr lang="ru-RU" noProof="0" dirty="0"/>
            </a:br>
            <a:r>
              <a:rPr lang="ru-RU" noProof="0" dirty="0"/>
              <a:t>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8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Щелкните, чтобы изменить разделитель разделов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=""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Образец подзаголовка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43715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 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=""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</a:t>
            </a:r>
            <a:br>
              <a:rPr lang="ru-RU" noProof="0" dirty="0"/>
            </a:br>
            <a:r>
              <a:rPr lang="ru-RU" noProof="0" dirty="0"/>
              <a:t>свое фото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Щелкните, чтобы изменить разделитель разделов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=""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Образец подзаголовка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28285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=""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=""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=""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=""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763648"/>
            <a:ext cx="5472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8438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Сравнение слева — заполнитель 1">
            <a:extLst>
              <a:ext uri="{FF2B5EF4-FFF2-40B4-BE49-F238E27FC236}">
                <a16:creationId xmlns=""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2" name="Сравнение слева — заполнитель 2">
            <a:extLst>
              <a:ext uri="{FF2B5EF4-FFF2-40B4-BE49-F238E27FC236}">
                <a16:creationId xmlns=""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8" name="Текст 4">
            <a:extLst>
              <a:ext uri="{FF2B5EF4-FFF2-40B4-BE49-F238E27FC236}">
                <a16:creationId xmlns=""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е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=""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Введите подпись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!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=""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6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Спасибо за внимание!</a:t>
            </a:r>
          </a:p>
        </p:txBody>
      </p:sp>
      <p:sp>
        <p:nvSpPr>
          <p:cNvPr id="9" name="Текст 5">
            <a:extLst>
              <a:ext uri="{FF2B5EF4-FFF2-40B4-BE49-F238E27FC236}">
                <a16:creationId xmlns=""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10" name="Текст 6">
            <a:extLst>
              <a:ext uri="{FF2B5EF4-FFF2-40B4-BE49-F238E27FC236}">
                <a16:creationId xmlns=""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Номер телефона</a:t>
            </a:r>
          </a:p>
        </p:txBody>
      </p:sp>
      <p:sp>
        <p:nvSpPr>
          <p:cNvPr id="11" name="Текст 7">
            <a:extLst>
              <a:ext uri="{FF2B5EF4-FFF2-40B4-BE49-F238E27FC236}">
                <a16:creationId xmlns=""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lnSpc>
                <a:spcPct val="5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Электронная почта или контакт в социальной сети</a:t>
            </a:r>
          </a:p>
        </p:txBody>
      </p:sp>
      <p:sp>
        <p:nvSpPr>
          <p:cNvPr id="12" name="Текст 8">
            <a:extLst>
              <a:ext uri="{FF2B5EF4-FFF2-40B4-BE49-F238E27FC236}">
                <a16:creationId xmlns=""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Веб-сайт компании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04966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=""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3EB0D177-9AA4-42F4-9CD7-CD206217CA6D}"/>
              </a:ext>
            </a:extLst>
          </p:cNvPr>
          <p:cNvSpPr/>
          <p:nvPr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C825DB53-D610-4A40-AFDC-EBC47DB613CE}"/>
              </a:ext>
            </a:extLst>
          </p:cNvPr>
          <p:cNvSpPr/>
          <p:nvPr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1" name="Полилиния: Фигура 30">
            <a:extLst>
              <a:ext uri="{FF2B5EF4-FFF2-40B4-BE49-F238E27FC236}">
                <a16:creationId xmlns="" xmlns:a16="http://schemas.microsoft.com/office/drawing/2014/main" id="{C2B9A6A4-83D0-40B1-8B15-964C84BF0705}"/>
              </a:ext>
            </a:extLst>
          </p:cNvPr>
          <p:cNvSpPr/>
          <p:nvPr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4" name="Надпись 3">
            <a:extLst>
              <a:ext uri="{FF2B5EF4-FFF2-40B4-BE49-F238E27FC236}">
                <a16:creationId xmlns="" xmlns:a16="http://schemas.microsoft.com/office/drawing/2014/main" id="{34FDC6F9-37F9-4E25-AECA-D307B8421C73}"/>
              </a:ext>
            </a:extLst>
          </p:cNvPr>
          <p:cNvSpPr txBox="1"/>
          <p:nvPr/>
        </p:nvSpPr>
        <p:spPr>
          <a:xfrm>
            <a:off x="10243100" y="6422491"/>
            <a:ext cx="1053900" cy="380860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r" rtl="0">
              <a:lnSpc>
                <a:spcPts val="1000"/>
              </a:lnSpc>
            </a:pPr>
            <a:r>
              <a:rPr lang="ru-RU" sz="2500" b="1" i="0" spc="-100" noProof="0" dirty="0">
                <a:solidFill>
                  <a:schemeClr val="accent1"/>
                </a:solidFill>
                <a:latin typeface="+mj-lt"/>
              </a:rPr>
              <a:t>TREY</a:t>
            </a:r>
            <a:r>
              <a:rPr lang="ru-RU" sz="1600" b="1" i="0" spc="-100" noProof="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ru-RU" sz="1600" b="1" i="0" spc="-100" baseline="0" noProof="0" dirty="0">
                <a:solidFill>
                  <a:schemeClr val="accent1"/>
                </a:solidFill>
                <a:latin typeface="+mj-lt"/>
              </a:rPr>
              <a:t/>
            </a:r>
            <a:br>
              <a:rPr lang="ru-RU" sz="1600" b="1" i="0" spc="-100" baseline="0" noProof="0" dirty="0">
                <a:solidFill>
                  <a:schemeClr val="accent1"/>
                </a:solidFill>
                <a:latin typeface="+mj-lt"/>
              </a:rPr>
            </a:br>
            <a:r>
              <a:rPr lang="ru-RU" sz="1200" b="0" i="0" spc="14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research</a:t>
            </a:r>
            <a:endParaRPr lang="ru-RU" sz="1200" b="0" i="0" spc="140" noProof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BC39664-EB8B-4A32-915A-D4308F792772}"/>
              </a:ext>
            </a:extLst>
          </p:cNvPr>
          <p:cNvSpPr/>
          <p:nvPr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9B49670D-8F18-44A8-B217-67B412095C0D}"/>
              </a:ext>
            </a:extLst>
          </p:cNvPr>
          <p:cNvSpPr/>
          <p:nvPr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030FA059-EC32-4FFF-9673-48849B2FA43A}"/>
              </a:ext>
            </a:extLst>
          </p:cNvPr>
          <p:cNvCxnSpPr>
            <a:cxnSpLocks/>
          </p:cNvCxnSpPr>
          <p:nvPr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6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54" r:id="rId13"/>
    <p:sldLayoutId id="2147483655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Круг из сцепленных рук">
            <a:extLst>
              <a:ext uri="{FF2B5EF4-FFF2-40B4-BE49-F238E27FC236}">
                <a16:creationId xmlns="" xmlns:a16="http://schemas.microsoft.com/office/drawing/2014/main" id="{AA8A1CBA-9BB5-2246-9F4B-98EAD7C901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0400" y="2011681"/>
            <a:ext cx="8991600" cy="2060668"/>
          </a:xfrm>
        </p:spPr>
        <p:txBody>
          <a:bodyPr rtlCol="0"/>
          <a:lstStyle/>
          <a:p>
            <a:pPr rtl="0">
              <a:lnSpc>
                <a:spcPct val="100000"/>
              </a:lnSpc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проект:</a:t>
            </a:r>
            <a:br>
              <a:rPr lang="ru-RU" sz="3200" dirty="0" smtClean="0"/>
            </a:br>
            <a:r>
              <a:rPr lang="ru-RU" sz="4800" dirty="0" smtClean="0"/>
              <a:t>«Школа вожатского мастерства» </a:t>
            </a:r>
            <a:endParaRPr lang="ru-RU" sz="4800" dirty="0"/>
          </a:p>
        </p:txBody>
      </p:sp>
      <p:sp>
        <p:nvSpPr>
          <p:cNvPr id="4" name="Подзаголовок 3">
            <a:extLst>
              <a:ext uri="{FF2B5EF4-FFF2-40B4-BE49-F238E27FC236}">
                <a16:creationId xmlns=""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8"/>
            <a:ext cx="6580188" cy="2248321"/>
          </a:xfrm>
        </p:spPr>
        <p:txBody>
          <a:bodyPr rtlCol="0"/>
          <a:lstStyle/>
          <a:p>
            <a:pPr rtl="0"/>
            <a:r>
              <a:rPr lang="ru-RU" dirty="0" smtClean="0"/>
              <a:t>Автор проекта</a:t>
            </a:r>
            <a:r>
              <a:rPr lang="ru-RU" dirty="0" smtClean="0"/>
              <a:t>:</a:t>
            </a:r>
          </a:p>
          <a:p>
            <a:r>
              <a:rPr lang="ru-RU" dirty="0" smtClean="0"/>
              <a:t>Учащаяся 10 класс МБОУ «СШ с. Становое» Селиванова Алена Ивановна</a:t>
            </a:r>
          </a:p>
          <a:p>
            <a:pPr rtl="0"/>
            <a:r>
              <a:rPr lang="ru-RU" dirty="0" smtClean="0"/>
              <a:t>Наставник:</a:t>
            </a:r>
            <a:endParaRPr lang="ru-RU" dirty="0" smtClean="0"/>
          </a:p>
          <a:p>
            <a:pPr rtl="0"/>
            <a:r>
              <a:rPr lang="ru-RU" u="sng" dirty="0" smtClean="0"/>
              <a:t>Зам. директора по воспитательной работе МБОУ «СШ с. Становое» Бирюкова Надежда Николаевна </a:t>
            </a:r>
            <a:endParaRPr lang="ru-RU" u="sng" dirty="0"/>
          </a:p>
        </p:txBody>
      </p:sp>
    </p:spTree>
    <p:extLst>
      <p:ext uri="{BB962C8B-B14F-4D97-AF65-F5344CB8AC3E}">
        <p14:creationId xmlns="" xmlns:p14="http://schemas.microsoft.com/office/powerpoint/2010/main" val="3989923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Рука прикасается к мобильному телефону">
            <a:extLst>
              <a:ext uri="{FF2B5EF4-FFF2-40B4-BE49-F238E27FC236}">
                <a16:creationId xmlns="" xmlns:a16="http://schemas.microsoft.com/office/drawing/2014/main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0" name="Прямоугольник 19" descr="Контрастный блок">
            <a:extLst>
              <a:ext uri="{FF2B5EF4-FFF2-40B4-BE49-F238E27FC236}">
                <a16:creationId xmlns=""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9348588" y="3688075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z="5400" dirty="0" smtClean="0"/>
              <a:t>Цель проекта:</a:t>
            </a:r>
            <a:endParaRPr lang="ru-RU" sz="5400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rtlCol="0"/>
          <a:lstStyle/>
          <a:p>
            <a:r>
              <a:rPr lang="ru-RU" dirty="0" smtClean="0"/>
              <a:t>Организация каникулярной занятости старшеклассников с целью их дальнейшей профориентации..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2</a:t>
            </a:fld>
            <a:endParaRPr lang="ru-RU" dirty="0"/>
          </a:p>
        </p:txBody>
      </p:sp>
      <p:pic>
        <p:nvPicPr>
          <p:cNvPr id="8" name="Содержимое 7" descr="https://sun9-29.userapi.com/c849520/v849520986/1c36f5/gVUpTBmwqeg.jpg"/>
          <p:cNvPicPr>
            <a:picLocks noGrp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b="17643"/>
          <a:stretch>
            <a:fillRect/>
          </a:stretch>
        </p:blipFill>
        <p:spPr bwMode="auto">
          <a:xfrm>
            <a:off x="209007" y="1058090"/>
            <a:ext cx="5799907" cy="4075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329746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Рука пишет что-то на стикере">
            <a:extLst>
              <a:ext uri="{FF2B5EF4-FFF2-40B4-BE49-F238E27FC236}">
                <a16:creationId xmlns="" xmlns:a16="http://schemas.microsoft.com/office/drawing/2014/main" id="{7E468295-904F-0743-AD06-67DA21353B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096000" cy="6371351"/>
          </a:xfrm>
        </p:spPr>
      </p:pic>
      <p:sp>
        <p:nvSpPr>
          <p:cNvPr id="20" name="Прямоугольник 19" descr="Контрастный блок">
            <a:extLst>
              <a:ext uri="{FF2B5EF4-FFF2-40B4-BE49-F238E27FC236}">
                <a16:creationId xmlns=""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906" y="2522937"/>
            <a:ext cx="6641900" cy="1124345"/>
          </a:xfrm>
        </p:spPr>
        <p:txBody>
          <a:bodyPr rtlCol="0"/>
          <a:lstStyle/>
          <a:p>
            <a:pPr rtl="0">
              <a:lnSpc>
                <a:spcPts val="5400"/>
              </a:lnSpc>
            </a:pPr>
            <a:r>
              <a:rPr lang="ru-RU" sz="6000" dirty="0" smtClean="0"/>
              <a:t>Задачи проекта:</a:t>
            </a:r>
            <a:endParaRPr lang="ru-RU" sz="6000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11202" y="3647284"/>
            <a:ext cx="6641626" cy="2466133"/>
          </a:xfrm>
        </p:spPr>
        <p:txBody>
          <a:bodyPr rtlCol="0"/>
          <a:lstStyle/>
          <a:p>
            <a:pPr lvl="0"/>
            <a:r>
              <a:rPr lang="ru-RU" dirty="0" smtClean="0"/>
              <a:t>Привлечь внимание целевой группы к участию в деятельности вожатых.</a:t>
            </a:r>
          </a:p>
          <a:p>
            <a:pPr lvl="0"/>
            <a:r>
              <a:rPr lang="ru-RU" dirty="0" smtClean="0"/>
              <a:t>Сформировать группы для подготовки к работе в качестве вожатых.</a:t>
            </a:r>
          </a:p>
          <a:p>
            <a:pPr lvl="0"/>
            <a:r>
              <a:rPr lang="ru-RU" dirty="0" smtClean="0"/>
              <a:t>Разработать программу деятельности вожатых.</a:t>
            </a:r>
          </a:p>
          <a:p>
            <a:r>
              <a:rPr lang="ru-RU" dirty="0" smtClean="0"/>
              <a:t>Организовать систематическую работу старшеклассников в роли вожатых в период лагерной кампании.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marL="0" indent="0" rtl="0">
              <a:buNone/>
            </a:pP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3</a:t>
            </a:fld>
            <a:endParaRPr lang="ru-RU" dirty="0"/>
          </a:p>
        </p:txBody>
      </p:sp>
      <p:pic>
        <p:nvPicPr>
          <p:cNvPr id="8" name="Рисунок 7" descr="https://sun9-66.userapi.com/c851132/v851132215/142d5f/xuqOx8Oj4Pg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966614" y="1935615"/>
            <a:ext cx="5225386" cy="3224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722098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Стол с компьютером, телефоном, книгами и т. д.">
            <a:extLst>
              <a:ext uri="{FF2B5EF4-FFF2-40B4-BE49-F238E27FC236}">
                <a16:creationId xmlns="" xmlns:a16="http://schemas.microsoft.com/office/drawing/2014/main" id="{2E7ADBC3-DECA-9F4C-9289-9E43C727592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5700" y="235131"/>
            <a:ext cx="5956300" cy="3913661"/>
          </a:xfrm>
        </p:spPr>
        <p:txBody>
          <a:bodyPr rtlCol="0"/>
          <a:lstStyle/>
          <a:p>
            <a:r>
              <a:rPr lang="ru-RU" sz="2000" dirty="0" smtClean="0">
                <a:latin typeface="Comic Sans MS" pitchFamily="66" charset="0"/>
                <a:cs typeface="Aharoni" pitchFamily="2" charset="-79"/>
              </a:rPr>
              <a:t>Реализовывая свой проект, мы столкнулись с рядом проблем:</a:t>
            </a:r>
            <a:br>
              <a:rPr lang="ru-RU" sz="2000" dirty="0" smtClean="0">
                <a:latin typeface="Comic Sans MS" pitchFamily="66" charset="0"/>
                <a:cs typeface="Aharoni" pitchFamily="2" charset="-79"/>
              </a:rPr>
            </a:br>
            <a:r>
              <a:rPr lang="ru-RU" sz="2000" dirty="0" smtClean="0">
                <a:latin typeface="Comic Sans MS" pitchFamily="66" charset="0"/>
                <a:cs typeface="Aharoni" pitchFamily="2" charset="-79"/>
              </a:rPr>
              <a:t>Методическая сторона: мы не имеем возможности послать ребят на специализированные курсы вожатых, хотя со своей стороны стараемся сделать всё возможное.</a:t>
            </a:r>
            <a:br>
              <a:rPr lang="ru-RU" sz="2000" dirty="0" smtClean="0">
                <a:latin typeface="Comic Sans MS" pitchFamily="66" charset="0"/>
                <a:cs typeface="Aharoni" pitchFamily="2" charset="-79"/>
              </a:rPr>
            </a:br>
            <a:r>
              <a:rPr lang="ru-RU" sz="2000" dirty="0" smtClean="0">
                <a:latin typeface="Comic Sans MS" pitchFamily="66" charset="0"/>
                <a:cs typeface="Aharoni" pitchFamily="2" charset="-79"/>
              </a:rPr>
              <a:t>Любой труд должен оплачиваться. Вожатые работают полный 6-ти часовой рабочий день. Конечно это дети, конечно они и сами иногда играют, веселятся, на них нет такой  ответственности как на старших, но всё равно это труд.</a:t>
            </a:r>
            <a:br>
              <a:rPr lang="ru-RU" sz="2000" dirty="0" smtClean="0">
                <a:latin typeface="Comic Sans MS" pitchFamily="66" charset="0"/>
                <a:cs typeface="Aharoni" pitchFamily="2" charset="-79"/>
              </a:rPr>
            </a:br>
            <a:r>
              <a:rPr lang="ru-RU" sz="2000" dirty="0" smtClean="0">
                <a:latin typeface="Comic Sans MS" pitchFamily="66" charset="0"/>
                <a:cs typeface="Aharoni" pitchFamily="2" charset="-79"/>
              </a:rPr>
              <a:t>Хотелось бы, чтобы данная практика учитывалась при поступлении в педагогические ВУЗы и </a:t>
            </a:r>
            <a:r>
              <a:rPr lang="ru-RU" sz="2000" dirty="0" err="1" smtClean="0">
                <a:latin typeface="Comic Sans MS" pitchFamily="66" charset="0"/>
                <a:cs typeface="Aharoni" pitchFamily="2" charset="-79"/>
              </a:rPr>
              <a:t>средне-специальные</a:t>
            </a:r>
            <a:r>
              <a:rPr lang="ru-RU" sz="2000" dirty="0" smtClean="0">
                <a:latin typeface="Comic Sans MS" pitchFamily="66" charset="0"/>
                <a:cs typeface="Aharoni" pitchFamily="2" charset="-79"/>
              </a:rPr>
              <a:t> учебные заведения.</a:t>
            </a:r>
            <a:endParaRPr lang="ru-RU" sz="2000" dirty="0">
              <a:latin typeface="Comic Sans MS" pitchFamily="66" charset="0"/>
              <a:cs typeface="Aharoni" pitchFamily="2" charset="-79"/>
            </a:endParaRPr>
          </a:p>
        </p:txBody>
      </p:sp>
      <p:sp>
        <p:nvSpPr>
          <p:cNvPr id="14" name="Текст 13">
            <a:extLst>
              <a:ext uri="{FF2B5EF4-FFF2-40B4-BE49-F238E27FC236}">
                <a16:creationId xmlns="" xmlns:a16="http://schemas.microsoft.com/office/drawing/2014/main" id="{F278402B-CA7D-4F5B-B3FA-ED74AB3CFB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ru-RU" dirty="0" err="1"/>
              <a:t>Lorem</a:t>
            </a:r>
            <a:r>
              <a:rPr lang="ru-RU" dirty="0"/>
              <a:t> </a:t>
            </a:r>
            <a:r>
              <a:rPr lang="ru-RU" dirty="0" err="1"/>
              <a:t>ipsum</a:t>
            </a:r>
            <a:r>
              <a:rPr lang="ru-RU" dirty="0"/>
              <a:t> </a:t>
            </a:r>
            <a:r>
              <a:rPr lang="ru-RU" dirty="0" err="1"/>
              <a:t>dolor</a:t>
            </a:r>
            <a:r>
              <a:rPr lang="ru-RU" dirty="0"/>
              <a:t> </a:t>
            </a:r>
            <a:r>
              <a:rPr lang="ru-RU" dirty="0" err="1"/>
              <a:t>sit</a:t>
            </a:r>
            <a:r>
              <a:rPr lang="ru-RU" dirty="0"/>
              <a:t> </a:t>
            </a:r>
            <a:r>
              <a:rPr lang="ru-RU" dirty="0" err="1"/>
              <a:t>amet</a:t>
            </a:r>
            <a:r>
              <a:rPr lang="ru-RU" dirty="0"/>
              <a:t>, </a:t>
            </a:r>
            <a:r>
              <a:rPr lang="ru-RU" dirty="0" err="1"/>
              <a:t>consectetur</a:t>
            </a:r>
            <a:r>
              <a:rPr lang="ru-RU" dirty="0"/>
              <a:t> </a:t>
            </a:r>
            <a:r>
              <a:rPr lang="ru-RU" dirty="0" err="1"/>
              <a:t>adipiscing</a:t>
            </a:r>
            <a:r>
              <a:rPr lang="ru-RU" dirty="0"/>
              <a:t> </a:t>
            </a:r>
            <a:r>
              <a:rPr lang="ru-RU" dirty="0" err="1"/>
              <a:t>elit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4</a:t>
            </a:fld>
            <a:endParaRPr lang="ru-RU" dirty="0"/>
          </a:p>
        </p:txBody>
      </p:sp>
      <p:pic>
        <p:nvPicPr>
          <p:cNvPr id="6" name="Рисунок 5" descr="https://sun9-13.userapi.com/c856120/v856120347/6a3cb/1BJSF8wl7aQ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682396"/>
            <a:ext cx="6283234" cy="4869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091674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Улыбающаяся женщина на экране ноутбука">
            <a:extLst>
              <a:ext uri="{FF2B5EF4-FFF2-40B4-BE49-F238E27FC236}">
                <a16:creationId xmlns="" xmlns:a16="http://schemas.microsoft.com/office/drawing/2014/main" id="{35E3CE9E-B03C-CB4B-A83A-D3265C7A054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305" y="600891"/>
            <a:ext cx="5383597" cy="2625460"/>
          </a:xfrm>
        </p:spPr>
        <p:txBody>
          <a:bodyPr rtlCol="0"/>
          <a:lstStyle/>
          <a:p>
            <a:pPr>
              <a:lnSpc>
                <a:spcPct val="100000"/>
              </a:lnSpc>
            </a:pPr>
            <a:r>
              <a:rPr lang="ru-RU" sz="2000" dirty="0" smtClean="0">
                <a:latin typeface="Comic Sans MS" pitchFamily="66" charset="0"/>
              </a:rPr>
              <a:t>Наш проект уникален. Мало какое общеобразовательное учреждение может похвастаться такой </a:t>
            </a:r>
            <a:r>
              <a:rPr lang="ru-RU" sz="2000" dirty="0" err="1" smtClean="0">
                <a:latin typeface="Comic Sans MS" pitchFamily="66" charset="0"/>
              </a:rPr>
              <a:t>профориентиционной</a:t>
            </a:r>
            <a:r>
              <a:rPr lang="ru-RU" sz="2000" dirty="0" smtClean="0">
                <a:latin typeface="Comic Sans MS" pitchFamily="66" charset="0"/>
              </a:rPr>
              <a:t> работой. Мы не на пальцах рассказываем детям о различных профессиях социального плана, а напрямую даём им возможность попробовать себя. 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2972F17A-D965-40B9-8ABB-C634072DBC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2879" y="3239589"/>
            <a:ext cx="5773784" cy="3095897"/>
          </a:xfrm>
        </p:spPr>
        <p:txBody>
          <a:bodyPr rtlCol="0"/>
          <a:lstStyle/>
          <a:p>
            <a:r>
              <a:rPr lang="ru-RU" dirty="0" smtClean="0"/>
              <a:t>Мы предполагаем, что данный проект позволит многим ребятам определиться с выбором своей будущей профессии. И даже если выбор сделан будет не в пользу социальных специальностей – это тоже результат, потому что дети не потеряли время там, где они не смогли бы реализовать себя.</a:t>
            </a:r>
          </a:p>
          <a:p>
            <a:r>
              <a:rPr lang="ru-RU" dirty="0" smtClean="0"/>
              <a:t>В нашей Школе вожатых ещё не было выпускников, поэтому мы не можем сказать: сколько человек поступили или нет в педагогические учебные заведения, но мы считаем, что таковые обязательно будут.</a:t>
            </a:r>
          </a:p>
          <a:p>
            <a:pPr rtl="0"/>
            <a:endParaRPr lang="ru-RU" sz="160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6964141-6F81-4947-A236-746D94ED3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17695413"/>
      </p:ext>
    </p:extLst>
  </p:cSld>
  <p:clrMapOvr>
    <a:masterClrMapping/>
  </p:clrMapOvr>
</p:sld>
</file>

<file path=ppt/theme/theme1.xml><?xml version="1.0" encoding="utf-8"?>
<a:theme xmlns:a="http://schemas.openxmlformats.org/drawingml/2006/main" name="Презентация проекта вожатых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_19716558_TF16411250.potx" id="{A260DA37-CFC9-4D02-84AC-0507580D9156}" vid="{7B0E278F-2D2E-40C5-B449-266E5B0CACED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2218FC-8412-44B9-9E82-D51F1F531141}">
  <ds:schemaRefs>
    <ds:schemaRef ds:uri="http://purl.org/dc/elements/1.1/"/>
    <ds:schemaRef ds:uri="http://schemas.microsoft.com/sharepoint/v3"/>
    <ds:schemaRef ds:uri="http://schemas.microsoft.com/office/2006/documentManagement/types"/>
    <ds:schemaRef ds:uri="fb0879af-3eba-417a-a55a-ffe6dcd6ca77"/>
    <ds:schemaRef ds:uri="http://schemas.microsoft.com/office/2006/metadata/properties"/>
    <ds:schemaRef ds:uri="http://schemas.microsoft.com/office/infopath/2007/PartnerControls"/>
    <ds:schemaRef ds:uri="6dc4bcd6-49db-4c07-9060-8acfc67cef9f"/>
    <ds:schemaRef ds:uri="http://www.w3.org/XML/1998/namespace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64A4C9D-F801-4923-BC6D-E0006F5123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проекта вожатых</Template>
  <TotalTime>0</TotalTime>
  <Words>231</Words>
  <Application>Microsoft Office PowerPoint</Application>
  <PresentationFormat>Произвольный</PresentationFormat>
  <Paragraphs>26</Paragraphs>
  <Slides>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Презентация проекта вожатых</vt:lpstr>
      <vt:lpstr> проект: «Школа вожатского мастерства» </vt:lpstr>
      <vt:lpstr>Цель проекта:</vt:lpstr>
      <vt:lpstr>Задачи проекта:</vt:lpstr>
      <vt:lpstr>Реализовывая свой проект, мы столкнулись с рядом проблем: Методическая сторона: мы не имеем возможности послать ребят на специализированные курсы вожатых, хотя со своей стороны стараемся сделать всё возможное. Любой труд должен оплачиваться. Вожатые работают полный 6-ти часовой рабочий день. Конечно это дети, конечно они и сами иногда играют, веселятся, на них нет такой  ответственности как на старших, но всё равно это труд. Хотелось бы, чтобы данная практика учитывалась при поступлении в педагогические ВУЗы и средне-специальные учебные заведения.</vt:lpstr>
      <vt:lpstr>Наш проект уникален. Мало какое общеобразовательное учреждение может похвастаться такой профориентиционной работой. Мы не на пальцах рассказываем детям о различных профессиях социального плана, а напрямую даём им возможность попробовать себя.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2020-02-14T11:29:11Z</dcterms:created>
  <dcterms:modified xsi:type="dcterms:W3CDTF">2020-04-06T18:51:27Z</dcterms:modified>
</cp:coreProperties>
</file>